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65" r:id="rId2"/>
    <p:sldId id="311" r:id="rId3"/>
    <p:sldId id="312" r:id="rId4"/>
    <p:sldId id="313" r:id="rId5"/>
    <p:sldId id="314" r:id="rId6"/>
    <p:sldId id="315" r:id="rId7"/>
    <p:sldId id="316" r:id="rId8"/>
    <p:sldId id="317" r:id="rId9"/>
    <p:sldId id="318" r:id="rId10"/>
    <p:sldId id="319" r:id="rId11"/>
    <p:sldId id="320" r:id="rId12"/>
    <p:sldId id="321" r:id="rId13"/>
    <p:sldId id="322" r:id="rId14"/>
    <p:sldId id="323" r:id="rId15"/>
    <p:sldId id="324" r:id="rId16"/>
    <p:sldId id="325" r:id="rId17"/>
    <p:sldId id="326" r:id="rId18"/>
    <p:sldId id="327" r:id="rId19"/>
    <p:sldId id="328" r:id="rId20"/>
    <p:sldId id="329" r:id="rId21"/>
    <p:sldId id="330" r:id="rId22"/>
    <p:sldId id="331" r:id="rId23"/>
    <p:sldId id="332" r:id="rId24"/>
    <p:sldId id="333" r:id="rId25"/>
    <p:sldId id="334" r:id="rId26"/>
    <p:sldId id="335" r:id="rId27"/>
    <p:sldId id="336" r:id="rId28"/>
    <p:sldId id="337" r:id="rId29"/>
    <p:sldId id="338" r:id="rId30"/>
    <p:sldId id="258" r:id="rId31"/>
  </p:sldIdLst>
  <p:sldSz cx="9902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17485"/>
    <a:srgbClr val="E84E0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26" autoAdjust="0"/>
  </p:normalViewPr>
  <p:slideViewPr>
    <p:cSldViewPr>
      <p:cViewPr varScale="1">
        <p:scale>
          <a:sx n="104" d="100"/>
          <a:sy n="104" d="100"/>
        </p:scale>
        <p:origin x="-318" y="-96"/>
      </p:cViewPr>
      <p:guideLst>
        <p:guide orient="horz" pos="2160"/>
        <p:guide pos="3119"/>
      </p:guideLst>
    </p:cSldViewPr>
  </p:slideViewPr>
  <p:outlineViewPr>
    <p:cViewPr>
      <p:scale>
        <a:sx n="33" d="100"/>
        <a:sy n="33" d="100"/>
      </p:scale>
      <p:origin x="24"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image" Target="../media/image13.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9BE3C0-AA86-4C19-B40C-F8CD290A8063}" type="datetimeFigureOut">
              <a:rPr lang="en-US" smtClean="0"/>
              <a:t>5/1/2019</a:t>
            </a:fld>
            <a:endParaRPr lang="en-US"/>
          </a:p>
        </p:txBody>
      </p:sp>
      <p:sp>
        <p:nvSpPr>
          <p:cNvPr id="4" name="Slide Image Placeholder 3"/>
          <p:cNvSpPr>
            <a:spLocks noGrp="1" noRot="1" noChangeAspect="1"/>
          </p:cNvSpPr>
          <p:nvPr>
            <p:ph type="sldImg" idx="2"/>
          </p:nvPr>
        </p:nvSpPr>
        <p:spPr>
          <a:xfrm>
            <a:off x="954088" y="685800"/>
            <a:ext cx="4949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886760-9597-496F-B2CB-0B8FBACB5DD7}" type="slidenum">
              <a:rPr lang="en-US" smtClean="0"/>
              <a:t>‹#›</a:t>
            </a:fld>
            <a:endParaRPr lang="en-US"/>
          </a:p>
        </p:txBody>
      </p:sp>
    </p:spTree>
    <p:extLst>
      <p:ext uri="{BB962C8B-B14F-4D97-AF65-F5344CB8AC3E}">
        <p14:creationId xmlns:p14="http://schemas.microsoft.com/office/powerpoint/2010/main" val="2531337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27133E-74E7-4C87-BAE0-CB47B877F90F}" type="slidenum">
              <a:rPr lang="en-US"/>
              <a:pPr/>
              <a:t>2</a:t>
            </a:fld>
            <a:endParaRPr lang="en-US"/>
          </a:p>
        </p:txBody>
      </p:sp>
      <p:sp>
        <p:nvSpPr>
          <p:cNvPr id="10242"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10243"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Be aware that a number of OEM’s - including ABB, Rockwell, Toshiba, and GE - are removing semiconductor fusing from their designs, and you run the risk of losing their business. (fade in: don’t allow OEM “economizing” to cost you business) Many recommend circuit breakers and UL-type fuses in their installation manuals. We need to work with their engineering and marketing groups (fade in: work with engineering and marketing groups) to include the new HSJ, and to explain the technical benefits their drives and soft-starters will gain by using our HSJ products. We need to actively work to generate applications information for all key OEM’s (fade in: generate applications information for key OEM’s - link part number to HSJ fuses) by linking their controller part numbers to the proper HSJ fuse in their installation and application manuals. Focus on type 1 and type 2 protection levels and offer lab time to test products to type 2 levels. (fade in: focus on type 1 &amp; 2 protection. Offer lab time for type 2 product test levels.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5F4C1D-4526-4532-A766-0AF77D7FE18C}" type="slidenum">
              <a:rPr lang="en-US"/>
              <a:pPr/>
              <a:t>4</a:t>
            </a:fld>
            <a:endParaRPr lang="en-US"/>
          </a:p>
        </p:txBody>
      </p:sp>
      <p:sp>
        <p:nvSpPr>
          <p:cNvPr id="12290"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12291"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Be aware that a number of OEM’s - including ABB, Rockwell, Toshiba, and GE - are removing semiconductor fusing from their designs, and you run the risk of losing their business. (fade in: don’t allow OEM “economizing” to cost you business) Many recommend circuit breakers and UL-type fuses in their installation manuals. We need to work with their engineering and marketing groups (fade in: work with engineering and marketing groups) to include the new HSJ, and to explain the technical benefits their drives and soft-starters will gain by using our HSJ products. We need to actively work to generate applications information for all key OEM’s (fade in: generate applications information for key OEM’s - link part number to HSJ fuses) by linking their controller part numbers to the proper HSJ fuse in their installation and application manuals. Focus on type 1 and type 2 protection levels and offer lab time to test products to type 2 levels. (fade in: focus on type 1 &amp; 2 protection. Offer lab time for type 2 product test levels.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9DF486-9ED9-437F-BF45-77312866BA19}" type="slidenum">
              <a:rPr lang="en-US"/>
              <a:pPr/>
              <a:t>5</a:t>
            </a:fld>
            <a:endParaRPr lang="en-US"/>
          </a:p>
        </p:txBody>
      </p:sp>
      <p:sp>
        <p:nvSpPr>
          <p:cNvPr id="8194"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8195"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Be aware that a number of OEM’s - including ABB, Rockwell, Toshiba, and GE - are removing semiconductor fusing from their designs, and you run the risk of losing their business. (fade in: don’t allow OEM “economizing” to cost you business) Many recommend circuit breakers and UL-type fuses in their installation manuals. We need to work with their engineering and marketing groups (fade in: work with engineering and marketing groups) to include the new HSJ, and to explain the technical benefits their drives and soft-starters will gain by using our HSJ products. We need to actively work to generate applications information for all key OEM’s (fade in: generate applications information for key OEM’s - link part number to HSJ fuses) by linking their controller part numbers to the proper HSJ fuse in their installation and application manuals. Focus on type 1 and type 2 protection levels and offer lab time to test products to type 2 levels. (fade in: focus on type 1 &amp; 2 protection. Offer lab time for type 2 product test levels.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0517D2-C663-4594-830D-952E7AC05D0D}" type="slidenum">
              <a:rPr lang="en-US"/>
              <a:pPr/>
              <a:t>22</a:t>
            </a:fld>
            <a:endParaRPr lang="en-US"/>
          </a:p>
        </p:txBody>
      </p:sp>
      <p:sp>
        <p:nvSpPr>
          <p:cNvPr id="29698"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29699"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Mersen is pleased to introduce the High Speed Class J (HSJ) product line. The HSJ was designed with two primary goals:</a:t>
            </a:r>
          </a:p>
          <a:p>
            <a:r>
              <a:rPr lang="en-US"/>
              <a:t>	• to provide the high-speed performance required to protect sensitive power semiconductors, such as diodes, SCR’s GTO’s, and solid-state relays (fade in: high speed performance protects sensitive power semiconductors)</a:t>
            </a:r>
          </a:p>
          <a:p>
            <a:r>
              <a:rPr lang="en-US"/>
              <a:t>	• to comply with National Electrical Code requirements to provide branch circuit protection (fade in: complies with NEC requirements for branch circuit protection)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678CF7-CAFF-4FC5-96AA-DB1EA5542E59}" type="slidenum">
              <a:rPr lang="en-US"/>
              <a:pPr/>
              <a:t>23</a:t>
            </a:fld>
            <a:endParaRPr lang="en-US"/>
          </a:p>
        </p:txBody>
      </p:sp>
      <p:sp>
        <p:nvSpPr>
          <p:cNvPr id="34818"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34819"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i="1">
                <a:latin typeface="Symbol" pitchFamily="18" charset="2"/>
                <a:cs typeface="Times" pitchFamily="1" charset="0"/>
                <a:sym typeface="Symbol" pitchFamily="18" charset="2"/>
              </a:rPr>
              <a:t>• UL Listed to 248-8</a:t>
            </a:r>
          </a:p>
          <a:p>
            <a:r>
              <a:rPr lang="en-US" i="1">
                <a:latin typeface="Symbol" pitchFamily="18" charset="2"/>
                <a:cs typeface="Times" pitchFamily="1" charset="0"/>
                <a:sym typeface="Symbol" pitchFamily="18" charset="2"/>
              </a:rPr>
              <a:t>The HSJ meets all electrical and mechanical requirements for UL248-8 listing which means the fuse can be used as a branch circuit protection device. This is a code requirement for the U.S.</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UL Class J Dimension</a:t>
            </a:r>
          </a:p>
          <a:p>
            <a:r>
              <a:rPr lang="en-US" i="1"/>
              <a:t>The HSJ is designed with the UL class J dimension. This allows the fuse to used in ready available Ultra Safe holders, Clips and blocks.</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CSA certified to C22.2</a:t>
            </a:r>
          </a:p>
          <a:p>
            <a:r>
              <a:rPr lang="en-US" i="1"/>
              <a:t>The HSJ meets all electrical and mechanical requirements for C22.2 approval which means the fuse can be used as a branch circuit protection device. This is a code requirement for Canada.</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600VAC / 500VDC</a:t>
            </a:r>
          </a:p>
          <a:p>
            <a:r>
              <a:rPr lang="en-US" i="1"/>
              <a:t>The HSJ can be used on systems that have AC voltages up to 600VAC and DC voltages up to 500VDC</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15A to 600A</a:t>
            </a:r>
          </a:p>
          <a:p>
            <a:r>
              <a:rPr lang="en-US" i="1"/>
              <a:t>Current ranges for the HSJ go from 15A to 600A. These ranges cover the vast majority of applications that require a very fast acting fuse for AC/DC Drives, AC/DC Soft Starters and Solid State relays.</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200kA Interrupting rating</a:t>
            </a:r>
          </a:p>
          <a:p>
            <a:r>
              <a:rPr lang="en-US" i="1"/>
              <a:t>Just as with all other class J fuses from Mersen, the HSJ has an interrupting ability of 200,000A which means it can be used as a branch circuit protection device at locations that have up to 200,000A of available current.</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Very Low I</a:t>
            </a:r>
            <a:r>
              <a:rPr lang="en-US" baseline="30000"/>
              <a:t>2</a:t>
            </a:r>
            <a:r>
              <a:rPr lang="en-US"/>
              <a:t>t</a:t>
            </a:r>
          </a:p>
          <a:p>
            <a:r>
              <a:rPr lang="en-US" i="1"/>
              <a:t>The HSJ is designed to withstand the normal starting conditions of electronic motor controllers and provide very fast performance during a short circuit condition. The HSJ has very low I2t in-order to provide protection to Diode &amp; Thyristor technology devices. Because of this very low I2t, the HSJ will provide an even higher level of protection to series components such as contactors and over-load relays..allowing these devices to be used at locations that exceed the ratings that were achieved when using tradition branch circuit devices.</a:t>
            </a:r>
          </a:p>
          <a:p>
            <a:endParaRPr lang="en-US" i="1">
              <a:latin typeface="Symbol" pitchFamily="18" charset="2"/>
              <a:cs typeface="Times" pitchFamily="1" charset="0"/>
              <a:sym typeface="Symbol" pitchFamily="18" charset="2"/>
            </a:endParaRPr>
          </a:p>
          <a:p>
            <a:r>
              <a:rPr lang="en-US" i="1">
                <a:latin typeface="Symbol" pitchFamily="18" charset="2"/>
                <a:cs typeface="Times" pitchFamily="1" charset="0"/>
                <a:sym typeface="Symbol" pitchFamily="18" charset="2"/>
              </a:rPr>
              <a:t> </a:t>
            </a:r>
            <a:r>
              <a:rPr lang="en-US"/>
              <a:t>Can be easily coordinated with Drives &amp; Soft-Starters</a:t>
            </a:r>
            <a:endParaRPr lang="en-US" i="1"/>
          </a:p>
          <a:p>
            <a:r>
              <a:rPr lang="en-US" i="1"/>
              <a:t>The manufacturers of electronic motor controllers provide standardized branch circuit recommendations based on code requirements and electrical operating conditions. These tables provide a class type of fuse and a current rating based on the model of controller, the HSJ meets and exceeds the recommendations based on fast Acting class J and T fuses. The HSJ can easily be interchanged with approved recommendations from manufacturers and will not cause any warranty of equipment issues. (show sample table again)</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803911-C20C-4F4B-A481-DEC2326B9AD2}" type="slidenum">
              <a:rPr lang="en-US"/>
              <a:pPr/>
              <a:t>24</a:t>
            </a:fld>
            <a:endParaRPr lang="en-US"/>
          </a:p>
        </p:txBody>
      </p:sp>
      <p:sp>
        <p:nvSpPr>
          <p:cNvPr id="31746"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31747"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Many new drive or controller applications have been wired using traditional circuit breakers to provide protection. Be aware of the limitations this method poses to your equipment; for example - using semiconductor (high-speed fuses);  UL listed class fuses (RK1, RK5, and J); or circuit breakers.</a:t>
            </a:r>
          </a:p>
          <a:p>
            <a:endParaRPr lang="en-US"/>
          </a:p>
          <a:p>
            <a:r>
              <a:rPr lang="en-US"/>
              <a:t>• Semiconductor fuses alone provide high-speed protection for internal electronics and, although UL component recognized, they are not a UL listed class fuse sand will not provide NEC code compliance.</a:t>
            </a:r>
          </a:p>
          <a:p>
            <a:r>
              <a:rPr lang="en-US"/>
              <a:t>• Using older UL listed fuses will meet NEC code compliance, but will provide limited protection to internal power electronics.</a:t>
            </a:r>
          </a:p>
          <a:p>
            <a:r>
              <a:rPr lang="en-US"/>
              <a:t>• Circuit breakers will provide NEC code compliance, but no high-speed protection for internal power electronics.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D31832-40DA-4F97-A671-4AE45106B82A}" type="slidenum">
              <a:rPr lang="en-US"/>
              <a:pPr/>
              <a:t>26</a:t>
            </a:fld>
            <a:endParaRPr lang="en-US"/>
          </a:p>
        </p:txBody>
      </p:sp>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p:txBody>
          <a:bodyPr/>
          <a:lstStyle/>
          <a:p>
            <a:r>
              <a:rPr lang="en-US"/>
              <a:t>Be aware that a number of OEM’s - including ABB, Rockwell, Toshiba, and GE - are removing semiconductor fusing from their designs, and you run the risk of losing their business. (fade in: don’t allow OEM “economizing” to cost you business) Many recommend circuit breakers and UL-type fuses in their installation manuals. We need to work with their engineering and marketing groups (fade in: work with engineering and marketing groups) to include the new HSJ, and to explain the technical benefits their drives and soft-starters will gain by using our HSJ products. We need to actively work to generate applications information for all key OEM’s (fade in: generate applications information for key OEM’s - link part number to HSJ fuses) by linking their controller part numbers to the proper HSJ fuse in their installation and application manuals. Focus on type 1 and type 2 protection levels and offer lab time to test products to type 2 levels. (fade in: focus on type 1 &amp; 2 protection. Offer lab time for type 2 product test levels.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109033-EB81-4B77-8081-4B4CA3CCB58A}" type="slidenum">
              <a:rPr lang="en-US"/>
              <a:pPr/>
              <a:t>27</a:t>
            </a:fld>
            <a:endParaRPr lang="en-US"/>
          </a:p>
        </p:txBody>
      </p:sp>
      <p:sp>
        <p:nvSpPr>
          <p:cNvPr id="36866" name="Rectangle 2"/>
          <p:cNvSpPr>
            <a:spLocks noGrp="1" noRot="1" noChangeAspect="1" noChangeArrowheads="1"/>
          </p:cNvSpPr>
          <p:nvPr>
            <p:ph type="sldImg"/>
          </p:nvPr>
        </p:nvSpPr>
        <p:spPr bwMode="auto">
          <a:xfrm>
            <a:off x="954088" y="685800"/>
            <a:ext cx="4951412" cy="3429000"/>
          </a:xfrm>
          <a:prstGeom prst="rect">
            <a:avLst/>
          </a:prstGeom>
          <a:solidFill>
            <a:srgbClr val="FFFFFF"/>
          </a:solidFill>
          <a:ln>
            <a:solidFill>
              <a:srgbClr val="000000"/>
            </a:solidFill>
            <a:miter lim="800000"/>
            <a:headEnd/>
            <a:tailEnd/>
          </a:ln>
        </p:spPr>
      </p:sp>
      <p:sp>
        <p:nvSpPr>
          <p:cNvPr id="36867" name="Rectangle 3"/>
          <p:cNvSpPr>
            <a:spLocks noGrp="1" noChangeArrowheads="1"/>
          </p:cNvSpPr>
          <p:nvPr>
            <p:ph type="body" idx="1"/>
          </p:nvPr>
        </p:nvSpPr>
        <p:spPr bwMode="auto">
          <a:xfrm>
            <a:off x="914400" y="4343039"/>
            <a:ext cx="5029200" cy="4114880"/>
          </a:xfrm>
          <a:prstGeom prst="rect">
            <a:avLst/>
          </a:prstGeom>
          <a:solidFill>
            <a:srgbClr val="FFFFFF"/>
          </a:solidFill>
          <a:ln>
            <a:solidFill>
              <a:srgbClr val="000000"/>
            </a:solidFill>
            <a:miter lim="800000"/>
            <a:headEnd/>
            <a:tailEnd/>
          </a:ln>
        </p:spPr>
        <p:txBody>
          <a:bodyPr/>
          <a:lstStyle/>
          <a:p>
            <a:r>
              <a:rPr lang="en-US"/>
              <a:t>(1)The manufacturers who offer bypass-mode options in their equipment for those applications where there are critical loads, e.g., medical or waste-water.  This option is normally provided as a pre-packaged panel. When the drive or soft-starter are bypassed at start-up due to controller failure, the power is fed directly to load(motor), generating a high in-rush current that requires a very slow acting fuse/CB such as a Time delay fuse(show graph A). The HSJ is not suited for direct start applications just as traditional fast acting fuses are not.</a:t>
            </a:r>
          </a:p>
          <a:p>
            <a:endParaRPr lang="en-US"/>
          </a:p>
          <a:p>
            <a:r>
              <a:rPr lang="en-US"/>
              <a:t>(2)The manufacturers who offer by-pass mode that by-passed equipment after equipment is started and operating under full load current(show graph B). This by-pass option offers users a substantial energy savings because the by-pass mechanism (mechanical contactor or electronic switch) eliminates the power losses needed to keep internal electrics operating. The HSJ is suited very well for this by-pass option because there is very little withstand of in-rush current at start.</a:t>
            </a: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age de garde 1 ">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1170" y="667077"/>
            <a:ext cx="5255924"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pic>
        <p:nvPicPr>
          <p:cNvPr id="4" name="Picture 4"/>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3" y="2620330"/>
            <a:ext cx="9902824" cy="4236719"/>
          </a:xfrm>
          <a:prstGeom prst="rect">
            <a:avLst/>
          </a:prstGeom>
          <a:noFill/>
        </p:spPr>
      </p:pic>
      <p:sp>
        <p:nvSpPr>
          <p:cNvPr id="5" name="Rectangle 39"/>
          <p:cNvSpPr>
            <a:spLocks noChangeArrowheads="1"/>
          </p:cNvSpPr>
          <p:nvPr userDrawn="1"/>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7" name="Group 47"/>
          <p:cNvGrpSpPr/>
          <p:nvPr userDrawn="1"/>
        </p:nvGrpSpPr>
        <p:grpSpPr>
          <a:xfrm>
            <a:off x="933344" y="1101212"/>
            <a:ext cx="1857751"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761170" y="1278141"/>
            <a:ext cx="5255924"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761170" y="2003428"/>
            <a:ext cx="5255924"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spTree>
    <p:extLst>
      <p:ext uri="{BB962C8B-B14F-4D97-AF65-F5344CB8AC3E}">
        <p14:creationId xmlns:p14="http://schemas.microsoft.com/office/powerpoint/2010/main" val="2557373818"/>
      </p:ext>
    </p:extLst>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8252449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2">
    <p:spTree>
      <p:nvGrpSpPr>
        <p:cNvPr id="1" name=""/>
        <p:cNvGrpSpPr/>
        <p:nvPr/>
      </p:nvGrpSpPr>
      <p:grpSpPr>
        <a:xfrm>
          <a:off x="0" y="0"/>
          <a:ext cx="0" cy="0"/>
          <a:chOff x="0" y="0"/>
          <a:chExt cx="0" cy="0"/>
        </a:xfrm>
      </p:grpSpPr>
      <p:sp>
        <p:nvSpPr>
          <p:cNvPr id="2" name="Rectangle 1"/>
          <p:cNvSpPr/>
          <p:nvPr userDrawn="1"/>
        </p:nvSpPr>
        <p:spPr bwMode="auto">
          <a:xfrm>
            <a:off x="0" y="3443288"/>
            <a:ext cx="9902825" cy="164306"/>
          </a:xfrm>
          <a:prstGeom prst="rect">
            <a:avLst/>
          </a:prstGeom>
          <a:solidFill>
            <a:srgbClr val="E84E0F"/>
          </a:solidFill>
          <a:ln w="4763"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dirty="0" smtClean="0">
              <a:ln>
                <a:noFill/>
              </a:ln>
              <a:solidFill>
                <a:schemeClr val="tx1"/>
              </a:solidFill>
              <a:effectLst/>
              <a:latin typeface="Arial" charset="0"/>
            </a:endParaRP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914688" y="2854729"/>
            <a:ext cx="4073451" cy="1269651"/>
          </a:xfrm>
          <a:prstGeom prst="rect">
            <a:avLst/>
          </a:prstGeom>
        </p:spPr>
      </p:pic>
    </p:spTree>
    <p:extLst>
      <p:ext uri="{BB962C8B-B14F-4D97-AF65-F5344CB8AC3E}">
        <p14:creationId xmlns:p14="http://schemas.microsoft.com/office/powerpoint/2010/main" val="3651171089"/>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7283968"/>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2712" y="609600"/>
            <a:ext cx="8417401" cy="8382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42712" y="1752600"/>
            <a:ext cx="412617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033936" y="1752600"/>
            <a:ext cx="412617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0337087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609600"/>
            <a:ext cx="8417401"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712" y="1752600"/>
            <a:ext cx="8417401"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42712" y="4000500"/>
            <a:ext cx="8417401" cy="2095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995097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2712" y="609600"/>
            <a:ext cx="8417401" cy="8382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742712" y="1752600"/>
            <a:ext cx="412617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33936" y="1752600"/>
            <a:ext cx="4126177" cy="4343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70832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age de garde 2">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1170" y="667077"/>
            <a:ext cx="5255924" cy="677109"/>
          </a:xfrm>
        </p:spPr>
        <p:txBody>
          <a:bodyPr tIns="36000" bIns="36000" anchor="b">
            <a:noAutofit/>
          </a:bodyPr>
          <a:lstStyle>
            <a:lvl1pPr algn="l">
              <a:defRPr sz="3200" b="1" cap="small" baseline="0">
                <a:solidFill>
                  <a:schemeClr val="accent4"/>
                </a:solidFill>
              </a:defRPr>
            </a:lvl1pPr>
          </a:lstStyle>
          <a:p>
            <a:r>
              <a:rPr lang="en-US" noProof="0" dirty="0" smtClean="0"/>
              <a:t>Click to edit title</a:t>
            </a:r>
            <a:endParaRPr lang="en-US" noProof="0" dirty="0"/>
          </a:p>
        </p:txBody>
      </p:sp>
      <p:sp>
        <p:nvSpPr>
          <p:cNvPr id="5" name="Rectangle 39"/>
          <p:cNvSpPr>
            <a:spLocks noChangeArrowheads="1"/>
          </p:cNvSpPr>
          <p:nvPr userDrawn="1"/>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grpSp>
        <p:nvGrpSpPr>
          <p:cNvPr id="6" name="Group 47"/>
          <p:cNvGrpSpPr/>
          <p:nvPr userDrawn="1"/>
        </p:nvGrpSpPr>
        <p:grpSpPr>
          <a:xfrm>
            <a:off x="933344" y="1101212"/>
            <a:ext cx="1857751" cy="524909"/>
            <a:chOff x="2824163" y="3194050"/>
            <a:chExt cx="2090738" cy="590550"/>
          </a:xfrm>
        </p:grpSpPr>
        <p:sp>
          <p:nvSpPr>
            <p:cNvPr id="8"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1"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2"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3"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4"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5"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6"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2"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3"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4"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5"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6"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7"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8"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9"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0"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1"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2"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3"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4"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5"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6"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7"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8"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39"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0"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3" name="Subtitle 2"/>
          <p:cNvSpPr>
            <a:spLocks noGrp="1"/>
          </p:cNvSpPr>
          <p:nvPr>
            <p:ph type="subTitle" idx="1" hasCustomPrompt="1"/>
          </p:nvPr>
        </p:nvSpPr>
        <p:spPr>
          <a:xfrm>
            <a:off x="3761170" y="1278141"/>
            <a:ext cx="5255924"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dirty="0" smtClean="0"/>
              <a:t>Click to edit subtitle</a:t>
            </a:r>
            <a:endParaRPr lang="en-US" noProof="0" dirty="0"/>
          </a:p>
        </p:txBody>
      </p:sp>
      <p:sp>
        <p:nvSpPr>
          <p:cNvPr id="42" name="Text Placeholder 41"/>
          <p:cNvSpPr>
            <a:spLocks noGrp="1"/>
          </p:cNvSpPr>
          <p:nvPr>
            <p:ph type="body" sz="quarter" idx="10"/>
          </p:nvPr>
        </p:nvSpPr>
        <p:spPr>
          <a:xfrm>
            <a:off x="3761170" y="2003428"/>
            <a:ext cx="5255924" cy="335915"/>
          </a:xfrm>
        </p:spPr>
        <p:txBody>
          <a:bodyPr tIns="36000" bIns="36000" anchor="ctr">
            <a:noAutofit/>
          </a:bodyPr>
          <a:lstStyle>
            <a:lvl1pPr marL="0" indent="0" algn="l">
              <a:buNone/>
              <a:defRPr sz="1600" b="0" cap="none" baseline="0"/>
            </a:lvl1pPr>
          </a:lstStyle>
          <a:p>
            <a:pPr lvl="0"/>
            <a:r>
              <a:rPr lang="en-US" noProof="0" smtClean="0"/>
              <a:t>Click to edit Master text styles</a:t>
            </a:r>
          </a:p>
        </p:txBody>
      </p:sp>
      <p:sp>
        <p:nvSpPr>
          <p:cNvPr id="43" name="Picture Placeholder 42"/>
          <p:cNvSpPr>
            <a:spLocks noGrp="1"/>
          </p:cNvSpPr>
          <p:nvPr>
            <p:ph type="pic" sz="quarter" idx="11" hasCustomPrompt="1"/>
          </p:nvPr>
        </p:nvSpPr>
        <p:spPr>
          <a:xfrm>
            <a:off x="0" y="2619377"/>
            <a:ext cx="9902825" cy="4238625"/>
          </a:xfrm>
          <a:solidFill>
            <a:schemeClr val="tx2">
              <a:lumMod val="20000"/>
              <a:lumOff val="80000"/>
            </a:schemeClr>
          </a:solidFill>
        </p:spPr>
        <p:txBody>
          <a:bodyPr anchor="ctr"/>
          <a:lstStyle>
            <a:lvl1pPr marL="284400" marR="0" indent="-284400" algn="ctr" defTabSz="914400" rtl="0" eaLnBrk="1" fontAlgn="auto" latinLnBrk="0" hangingPunct="1">
              <a:lnSpc>
                <a:spcPct val="100000"/>
              </a:lnSpc>
              <a:spcBef>
                <a:spcPts val="0"/>
              </a:spcBef>
              <a:spcAft>
                <a:spcPts val="400"/>
              </a:spcAft>
              <a:buClr>
                <a:schemeClr val="accent4"/>
              </a:buClr>
              <a:buSzTx/>
              <a:buFont typeface="Wingdings 2" pitchFamily="18" charset="2"/>
              <a:buNone/>
              <a:tabLst/>
              <a:defRPr sz="1800" b="0"/>
            </a:lvl1pPr>
          </a:lstStyle>
          <a:p>
            <a:r>
              <a:rPr lang="fr-FR" dirty="0" smtClean="0"/>
              <a:t>Photo</a:t>
            </a:r>
          </a:p>
        </p:txBody>
      </p:sp>
    </p:spTree>
    <p:extLst>
      <p:ext uri="{BB962C8B-B14F-4D97-AF65-F5344CB8AC3E}">
        <p14:creationId xmlns:p14="http://schemas.microsoft.com/office/powerpoint/2010/main" val="165551851"/>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Page de garde 3">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761170" y="2736950"/>
            <a:ext cx="5255924" cy="677109"/>
          </a:xfrm>
        </p:spPr>
        <p:txBody>
          <a:bodyPr tIns="36000" bIns="36000" anchor="b">
            <a:noAutofit/>
          </a:bodyPr>
          <a:lstStyle>
            <a:lvl1pPr algn="l">
              <a:defRPr sz="3200" b="1" cap="small" baseline="0">
                <a:solidFill>
                  <a:schemeClr val="accent4"/>
                </a:solidFill>
              </a:defRPr>
            </a:lvl1pPr>
          </a:lstStyle>
          <a:p>
            <a:r>
              <a:rPr lang="en-US" dirty="0" smtClean="0"/>
              <a:t>Click to edit title</a:t>
            </a:r>
            <a:endParaRPr lang="fr-FR" dirty="0"/>
          </a:p>
        </p:txBody>
      </p:sp>
      <p:sp>
        <p:nvSpPr>
          <p:cNvPr id="5" name="Rectangle 39"/>
          <p:cNvSpPr>
            <a:spLocks noChangeArrowheads="1"/>
          </p:cNvSpPr>
          <p:nvPr userDrawn="1"/>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
        <p:nvSpPr>
          <p:cNvPr id="3" name="Subtitle 2"/>
          <p:cNvSpPr>
            <a:spLocks noGrp="1"/>
          </p:cNvSpPr>
          <p:nvPr>
            <p:ph type="subTitle" idx="1" hasCustomPrompt="1"/>
          </p:nvPr>
        </p:nvSpPr>
        <p:spPr>
          <a:xfrm>
            <a:off x="3761170" y="3348010"/>
            <a:ext cx="5255924" cy="611623"/>
          </a:xfrm>
        </p:spPr>
        <p:txBody>
          <a:bodyPr tIns="36000" bIns="36000">
            <a:noAutofit/>
          </a:bodyPr>
          <a:lstStyle>
            <a:lvl1pPr marL="0" indent="0" algn="l">
              <a:buNone/>
              <a:defRPr sz="2400" b="0" cap="small" baseline="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subtitle</a:t>
            </a:r>
            <a:endParaRPr lang="fr-FR" dirty="0"/>
          </a:p>
        </p:txBody>
      </p:sp>
      <p:sp>
        <p:nvSpPr>
          <p:cNvPr id="42" name="Text Placeholder 41"/>
          <p:cNvSpPr>
            <a:spLocks noGrp="1"/>
          </p:cNvSpPr>
          <p:nvPr>
            <p:ph type="body" sz="quarter" idx="10"/>
          </p:nvPr>
        </p:nvSpPr>
        <p:spPr>
          <a:xfrm>
            <a:off x="3761170" y="4073298"/>
            <a:ext cx="5255924" cy="335915"/>
          </a:xfrm>
        </p:spPr>
        <p:txBody>
          <a:bodyPr tIns="36000" bIns="36000" anchor="ctr">
            <a:noAutofit/>
          </a:bodyPr>
          <a:lstStyle>
            <a:lvl1pPr marL="0" indent="0" algn="l">
              <a:buNone/>
              <a:defRPr sz="1600" b="0" cap="none" baseline="0"/>
            </a:lvl1pPr>
          </a:lstStyle>
          <a:p>
            <a:pPr lvl="0"/>
            <a:r>
              <a:rPr lang="en-US" smtClean="0"/>
              <a:t>Click to edit Master text styles</a:t>
            </a:r>
          </a:p>
        </p:txBody>
      </p:sp>
      <p:grpSp>
        <p:nvGrpSpPr>
          <p:cNvPr id="41" name="Group 47"/>
          <p:cNvGrpSpPr/>
          <p:nvPr userDrawn="1"/>
        </p:nvGrpSpPr>
        <p:grpSpPr>
          <a:xfrm>
            <a:off x="933344" y="3118580"/>
            <a:ext cx="1857751" cy="524909"/>
            <a:chOff x="2824163" y="3194050"/>
            <a:chExt cx="2090738" cy="590550"/>
          </a:xfrm>
        </p:grpSpPr>
        <p:sp>
          <p:nvSpPr>
            <p:cNvPr id="43" name="Freeform 6"/>
            <p:cNvSpPr>
              <a:spLocks noEditPoints="1"/>
            </p:cNvSpPr>
            <p:nvPr/>
          </p:nvSpPr>
          <p:spPr bwMode="auto">
            <a:xfrm>
              <a:off x="3254376"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4" name="Freeform 7"/>
            <p:cNvSpPr>
              <a:spLocks noEditPoints="1"/>
            </p:cNvSpPr>
            <p:nvPr/>
          </p:nvSpPr>
          <p:spPr bwMode="auto">
            <a:xfrm>
              <a:off x="4249738" y="3336925"/>
              <a:ext cx="342900" cy="233363"/>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5" name="Freeform 8"/>
            <p:cNvSpPr>
              <a:spLocks/>
            </p:cNvSpPr>
            <p:nvPr/>
          </p:nvSpPr>
          <p:spPr bwMode="auto">
            <a:xfrm>
              <a:off x="3597276" y="3336925"/>
              <a:ext cx="306388" cy="233363"/>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6" name="Freeform 9"/>
            <p:cNvSpPr>
              <a:spLocks/>
            </p:cNvSpPr>
            <p:nvPr/>
          </p:nvSpPr>
          <p:spPr bwMode="auto">
            <a:xfrm>
              <a:off x="3932238" y="3336925"/>
              <a:ext cx="292100" cy="233363"/>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7" name="Freeform 10"/>
            <p:cNvSpPr>
              <a:spLocks/>
            </p:cNvSpPr>
            <p:nvPr/>
          </p:nvSpPr>
          <p:spPr bwMode="auto">
            <a:xfrm>
              <a:off x="2824163" y="3333750"/>
              <a:ext cx="401638" cy="236538"/>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8" name="Freeform 11"/>
            <p:cNvSpPr>
              <a:spLocks/>
            </p:cNvSpPr>
            <p:nvPr/>
          </p:nvSpPr>
          <p:spPr bwMode="auto">
            <a:xfrm>
              <a:off x="4592638" y="3194050"/>
              <a:ext cx="322263" cy="558800"/>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49" name="Freeform 12"/>
            <p:cNvSpPr>
              <a:spLocks/>
            </p:cNvSpPr>
            <p:nvPr/>
          </p:nvSpPr>
          <p:spPr bwMode="auto">
            <a:xfrm>
              <a:off x="2824163" y="3662363"/>
              <a:ext cx="57150" cy="90488"/>
            </a:xfrm>
            <a:custGeom>
              <a:avLst/>
              <a:gdLst/>
              <a:ahLst/>
              <a:cxnLst>
                <a:cxn ang="0">
                  <a:pos x="36" y="9"/>
                </a:cxn>
                <a:cxn ang="0">
                  <a:pos x="18" y="9"/>
                </a:cxn>
                <a:cxn ang="0">
                  <a:pos x="16" y="25"/>
                </a:cxn>
                <a:cxn ang="0">
                  <a:pos x="32" y="25"/>
                </a:cxn>
                <a:cxn ang="0">
                  <a:pos x="30" y="31"/>
                </a:cxn>
                <a:cxn ang="0">
                  <a:pos x="14" y="31"/>
                </a:cxn>
                <a:cxn ang="0">
                  <a:pos x="10" y="49"/>
                </a:cxn>
                <a:cxn ang="0">
                  <a:pos x="30" y="49"/>
                </a:cxn>
                <a:cxn ang="0">
                  <a:pos x="30" y="57"/>
                </a:cxn>
                <a:cxn ang="0">
                  <a:pos x="0" y="57"/>
                </a:cxn>
                <a:cxn ang="0">
                  <a:pos x="10" y="0"/>
                </a:cxn>
                <a:cxn ang="0">
                  <a:pos x="36" y="0"/>
                </a:cxn>
                <a:cxn ang="0">
                  <a:pos x="36" y="9"/>
                </a:cxn>
              </a:cxnLst>
              <a:rect l="0" t="0" r="r" b="b"/>
              <a:pathLst>
                <a:path w="36" h="57">
                  <a:moveTo>
                    <a:pt x="36" y="9"/>
                  </a:moveTo>
                  <a:lnTo>
                    <a:pt x="18" y="9"/>
                  </a:lnTo>
                  <a:lnTo>
                    <a:pt x="16" y="25"/>
                  </a:lnTo>
                  <a:lnTo>
                    <a:pt x="32" y="25"/>
                  </a:lnTo>
                  <a:lnTo>
                    <a:pt x="30" y="31"/>
                  </a:lnTo>
                  <a:lnTo>
                    <a:pt x="14" y="31"/>
                  </a:lnTo>
                  <a:lnTo>
                    <a:pt x="10" y="49"/>
                  </a:lnTo>
                  <a:lnTo>
                    <a:pt x="30" y="49"/>
                  </a:lnTo>
                  <a:lnTo>
                    <a:pt x="30" y="57"/>
                  </a:lnTo>
                  <a:lnTo>
                    <a:pt x="0" y="57"/>
                  </a:lnTo>
                  <a:lnTo>
                    <a:pt x="10" y="0"/>
                  </a:lnTo>
                  <a:lnTo>
                    <a:pt x="36" y="0"/>
                  </a:lnTo>
                  <a:lnTo>
                    <a:pt x="36"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0" name="Freeform 13"/>
            <p:cNvSpPr>
              <a:spLocks/>
            </p:cNvSpPr>
            <p:nvPr/>
          </p:nvSpPr>
          <p:spPr bwMode="auto">
            <a:xfrm>
              <a:off x="2881313" y="3689350"/>
              <a:ext cx="68263" cy="63500"/>
            </a:xfrm>
            <a:custGeom>
              <a:avLst/>
              <a:gdLst/>
              <a:ahLst/>
              <a:cxnLst>
                <a:cxn ang="0">
                  <a:pos x="13" y="20"/>
                </a:cxn>
                <a:cxn ang="0">
                  <a:pos x="10" y="12"/>
                </a:cxn>
                <a:cxn ang="0">
                  <a:pos x="4" y="20"/>
                </a:cxn>
                <a:cxn ang="0">
                  <a:pos x="0" y="18"/>
                </a:cxn>
                <a:cxn ang="0">
                  <a:pos x="9" y="9"/>
                </a:cxn>
                <a:cxn ang="0">
                  <a:pos x="5" y="1"/>
                </a:cxn>
                <a:cxn ang="0">
                  <a:pos x="9" y="0"/>
                </a:cxn>
                <a:cxn ang="0">
                  <a:pos x="12" y="6"/>
                </a:cxn>
                <a:cxn ang="0">
                  <a:pos x="17" y="0"/>
                </a:cxn>
                <a:cxn ang="0">
                  <a:pos x="21" y="1"/>
                </a:cxn>
                <a:cxn ang="0">
                  <a:pos x="13" y="9"/>
                </a:cxn>
                <a:cxn ang="0">
                  <a:pos x="18" y="19"/>
                </a:cxn>
                <a:cxn ang="0">
                  <a:pos x="13" y="20"/>
                </a:cxn>
              </a:cxnLst>
              <a:rect l="0" t="0" r="r" b="b"/>
              <a:pathLst>
                <a:path w="21" h="20">
                  <a:moveTo>
                    <a:pt x="13" y="20"/>
                  </a:moveTo>
                  <a:cubicBezTo>
                    <a:pt x="12" y="18"/>
                    <a:pt x="11" y="15"/>
                    <a:pt x="10" y="12"/>
                  </a:cubicBezTo>
                  <a:cubicBezTo>
                    <a:pt x="8" y="15"/>
                    <a:pt x="6" y="18"/>
                    <a:pt x="4" y="20"/>
                  </a:cubicBezTo>
                  <a:cubicBezTo>
                    <a:pt x="0" y="18"/>
                    <a:pt x="0" y="18"/>
                    <a:pt x="0" y="18"/>
                  </a:cubicBezTo>
                  <a:cubicBezTo>
                    <a:pt x="3" y="15"/>
                    <a:pt x="6" y="12"/>
                    <a:pt x="9" y="9"/>
                  </a:cubicBezTo>
                  <a:cubicBezTo>
                    <a:pt x="7" y="7"/>
                    <a:pt x="6" y="4"/>
                    <a:pt x="5" y="1"/>
                  </a:cubicBezTo>
                  <a:cubicBezTo>
                    <a:pt x="9" y="0"/>
                    <a:pt x="9" y="0"/>
                    <a:pt x="9" y="0"/>
                  </a:cubicBezTo>
                  <a:cubicBezTo>
                    <a:pt x="10" y="2"/>
                    <a:pt x="11" y="4"/>
                    <a:pt x="12" y="6"/>
                  </a:cubicBezTo>
                  <a:cubicBezTo>
                    <a:pt x="14" y="4"/>
                    <a:pt x="15" y="2"/>
                    <a:pt x="17" y="0"/>
                  </a:cubicBezTo>
                  <a:cubicBezTo>
                    <a:pt x="21" y="1"/>
                    <a:pt x="21" y="1"/>
                    <a:pt x="21" y="1"/>
                  </a:cubicBezTo>
                  <a:cubicBezTo>
                    <a:pt x="18" y="4"/>
                    <a:pt x="16" y="6"/>
                    <a:pt x="13" y="9"/>
                  </a:cubicBezTo>
                  <a:cubicBezTo>
                    <a:pt x="15" y="12"/>
                    <a:pt x="17" y="16"/>
                    <a:pt x="18" y="19"/>
                  </a:cubicBezTo>
                  <a:lnTo>
                    <a:pt x="13" y="2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1" name="Freeform 14"/>
            <p:cNvSpPr>
              <a:spLocks noEditPoints="1"/>
            </p:cNvSpPr>
            <p:nvPr/>
          </p:nvSpPr>
          <p:spPr bwMode="auto">
            <a:xfrm>
              <a:off x="2946401" y="3689350"/>
              <a:ext cx="73025" cy="95250"/>
            </a:xfrm>
            <a:custGeom>
              <a:avLst/>
              <a:gdLst/>
              <a:ahLst/>
              <a:cxnLst>
                <a:cxn ang="0">
                  <a:pos x="11" y="17"/>
                </a:cxn>
                <a:cxn ang="0">
                  <a:pos x="18" y="7"/>
                </a:cxn>
                <a:cxn ang="0">
                  <a:pos x="15" y="3"/>
                </a:cxn>
                <a:cxn ang="0">
                  <a:pos x="8" y="16"/>
                </a:cxn>
                <a:cxn ang="0">
                  <a:pos x="11" y="17"/>
                </a:cxn>
                <a:cxn ang="0">
                  <a:pos x="10" y="3"/>
                </a:cxn>
                <a:cxn ang="0">
                  <a:pos x="10" y="3"/>
                </a:cxn>
                <a:cxn ang="0">
                  <a:pos x="17" y="0"/>
                </a:cxn>
                <a:cxn ang="0">
                  <a:pos x="23" y="7"/>
                </a:cxn>
                <a:cxn ang="0">
                  <a:pos x="12" y="20"/>
                </a:cxn>
                <a:cxn ang="0">
                  <a:pos x="7" y="19"/>
                </a:cxn>
                <a:cxn ang="0">
                  <a:pos x="5" y="30"/>
                </a:cxn>
                <a:cxn ang="0">
                  <a:pos x="0" y="30"/>
                </a:cxn>
                <a:cxn ang="0">
                  <a:pos x="6" y="0"/>
                </a:cxn>
                <a:cxn ang="0">
                  <a:pos x="11" y="0"/>
                </a:cxn>
                <a:cxn ang="0">
                  <a:pos x="10" y="3"/>
                </a:cxn>
              </a:cxnLst>
              <a:rect l="0" t="0" r="r" b="b"/>
              <a:pathLst>
                <a:path w="23" h="30">
                  <a:moveTo>
                    <a:pt x="11" y="17"/>
                  </a:moveTo>
                  <a:cubicBezTo>
                    <a:pt x="15" y="17"/>
                    <a:pt x="18" y="11"/>
                    <a:pt x="18" y="7"/>
                  </a:cubicBezTo>
                  <a:cubicBezTo>
                    <a:pt x="18" y="4"/>
                    <a:pt x="17" y="3"/>
                    <a:pt x="15" y="3"/>
                  </a:cubicBezTo>
                  <a:cubicBezTo>
                    <a:pt x="12" y="3"/>
                    <a:pt x="9" y="7"/>
                    <a:pt x="8" y="16"/>
                  </a:cubicBezTo>
                  <a:cubicBezTo>
                    <a:pt x="9" y="17"/>
                    <a:pt x="10" y="17"/>
                    <a:pt x="11" y="17"/>
                  </a:cubicBezTo>
                  <a:moveTo>
                    <a:pt x="10" y="3"/>
                  </a:moveTo>
                  <a:cubicBezTo>
                    <a:pt x="10" y="3"/>
                    <a:pt x="10" y="3"/>
                    <a:pt x="10" y="3"/>
                  </a:cubicBezTo>
                  <a:cubicBezTo>
                    <a:pt x="12" y="1"/>
                    <a:pt x="14" y="0"/>
                    <a:pt x="17" y="0"/>
                  </a:cubicBezTo>
                  <a:cubicBezTo>
                    <a:pt x="19" y="0"/>
                    <a:pt x="23" y="1"/>
                    <a:pt x="23" y="7"/>
                  </a:cubicBezTo>
                  <a:cubicBezTo>
                    <a:pt x="23" y="12"/>
                    <a:pt x="19" y="20"/>
                    <a:pt x="12" y="20"/>
                  </a:cubicBezTo>
                  <a:cubicBezTo>
                    <a:pt x="10" y="20"/>
                    <a:pt x="8" y="20"/>
                    <a:pt x="7" y="19"/>
                  </a:cubicBezTo>
                  <a:cubicBezTo>
                    <a:pt x="5" y="30"/>
                    <a:pt x="5" y="30"/>
                    <a:pt x="5" y="30"/>
                  </a:cubicBezTo>
                  <a:cubicBezTo>
                    <a:pt x="0" y="30"/>
                    <a:pt x="0" y="30"/>
                    <a:pt x="0" y="30"/>
                  </a:cubicBezTo>
                  <a:cubicBezTo>
                    <a:pt x="6" y="0"/>
                    <a:pt x="6" y="0"/>
                    <a:pt x="6" y="0"/>
                  </a:cubicBezTo>
                  <a:cubicBezTo>
                    <a:pt x="11" y="0"/>
                    <a:pt x="11" y="0"/>
                    <a:pt x="11" y="0"/>
                  </a:cubicBezTo>
                  <a:lnTo>
                    <a:pt x="10"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2" name="Freeform 15"/>
            <p:cNvSpPr>
              <a:spLocks noEditPoints="1"/>
            </p:cNvSpPr>
            <p:nvPr/>
          </p:nvSpPr>
          <p:spPr bwMode="auto">
            <a:xfrm>
              <a:off x="3025776"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3" y="3"/>
                    <a:pt x="11" y="3"/>
                  </a:cubicBezTo>
                  <a:cubicBezTo>
                    <a:pt x="9" y="3"/>
                    <a:pt x="7" y="5"/>
                    <a:pt x="6" y="9"/>
                  </a:cubicBezTo>
                  <a:cubicBezTo>
                    <a:pt x="9" y="9"/>
                    <a:pt x="13" y="7"/>
                    <a:pt x="13" y="4"/>
                  </a:cubicBezTo>
                  <a:moveTo>
                    <a:pt x="15" y="18"/>
                  </a:moveTo>
                  <a:cubicBezTo>
                    <a:pt x="12" y="20"/>
                    <a:pt x="9"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3" name="Freeform 16"/>
            <p:cNvSpPr>
              <a:spLocks/>
            </p:cNvSpPr>
            <p:nvPr/>
          </p:nvSpPr>
          <p:spPr bwMode="auto">
            <a:xfrm>
              <a:off x="3086101" y="3689350"/>
              <a:ext cx="47625" cy="63500"/>
            </a:xfrm>
            <a:custGeom>
              <a:avLst/>
              <a:gdLst/>
              <a:ahLst/>
              <a:cxnLst>
                <a:cxn ang="0">
                  <a:pos x="8" y="3"/>
                </a:cxn>
                <a:cxn ang="0">
                  <a:pos x="8" y="4"/>
                </a:cxn>
                <a:cxn ang="0">
                  <a:pos x="9" y="2"/>
                </a:cxn>
                <a:cxn ang="0">
                  <a:pos x="12" y="0"/>
                </a:cxn>
                <a:cxn ang="0">
                  <a:pos x="15" y="1"/>
                </a:cxn>
                <a:cxn ang="0">
                  <a:pos x="13" y="5"/>
                </a:cxn>
                <a:cxn ang="0">
                  <a:pos x="11" y="4"/>
                </a:cxn>
                <a:cxn ang="0">
                  <a:pos x="6" y="10"/>
                </a:cxn>
                <a:cxn ang="0">
                  <a:pos x="4" y="20"/>
                </a:cxn>
                <a:cxn ang="0">
                  <a:pos x="0" y="20"/>
                </a:cxn>
                <a:cxn ang="0">
                  <a:pos x="3"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2" y="0"/>
                  </a:cubicBezTo>
                  <a:cubicBezTo>
                    <a:pt x="13" y="0"/>
                    <a:pt x="14" y="0"/>
                    <a:pt x="15" y="1"/>
                  </a:cubicBezTo>
                  <a:cubicBezTo>
                    <a:pt x="13" y="5"/>
                    <a:pt x="13" y="5"/>
                    <a:pt x="13"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4" name="Freeform 17"/>
            <p:cNvSpPr>
              <a:spLocks/>
            </p:cNvSpPr>
            <p:nvPr/>
          </p:nvSpPr>
          <p:spPr bwMode="auto">
            <a:xfrm>
              <a:off x="3133726" y="3670300"/>
              <a:ext cx="44450" cy="82550"/>
            </a:xfrm>
            <a:custGeom>
              <a:avLst/>
              <a:gdLst/>
              <a:ahLst/>
              <a:cxnLst>
                <a:cxn ang="0">
                  <a:pos x="11" y="25"/>
                </a:cxn>
                <a:cxn ang="0">
                  <a:pos x="6" y="26"/>
                </a:cxn>
                <a:cxn ang="0">
                  <a:pos x="2" y="19"/>
                </a:cxn>
                <a:cxn ang="0">
                  <a:pos x="4" y="9"/>
                </a:cxn>
                <a:cxn ang="0">
                  <a:pos x="1" y="9"/>
                </a:cxn>
                <a:cxn ang="0">
                  <a:pos x="2" y="6"/>
                </a:cxn>
                <a:cxn ang="0">
                  <a:pos x="4" y="6"/>
                </a:cxn>
                <a:cxn ang="0">
                  <a:pos x="5" y="1"/>
                </a:cxn>
                <a:cxn ang="0">
                  <a:pos x="10" y="0"/>
                </a:cxn>
                <a:cxn ang="0">
                  <a:pos x="9" y="6"/>
                </a:cxn>
                <a:cxn ang="0">
                  <a:pos x="14" y="6"/>
                </a:cxn>
                <a:cxn ang="0">
                  <a:pos x="13" y="9"/>
                </a:cxn>
                <a:cxn ang="0">
                  <a:pos x="8" y="9"/>
                </a:cxn>
                <a:cxn ang="0">
                  <a:pos x="6" y="19"/>
                </a:cxn>
                <a:cxn ang="0">
                  <a:pos x="8" y="23"/>
                </a:cxn>
                <a:cxn ang="0">
                  <a:pos x="10" y="22"/>
                </a:cxn>
                <a:cxn ang="0">
                  <a:pos x="11" y="25"/>
                </a:cxn>
              </a:cxnLst>
              <a:rect l="0" t="0" r="r" b="b"/>
              <a:pathLst>
                <a:path w="14" h="26">
                  <a:moveTo>
                    <a:pt x="11" y="25"/>
                  </a:moveTo>
                  <a:cubicBezTo>
                    <a:pt x="9" y="26"/>
                    <a:pt x="7" y="26"/>
                    <a:pt x="6" y="26"/>
                  </a:cubicBezTo>
                  <a:cubicBezTo>
                    <a:pt x="2" y="26"/>
                    <a:pt x="0" y="25"/>
                    <a:pt x="2" y="19"/>
                  </a:cubicBezTo>
                  <a:cubicBezTo>
                    <a:pt x="4" y="9"/>
                    <a:pt x="4" y="9"/>
                    <a:pt x="4" y="9"/>
                  </a:cubicBezTo>
                  <a:cubicBezTo>
                    <a:pt x="1" y="9"/>
                    <a:pt x="1" y="9"/>
                    <a:pt x="1" y="9"/>
                  </a:cubicBezTo>
                  <a:cubicBezTo>
                    <a:pt x="2" y="6"/>
                    <a:pt x="2" y="6"/>
                    <a:pt x="2" y="6"/>
                  </a:cubicBezTo>
                  <a:cubicBezTo>
                    <a:pt x="4" y="6"/>
                    <a:pt x="4" y="6"/>
                    <a:pt x="4" y="6"/>
                  </a:cubicBezTo>
                  <a:cubicBezTo>
                    <a:pt x="5" y="1"/>
                    <a:pt x="5" y="1"/>
                    <a:pt x="5" y="1"/>
                  </a:cubicBezTo>
                  <a:cubicBezTo>
                    <a:pt x="10" y="0"/>
                    <a:pt x="10" y="0"/>
                    <a:pt x="10" y="0"/>
                  </a:cubicBezTo>
                  <a:cubicBezTo>
                    <a:pt x="9" y="6"/>
                    <a:pt x="9" y="6"/>
                    <a:pt x="9" y="6"/>
                  </a:cubicBezTo>
                  <a:cubicBezTo>
                    <a:pt x="14" y="6"/>
                    <a:pt x="14" y="6"/>
                    <a:pt x="14" y="6"/>
                  </a:cubicBezTo>
                  <a:cubicBezTo>
                    <a:pt x="13" y="9"/>
                    <a:pt x="13" y="9"/>
                    <a:pt x="13" y="9"/>
                  </a:cubicBezTo>
                  <a:cubicBezTo>
                    <a:pt x="8" y="9"/>
                    <a:pt x="8" y="9"/>
                    <a:pt x="8" y="9"/>
                  </a:cubicBezTo>
                  <a:cubicBezTo>
                    <a:pt x="6" y="19"/>
                    <a:pt x="6" y="19"/>
                    <a:pt x="6" y="19"/>
                  </a:cubicBezTo>
                  <a:cubicBezTo>
                    <a:pt x="6" y="23"/>
                    <a:pt x="7" y="23"/>
                    <a:pt x="8" y="23"/>
                  </a:cubicBezTo>
                  <a:cubicBezTo>
                    <a:pt x="9" y="23"/>
                    <a:pt x="10" y="23"/>
                    <a:pt x="10" y="22"/>
                  </a:cubicBezTo>
                  <a:lnTo>
                    <a:pt x="11" y="25"/>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5" name="Freeform 18"/>
            <p:cNvSpPr>
              <a:spLocks noEditPoints="1"/>
            </p:cNvSpPr>
            <p:nvPr/>
          </p:nvSpPr>
          <p:spPr bwMode="auto">
            <a:xfrm>
              <a:off x="3178176" y="3659188"/>
              <a:ext cx="31750" cy="93663"/>
            </a:xfrm>
            <a:custGeom>
              <a:avLst/>
              <a:gdLst/>
              <a:ahLst/>
              <a:cxnLst>
                <a:cxn ang="0">
                  <a:pos x="4" y="3"/>
                </a:cxn>
                <a:cxn ang="0">
                  <a:pos x="8" y="0"/>
                </a:cxn>
                <a:cxn ang="0">
                  <a:pos x="10" y="3"/>
                </a:cxn>
                <a:cxn ang="0">
                  <a:pos x="7" y="6"/>
                </a:cxn>
                <a:cxn ang="0">
                  <a:pos x="4" y="3"/>
                </a:cxn>
                <a:cxn ang="0">
                  <a:pos x="8" y="9"/>
                </a:cxn>
                <a:cxn ang="0">
                  <a:pos x="5" y="29"/>
                </a:cxn>
                <a:cxn ang="0">
                  <a:pos x="0" y="29"/>
                </a:cxn>
                <a:cxn ang="0">
                  <a:pos x="4" y="9"/>
                </a:cxn>
                <a:cxn ang="0">
                  <a:pos x="8" y="9"/>
                </a:cxn>
              </a:cxnLst>
              <a:rect l="0" t="0" r="r" b="b"/>
              <a:pathLst>
                <a:path w="10" h="29">
                  <a:moveTo>
                    <a:pt x="4" y="3"/>
                  </a:moveTo>
                  <a:cubicBezTo>
                    <a:pt x="5" y="2"/>
                    <a:pt x="6" y="0"/>
                    <a:pt x="8" y="0"/>
                  </a:cubicBezTo>
                  <a:cubicBezTo>
                    <a:pt x="9" y="0"/>
                    <a:pt x="10" y="2"/>
                    <a:pt x="10" y="3"/>
                  </a:cubicBezTo>
                  <a:cubicBezTo>
                    <a:pt x="10" y="5"/>
                    <a:pt x="8" y="6"/>
                    <a:pt x="7" y="6"/>
                  </a:cubicBezTo>
                  <a:cubicBezTo>
                    <a:pt x="5" y="6"/>
                    <a:pt x="4" y="5"/>
                    <a:pt x="4" y="3"/>
                  </a:cubicBezTo>
                  <a:moveTo>
                    <a:pt x="8" y="9"/>
                  </a:moveTo>
                  <a:cubicBezTo>
                    <a:pt x="5" y="29"/>
                    <a:pt x="5" y="29"/>
                    <a:pt x="5" y="29"/>
                  </a:cubicBezTo>
                  <a:cubicBezTo>
                    <a:pt x="0" y="29"/>
                    <a:pt x="0" y="29"/>
                    <a:pt x="0" y="29"/>
                  </a:cubicBezTo>
                  <a:cubicBezTo>
                    <a:pt x="4" y="9"/>
                    <a:pt x="4" y="9"/>
                    <a:pt x="4" y="9"/>
                  </a:cubicBezTo>
                  <a:lnTo>
                    <a:pt x="8" y="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6" name="Freeform 19"/>
            <p:cNvSpPr>
              <a:spLocks/>
            </p:cNvSpPr>
            <p:nvPr/>
          </p:nvSpPr>
          <p:spPr bwMode="auto">
            <a:xfrm>
              <a:off x="32067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6" y="17"/>
                </a:cxn>
                <a:cxn ang="0">
                  <a:pos x="9" y="14"/>
                </a:cxn>
                <a:cxn ang="0">
                  <a:pos x="6" y="10"/>
                </a:cxn>
                <a:cxn ang="0">
                  <a:pos x="4"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2" y="19"/>
                    <a:pt x="0" y="18"/>
                  </a:cubicBezTo>
                  <a:cubicBezTo>
                    <a:pt x="2" y="16"/>
                    <a:pt x="2" y="16"/>
                    <a:pt x="2" y="16"/>
                  </a:cubicBezTo>
                  <a:cubicBezTo>
                    <a:pt x="3" y="16"/>
                    <a:pt x="4" y="17"/>
                    <a:pt x="6" y="17"/>
                  </a:cubicBezTo>
                  <a:cubicBezTo>
                    <a:pt x="7" y="17"/>
                    <a:pt x="9" y="16"/>
                    <a:pt x="9" y="14"/>
                  </a:cubicBezTo>
                  <a:cubicBezTo>
                    <a:pt x="9" y="13"/>
                    <a:pt x="8" y="12"/>
                    <a:pt x="6" y="10"/>
                  </a:cubicBezTo>
                  <a:cubicBezTo>
                    <a:pt x="4" y="8"/>
                    <a:pt x="4" y="7"/>
                    <a:pt x="4" y="5"/>
                  </a:cubicBezTo>
                  <a:cubicBezTo>
                    <a:pt x="4"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7" name="Freeform 20"/>
            <p:cNvSpPr>
              <a:spLocks noEditPoints="1"/>
            </p:cNvSpPr>
            <p:nvPr/>
          </p:nvSpPr>
          <p:spPr bwMode="auto">
            <a:xfrm>
              <a:off x="3260726" y="3689350"/>
              <a:ext cx="57150" cy="63500"/>
            </a:xfrm>
            <a:custGeom>
              <a:avLst/>
              <a:gdLst/>
              <a:ahLst/>
              <a:cxnLst>
                <a:cxn ang="0">
                  <a:pos x="13" y="4"/>
                </a:cxn>
                <a:cxn ang="0">
                  <a:pos x="11" y="3"/>
                </a:cxn>
                <a:cxn ang="0">
                  <a:pos x="6" y="9"/>
                </a:cxn>
                <a:cxn ang="0">
                  <a:pos x="13" y="4"/>
                </a:cxn>
                <a:cxn ang="0">
                  <a:pos x="15" y="18"/>
                </a:cxn>
                <a:cxn ang="0">
                  <a:pos x="6" y="20"/>
                </a:cxn>
                <a:cxn ang="0">
                  <a:pos x="0" y="13"/>
                </a:cxn>
                <a:cxn ang="0">
                  <a:pos x="13" y="0"/>
                </a:cxn>
                <a:cxn ang="0">
                  <a:pos x="18" y="4"/>
                </a:cxn>
                <a:cxn ang="0">
                  <a:pos x="5" y="12"/>
                </a:cxn>
                <a:cxn ang="0">
                  <a:pos x="9" y="17"/>
                </a:cxn>
                <a:cxn ang="0">
                  <a:pos x="14" y="15"/>
                </a:cxn>
                <a:cxn ang="0">
                  <a:pos x="15" y="18"/>
                </a:cxn>
              </a:cxnLst>
              <a:rect l="0" t="0" r="r" b="b"/>
              <a:pathLst>
                <a:path w="18" h="20">
                  <a:moveTo>
                    <a:pt x="13" y="4"/>
                  </a:moveTo>
                  <a:cubicBezTo>
                    <a:pt x="13" y="3"/>
                    <a:pt x="13" y="3"/>
                    <a:pt x="11" y="3"/>
                  </a:cubicBezTo>
                  <a:cubicBezTo>
                    <a:pt x="9" y="3"/>
                    <a:pt x="7" y="5"/>
                    <a:pt x="6" y="9"/>
                  </a:cubicBezTo>
                  <a:cubicBezTo>
                    <a:pt x="10" y="9"/>
                    <a:pt x="13" y="7"/>
                    <a:pt x="13" y="4"/>
                  </a:cubicBezTo>
                  <a:moveTo>
                    <a:pt x="15" y="18"/>
                  </a:moveTo>
                  <a:cubicBezTo>
                    <a:pt x="12" y="20"/>
                    <a:pt x="9" y="20"/>
                    <a:pt x="6" y="20"/>
                  </a:cubicBezTo>
                  <a:cubicBezTo>
                    <a:pt x="3" y="20"/>
                    <a:pt x="0" y="17"/>
                    <a:pt x="0" y="13"/>
                  </a:cubicBezTo>
                  <a:cubicBezTo>
                    <a:pt x="0" y="7"/>
                    <a:pt x="5" y="0"/>
                    <a:pt x="13" y="0"/>
                  </a:cubicBezTo>
                  <a:cubicBezTo>
                    <a:pt x="15" y="0"/>
                    <a:pt x="18" y="1"/>
                    <a:pt x="18" y="4"/>
                  </a:cubicBezTo>
                  <a:cubicBezTo>
                    <a:pt x="18"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8" name="Freeform 21"/>
            <p:cNvSpPr>
              <a:spLocks/>
            </p:cNvSpPr>
            <p:nvPr/>
          </p:nvSpPr>
          <p:spPr bwMode="auto">
            <a:xfrm>
              <a:off x="3311526" y="3736975"/>
              <a:ext cx="28575" cy="38100"/>
            </a:xfrm>
            <a:custGeom>
              <a:avLst/>
              <a:gdLst/>
              <a:ahLst/>
              <a:cxnLst>
                <a:cxn ang="0">
                  <a:pos x="0" y="11"/>
                </a:cxn>
                <a:cxn ang="0">
                  <a:pos x="4" y="4"/>
                </a:cxn>
                <a:cxn ang="0">
                  <a:pos x="8" y="0"/>
                </a:cxn>
                <a:cxn ang="0">
                  <a:pos x="9" y="1"/>
                </a:cxn>
                <a:cxn ang="0">
                  <a:pos x="8" y="4"/>
                </a:cxn>
                <a:cxn ang="0">
                  <a:pos x="2" y="12"/>
                </a:cxn>
                <a:cxn ang="0">
                  <a:pos x="0" y="11"/>
                </a:cxn>
              </a:cxnLst>
              <a:rect l="0" t="0" r="r" b="b"/>
              <a:pathLst>
                <a:path w="9" h="12">
                  <a:moveTo>
                    <a:pt x="0" y="11"/>
                  </a:moveTo>
                  <a:cubicBezTo>
                    <a:pt x="4" y="4"/>
                    <a:pt x="4" y="4"/>
                    <a:pt x="4" y="4"/>
                  </a:cubicBezTo>
                  <a:cubicBezTo>
                    <a:pt x="6" y="1"/>
                    <a:pt x="6" y="0"/>
                    <a:pt x="8" y="0"/>
                  </a:cubicBezTo>
                  <a:cubicBezTo>
                    <a:pt x="9" y="0"/>
                    <a:pt x="9" y="0"/>
                    <a:pt x="9" y="1"/>
                  </a:cubicBezTo>
                  <a:cubicBezTo>
                    <a:pt x="9" y="2"/>
                    <a:pt x="9" y="3"/>
                    <a:pt x="8" y="4"/>
                  </a:cubicBezTo>
                  <a:cubicBezTo>
                    <a:pt x="2" y="12"/>
                    <a:pt x="2" y="12"/>
                    <a:pt x="2" y="12"/>
                  </a:cubicBezTo>
                  <a:lnTo>
                    <a:pt x="0" y="11"/>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59" name="Freeform 22"/>
            <p:cNvSpPr>
              <a:spLocks noEditPoints="1"/>
            </p:cNvSpPr>
            <p:nvPr/>
          </p:nvSpPr>
          <p:spPr bwMode="auto">
            <a:xfrm>
              <a:off x="3394076"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0" name="Freeform 23"/>
            <p:cNvSpPr>
              <a:spLocks/>
            </p:cNvSpPr>
            <p:nvPr/>
          </p:nvSpPr>
          <p:spPr bwMode="auto">
            <a:xfrm>
              <a:off x="3467101" y="3689350"/>
              <a:ext cx="60325" cy="63500"/>
            </a:xfrm>
            <a:custGeom>
              <a:avLst/>
              <a:gdLst/>
              <a:ahLst/>
              <a:cxnLst>
                <a:cxn ang="0">
                  <a:pos x="11" y="16"/>
                </a:cxn>
                <a:cxn ang="0">
                  <a:pos x="11" y="16"/>
                </a:cxn>
                <a:cxn ang="0">
                  <a:pos x="4" y="20"/>
                </a:cxn>
                <a:cxn ang="0">
                  <a:pos x="0" y="16"/>
                </a:cxn>
                <a:cxn ang="0">
                  <a:pos x="0" y="11"/>
                </a:cxn>
                <a:cxn ang="0">
                  <a:pos x="3" y="0"/>
                </a:cxn>
                <a:cxn ang="0">
                  <a:pos x="7" y="0"/>
                </a:cxn>
                <a:cxn ang="0">
                  <a:pos x="5" y="11"/>
                </a:cxn>
                <a:cxn ang="0">
                  <a:pos x="5" y="14"/>
                </a:cxn>
                <a:cxn ang="0">
                  <a:pos x="6" y="17"/>
                </a:cxn>
                <a:cxn ang="0">
                  <a:pos x="13" y="7"/>
                </a:cxn>
                <a:cxn ang="0">
                  <a:pos x="14" y="0"/>
                </a:cxn>
                <a:cxn ang="0">
                  <a:pos x="19" y="0"/>
                </a:cxn>
                <a:cxn ang="0">
                  <a:pos x="15" y="20"/>
                </a:cxn>
                <a:cxn ang="0">
                  <a:pos x="11" y="20"/>
                </a:cxn>
                <a:cxn ang="0">
                  <a:pos x="11" y="16"/>
                </a:cxn>
              </a:cxnLst>
              <a:rect l="0" t="0" r="r" b="b"/>
              <a:pathLst>
                <a:path w="19" h="20">
                  <a:moveTo>
                    <a:pt x="11" y="16"/>
                  </a:moveTo>
                  <a:cubicBezTo>
                    <a:pt x="11" y="16"/>
                    <a:pt x="11" y="16"/>
                    <a:pt x="11" y="16"/>
                  </a:cubicBezTo>
                  <a:cubicBezTo>
                    <a:pt x="9" y="19"/>
                    <a:pt x="6" y="20"/>
                    <a:pt x="4" y="20"/>
                  </a:cubicBezTo>
                  <a:cubicBezTo>
                    <a:pt x="2" y="20"/>
                    <a:pt x="0" y="19"/>
                    <a:pt x="0" y="16"/>
                  </a:cubicBezTo>
                  <a:cubicBezTo>
                    <a:pt x="0" y="15"/>
                    <a:pt x="0" y="13"/>
                    <a:pt x="0" y="11"/>
                  </a:cubicBezTo>
                  <a:cubicBezTo>
                    <a:pt x="3" y="0"/>
                    <a:pt x="3" y="0"/>
                    <a:pt x="3" y="0"/>
                  </a:cubicBezTo>
                  <a:cubicBezTo>
                    <a:pt x="7" y="0"/>
                    <a:pt x="7" y="0"/>
                    <a:pt x="7" y="0"/>
                  </a:cubicBezTo>
                  <a:cubicBezTo>
                    <a:pt x="5" y="11"/>
                    <a:pt x="5" y="11"/>
                    <a:pt x="5" y="11"/>
                  </a:cubicBezTo>
                  <a:cubicBezTo>
                    <a:pt x="5" y="13"/>
                    <a:pt x="5" y="13"/>
                    <a:pt x="5" y="14"/>
                  </a:cubicBezTo>
                  <a:cubicBezTo>
                    <a:pt x="5" y="16"/>
                    <a:pt x="6" y="17"/>
                    <a:pt x="6" y="17"/>
                  </a:cubicBezTo>
                  <a:cubicBezTo>
                    <a:pt x="9" y="17"/>
                    <a:pt x="12" y="12"/>
                    <a:pt x="13" y="7"/>
                  </a:cubicBezTo>
                  <a:cubicBezTo>
                    <a:pt x="14" y="0"/>
                    <a:pt x="14" y="0"/>
                    <a:pt x="14" y="0"/>
                  </a:cubicBezTo>
                  <a:cubicBezTo>
                    <a:pt x="19" y="0"/>
                    <a:pt x="19" y="0"/>
                    <a:pt x="19" y="0"/>
                  </a:cubicBezTo>
                  <a:cubicBezTo>
                    <a:pt x="15" y="20"/>
                    <a:pt x="15" y="20"/>
                    <a:pt x="15" y="20"/>
                  </a:cubicBezTo>
                  <a:cubicBezTo>
                    <a:pt x="11" y="20"/>
                    <a:pt x="11" y="20"/>
                    <a:pt x="11" y="20"/>
                  </a:cubicBezTo>
                  <a:lnTo>
                    <a:pt x="11"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1" name="Freeform 24"/>
            <p:cNvSpPr>
              <a:spLocks/>
            </p:cNvSpPr>
            <p:nvPr/>
          </p:nvSpPr>
          <p:spPr bwMode="auto">
            <a:xfrm>
              <a:off x="3533776" y="3689350"/>
              <a:ext cx="47625" cy="63500"/>
            </a:xfrm>
            <a:custGeom>
              <a:avLst/>
              <a:gdLst/>
              <a:ahLst/>
              <a:cxnLst>
                <a:cxn ang="0">
                  <a:pos x="8" y="3"/>
                </a:cxn>
                <a:cxn ang="0">
                  <a:pos x="8" y="4"/>
                </a:cxn>
                <a:cxn ang="0">
                  <a:pos x="9" y="2"/>
                </a:cxn>
                <a:cxn ang="0">
                  <a:pos x="13" y="0"/>
                </a:cxn>
                <a:cxn ang="0">
                  <a:pos x="15" y="1"/>
                </a:cxn>
                <a:cxn ang="0">
                  <a:pos x="13" y="5"/>
                </a:cxn>
                <a:cxn ang="0">
                  <a:pos x="11" y="4"/>
                </a:cxn>
                <a:cxn ang="0">
                  <a:pos x="7" y="10"/>
                </a:cxn>
                <a:cxn ang="0">
                  <a:pos x="5" y="20"/>
                </a:cxn>
                <a:cxn ang="0">
                  <a:pos x="0" y="20"/>
                </a:cxn>
                <a:cxn ang="0">
                  <a:pos x="4" y="0"/>
                </a:cxn>
                <a:cxn ang="0">
                  <a:pos x="8" y="0"/>
                </a:cxn>
                <a:cxn ang="0">
                  <a:pos x="8" y="3"/>
                </a:cxn>
              </a:cxnLst>
              <a:rect l="0" t="0" r="r" b="b"/>
              <a:pathLst>
                <a:path w="15" h="20">
                  <a:moveTo>
                    <a:pt x="8" y="3"/>
                  </a:moveTo>
                  <a:cubicBezTo>
                    <a:pt x="8" y="4"/>
                    <a:pt x="8" y="4"/>
                    <a:pt x="8" y="4"/>
                  </a:cubicBezTo>
                  <a:cubicBezTo>
                    <a:pt x="9" y="2"/>
                    <a:pt x="9" y="2"/>
                    <a:pt x="9" y="2"/>
                  </a:cubicBezTo>
                  <a:cubicBezTo>
                    <a:pt x="10" y="1"/>
                    <a:pt x="11" y="0"/>
                    <a:pt x="13" y="0"/>
                  </a:cubicBezTo>
                  <a:cubicBezTo>
                    <a:pt x="14" y="0"/>
                    <a:pt x="15" y="0"/>
                    <a:pt x="15" y="1"/>
                  </a:cubicBezTo>
                  <a:cubicBezTo>
                    <a:pt x="13" y="5"/>
                    <a:pt x="13" y="5"/>
                    <a:pt x="13" y="5"/>
                  </a:cubicBezTo>
                  <a:cubicBezTo>
                    <a:pt x="12" y="5"/>
                    <a:pt x="12" y="4"/>
                    <a:pt x="11" y="4"/>
                  </a:cubicBezTo>
                  <a:cubicBezTo>
                    <a:pt x="9" y="4"/>
                    <a:pt x="7" y="6"/>
                    <a:pt x="7" y="10"/>
                  </a:cubicBezTo>
                  <a:cubicBezTo>
                    <a:pt x="5" y="20"/>
                    <a:pt x="5" y="20"/>
                    <a:pt x="5" y="20"/>
                  </a:cubicBezTo>
                  <a:cubicBezTo>
                    <a:pt x="0" y="20"/>
                    <a:pt x="0" y="20"/>
                    <a:pt x="0" y="20"/>
                  </a:cubicBezTo>
                  <a:cubicBezTo>
                    <a:pt x="4" y="0"/>
                    <a:pt x="4" y="0"/>
                    <a:pt x="4" y="0"/>
                  </a:cubicBezTo>
                  <a:cubicBezTo>
                    <a:pt x="8" y="0"/>
                    <a:pt x="8" y="0"/>
                    <a:pt x="8" y="0"/>
                  </a:cubicBezTo>
                  <a:lnTo>
                    <a:pt x="8"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2" name="Freeform 25"/>
            <p:cNvSpPr>
              <a:spLocks/>
            </p:cNvSpPr>
            <p:nvPr/>
          </p:nvSpPr>
          <p:spPr bwMode="auto">
            <a:xfrm>
              <a:off x="3613151" y="3689350"/>
              <a:ext cx="47625" cy="63500"/>
            </a:xfrm>
            <a:custGeom>
              <a:avLst/>
              <a:gdLst/>
              <a:ahLst/>
              <a:cxnLst>
                <a:cxn ang="0">
                  <a:pos x="14" y="3"/>
                </a:cxn>
                <a:cxn ang="0">
                  <a:pos x="11" y="3"/>
                </a:cxn>
                <a:cxn ang="0">
                  <a:pos x="8" y="5"/>
                </a:cxn>
                <a:cxn ang="0">
                  <a:pos x="11" y="9"/>
                </a:cxn>
                <a:cxn ang="0">
                  <a:pos x="13" y="14"/>
                </a:cxn>
                <a:cxn ang="0">
                  <a:pos x="6" y="20"/>
                </a:cxn>
                <a:cxn ang="0">
                  <a:pos x="0" y="18"/>
                </a:cxn>
                <a:cxn ang="0">
                  <a:pos x="2" y="16"/>
                </a:cxn>
                <a:cxn ang="0">
                  <a:pos x="5" y="17"/>
                </a:cxn>
                <a:cxn ang="0">
                  <a:pos x="9" y="14"/>
                </a:cxn>
                <a:cxn ang="0">
                  <a:pos x="6" y="10"/>
                </a:cxn>
                <a:cxn ang="0">
                  <a:pos x="3" y="5"/>
                </a:cxn>
                <a:cxn ang="0">
                  <a:pos x="10" y="0"/>
                </a:cxn>
                <a:cxn ang="0">
                  <a:pos x="15" y="1"/>
                </a:cxn>
                <a:cxn ang="0">
                  <a:pos x="14" y="3"/>
                </a:cxn>
              </a:cxnLst>
              <a:rect l="0" t="0" r="r" b="b"/>
              <a:pathLst>
                <a:path w="15" h="20">
                  <a:moveTo>
                    <a:pt x="14" y="3"/>
                  </a:moveTo>
                  <a:cubicBezTo>
                    <a:pt x="13" y="3"/>
                    <a:pt x="12" y="3"/>
                    <a:pt x="11" y="3"/>
                  </a:cubicBezTo>
                  <a:cubicBezTo>
                    <a:pt x="10" y="3"/>
                    <a:pt x="8" y="3"/>
                    <a:pt x="8" y="5"/>
                  </a:cubicBezTo>
                  <a:cubicBezTo>
                    <a:pt x="8" y="6"/>
                    <a:pt x="9" y="7"/>
                    <a:pt x="11" y="9"/>
                  </a:cubicBezTo>
                  <a:cubicBezTo>
                    <a:pt x="12" y="11"/>
                    <a:pt x="13" y="13"/>
                    <a:pt x="13" y="14"/>
                  </a:cubicBezTo>
                  <a:cubicBezTo>
                    <a:pt x="13" y="18"/>
                    <a:pt x="10" y="20"/>
                    <a:pt x="6" y="20"/>
                  </a:cubicBezTo>
                  <a:cubicBezTo>
                    <a:pt x="3" y="20"/>
                    <a:pt x="1" y="19"/>
                    <a:pt x="0" y="18"/>
                  </a:cubicBezTo>
                  <a:cubicBezTo>
                    <a:pt x="2" y="16"/>
                    <a:pt x="2" y="16"/>
                    <a:pt x="2" y="16"/>
                  </a:cubicBezTo>
                  <a:cubicBezTo>
                    <a:pt x="3" y="16"/>
                    <a:pt x="4" y="17"/>
                    <a:pt x="5" y="17"/>
                  </a:cubicBezTo>
                  <a:cubicBezTo>
                    <a:pt x="7" y="17"/>
                    <a:pt x="9" y="16"/>
                    <a:pt x="9" y="14"/>
                  </a:cubicBezTo>
                  <a:cubicBezTo>
                    <a:pt x="9" y="13"/>
                    <a:pt x="8" y="12"/>
                    <a:pt x="6" y="10"/>
                  </a:cubicBezTo>
                  <a:cubicBezTo>
                    <a:pt x="4" y="8"/>
                    <a:pt x="3" y="7"/>
                    <a:pt x="3" y="5"/>
                  </a:cubicBezTo>
                  <a:cubicBezTo>
                    <a:pt x="3" y="1"/>
                    <a:pt x="7" y="0"/>
                    <a:pt x="10" y="0"/>
                  </a:cubicBezTo>
                  <a:cubicBezTo>
                    <a:pt x="13" y="0"/>
                    <a:pt x="14" y="0"/>
                    <a:pt x="15" y="1"/>
                  </a:cubicBezTo>
                  <a:lnTo>
                    <a:pt x="14"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3" name="Freeform 26"/>
            <p:cNvSpPr>
              <a:spLocks noEditPoints="1"/>
            </p:cNvSpPr>
            <p:nvPr/>
          </p:nvSpPr>
          <p:spPr bwMode="auto">
            <a:xfrm>
              <a:off x="3667126" y="3689350"/>
              <a:ext cx="63500" cy="63500"/>
            </a:xfrm>
            <a:custGeom>
              <a:avLst/>
              <a:gdLst/>
              <a:ahLst/>
              <a:cxnLst>
                <a:cxn ang="0">
                  <a:pos x="15" y="8"/>
                </a:cxn>
                <a:cxn ang="0">
                  <a:pos x="11" y="2"/>
                </a:cxn>
                <a:cxn ang="0">
                  <a:pos x="5" y="11"/>
                </a:cxn>
                <a:cxn ang="0">
                  <a:pos x="10" y="17"/>
                </a:cxn>
                <a:cxn ang="0">
                  <a:pos x="15" y="8"/>
                </a:cxn>
                <a:cxn ang="0">
                  <a:pos x="0" y="12"/>
                </a:cxn>
                <a:cxn ang="0">
                  <a:pos x="11" y="0"/>
                </a:cxn>
                <a:cxn ang="0">
                  <a:pos x="20" y="8"/>
                </a:cxn>
                <a:cxn ang="0">
                  <a:pos x="9" y="20"/>
                </a:cxn>
                <a:cxn ang="0">
                  <a:pos x="0" y="12"/>
                </a:cxn>
              </a:cxnLst>
              <a:rect l="0" t="0" r="r" b="b"/>
              <a:pathLst>
                <a:path w="20" h="20">
                  <a:moveTo>
                    <a:pt x="15" y="8"/>
                  </a:moveTo>
                  <a:cubicBezTo>
                    <a:pt x="15" y="5"/>
                    <a:pt x="14" y="2"/>
                    <a:pt x="11" y="2"/>
                  </a:cubicBezTo>
                  <a:cubicBezTo>
                    <a:pt x="7" y="2"/>
                    <a:pt x="5" y="8"/>
                    <a:pt x="5" y="11"/>
                  </a:cubicBezTo>
                  <a:cubicBezTo>
                    <a:pt x="5" y="15"/>
                    <a:pt x="7" y="17"/>
                    <a:pt x="10" y="17"/>
                  </a:cubicBezTo>
                  <a:cubicBezTo>
                    <a:pt x="11" y="17"/>
                    <a:pt x="15" y="16"/>
                    <a:pt x="15" y="8"/>
                  </a:cubicBezTo>
                  <a:moveTo>
                    <a:pt x="0" y="12"/>
                  </a:moveTo>
                  <a:cubicBezTo>
                    <a:pt x="0" y="3"/>
                    <a:pt x="7" y="0"/>
                    <a:pt x="11" y="0"/>
                  </a:cubicBezTo>
                  <a:cubicBezTo>
                    <a:pt x="18" y="0"/>
                    <a:pt x="20" y="4"/>
                    <a:pt x="20" y="8"/>
                  </a:cubicBezTo>
                  <a:cubicBezTo>
                    <a:pt x="20" y="14"/>
                    <a:pt x="16" y="20"/>
                    <a:pt x="9" y="20"/>
                  </a:cubicBezTo>
                  <a:cubicBezTo>
                    <a:pt x="4"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4" name="Freeform 27"/>
            <p:cNvSpPr>
              <a:spLocks/>
            </p:cNvSpPr>
            <p:nvPr/>
          </p:nvSpPr>
          <p:spPr bwMode="auto">
            <a:xfrm>
              <a:off x="3740151" y="3689350"/>
              <a:ext cx="63500" cy="63500"/>
            </a:xfrm>
            <a:custGeom>
              <a:avLst/>
              <a:gdLst/>
              <a:ahLst/>
              <a:cxnLst>
                <a:cxn ang="0">
                  <a:pos x="12" y="16"/>
                </a:cxn>
                <a:cxn ang="0">
                  <a:pos x="12" y="16"/>
                </a:cxn>
                <a:cxn ang="0">
                  <a:pos x="5" y="20"/>
                </a:cxn>
                <a:cxn ang="0">
                  <a:pos x="0" y="16"/>
                </a:cxn>
                <a:cxn ang="0">
                  <a:pos x="1" y="11"/>
                </a:cxn>
                <a:cxn ang="0">
                  <a:pos x="3" y="0"/>
                </a:cxn>
                <a:cxn ang="0">
                  <a:pos x="8" y="0"/>
                </a:cxn>
                <a:cxn ang="0">
                  <a:pos x="6" y="11"/>
                </a:cxn>
                <a:cxn ang="0">
                  <a:pos x="5" y="14"/>
                </a:cxn>
                <a:cxn ang="0">
                  <a:pos x="7" y="17"/>
                </a:cxn>
                <a:cxn ang="0">
                  <a:pos x="14" y="7"/>
                </a:cxn>
                <a:cxn ang="0">
                  <a:pos x="15" y="0"/>
                </a:cxn>
                <a:cxn ang="0">
                  <a:pos x="20" y="0"/>
                </a:cxn>
                <a:cxn ang="0">
                  <a:pos x="16" y="20"/>
                </a:cxn>
                <a:cxn ang="0">
                  <a:pos x="11" y="20"/>
                </a:cxn>
                <a:cxn ang="0">
                  <a:pos x="12" y="16"/>
                </a:cxn>
              </a:cxnLst>
              <a:rect l="0" t="0" r="r" b="b"/>
              <a:pathLst>
                <a:path w="20" h="20">
                  <a:moveTo>
                    <a:pt x="12" y="16"/>
                  </a:moveTo>
                  <a:cubicBezTo>
                    <a:pt x="12" y="16"/>
                    <a:pt x="12" y="16"/>
                    <a:pt x="12" y="16"/>
                  </a:cubicBezTo>
                  <a:cubicBezTo>
                    <a:pt x="9" y="19"/>
                    <a:pt x="7" y="20"/>
                    <a:pt x="5" y="20"/>
                  </a:cubicBezTo>
                  <a:cubicBezTo>
                    <a:pt x="3" y="20"/>
                    <a:pt x="0" y="19"/>
                    <a:pt x="0" y="16"/>
                  </a:cubicBezTo>
                  <a:cubicBezTo>
                    <a:pt x="0" y="15"/>
                    <a:pt x="0" y="13"/>
                    <a:pt x="1" y="11"/>
                  </a:cubicBezTo>
                  <a:cubicBezTo>
                    <a:pt x="3" y="0"/>
                    <a:pt x="3" y="0"/>
                    <a:pt x="3" y="0"/>
                  </a:cubicBezTo>
                  <a:cubicBezTo>
                    <a:pt x="8" y="0"/>
                    <a:pt x="8" y="0"/>
                    <a:pt x="8" y="0"/>
                  </a:cubicBezTo>
                  <a:cubicBezTo>
                    <a:pt x="6" y="11"/>
                    <a:pt x="6" y="11"/>
                    <a:pt x="6" y="11"/>
                  </a:cubicBezTo>
                  <a:cubicBezTo>
                    <a:pt x="5" y="13"/>
                    <a:pt x="5" y="13"/>
                    <a:pt x="5" y="14"/>
                  </a:cubicBezTo>
                  <a:cubicBezTo>
                    <a:pt x="5" y="16"/>
                    <a:pt x="7" y="17"/>
                    <a:pt x="7" y="17"/>
                  </a:cubicBezTo>
                  <a:cubicBezTo>
                    <a:pt x="9" y="17"/>
                    <a:pt x="13" y="12"/>
                    <a:pt x="14" y="7"/>
                  </a:cubicBezTo>
                  <a:cubicBezTo>
                    <a:pt x="15" y="0"/>
                    <a:pt x="15" y="0"/>
                    <a:pt x="15" y="0"/>
                  </a:cubicBezTo>
                  <a:cubicBezTo>
                    <a:pt x="20" y="0"/>
                    <a:pt x="20" y="0"/>
                    <a:pt x="20" y="0"/>
                  </a:cubicBezTo>
                  <a:cubicBezTo>
                    <a:pt x="16" y="20"/>
                    <a:pt x="16" y="20"/>
                    <a:pt x="16" y="20"/>
                  </a:cubicBezTo>
                  <a:cubicBezTo>
                    <a:pt x="11" y="20"/>
                    <a:pt x="11" y="20"/>
                    <a:pt x="11" y="20"/>
                  </a:cubicBezTo>
                  <a:lnTo>
                    <a:pt x="12" y="16"/>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5" name="Freeform 28"/>
            <p:cNvSpPr>
              <a:spLocks/>
            </p:cNvSpPr>
            <p:nvPr/>
          </p:nvSpPr>
          <p:spPr bwMode="auto">
            <a:xfrm>
              <a:off x="3810001" y="3689350"/>
              <a:ext cx="49213"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2"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6" name="Freeform 29"/>
            <p:cNvSpPr>
              <a:spLocks/>
            </p:cNvSpPr>
            <p:nvPr/>
          </p:nvSpPr>
          <p:spPr bwMode="auto">
            <a:xfrm>
              <a:off x="3856038" y="3689350"/>
              <a:ext cx="53975" cy="63500"/>
            </a:xfrm>
            <a:custGeom>
              <a:avLst/>
              <a:gdLst/>
              <a:ahLst/>
              <a:cxnLst>
                <a:cxn ang="0">
                  <a:pos x="15" y="18"/>
                </a:cxn>
                <a:cxn ang="0">
                  <a:pos x="8" y="20"/>
                </a:cxn>
                <a:cxn ang="0">
                  <a:pos x="0" y="12"/>
                </a:cxn>
                <a:cxn ang="0">
                  <a:pos x="11" y="0"/>
                </a:cxn>
                <a:cxn ang="0">
                  <a:pos x="17" y="2"/>
                </a:cxn>
                <a:cxn ang="0">
                  <a:pos x="15" y="4"/>
                </a:cxn>
                <a:cxn ang="0">
                  <a:pos x="11" y="3"/>
                </a:cxn>
                <a:cxn ang="0">
                  <a:pos x="5" y="12"/>
                </a:cxn>
                <a:cxn ang="0">
                  <a:pos x="9" y="17"/>
                </a:cxn>
                <a:cxn ang="0">
                  <a:pos x="13" y="15"/>
                </a:cxn>
                <a:cxn ang="0">
                  <a:pos x="15" y="18"/>
                </a:cxn>
              </a:cxnLst>
              <a:rect l="0" t="0" r="r" b="b"/>
              <a:pathLst>
                <a:path w="17" h="20">
                  <a:moveTo>
                    <a:pt x="15" y="18"/>
                  </a:moveTo>
                  <a:cubicBezTo>
                    <a:pt x="12" y="20"/>
                    <a:pt x="11" y="20"/>
                    <a:pt x="8" y="20"/>
                  </a:cubicBezTo>
                  <a:cubicBezTo>
                    <a:pt x="3" y="20"/>
                    <a:pt x="0" y="17"/>
                    <a:pt x="0" y="12"/>
                  </a:cubicBezTo>
                  <a:cubicBezTo>
                    <a:pt x="0" y="6"/>
                    <a:pt x="4" y="0"/>
                    <a:pt x="11" y="0"/>
                  </a:cubicBezTo>
                  <a:cubicBezTo>
                    <a:pt x="14" y="0"/>
                    <a:pt x="15" y="0"/>
                    <a:pt x="17" y="2"/>
                  </a:cubicBezTo>
                  <a:cubicBezTo>
                    <a:pt x="15" y="4"/>
                    <a:pt x="15" y="4"/>
                    <a:pt x="15" y="4"/>
                  </a:cubicBezTo>
                  <a:cubicBezTo>
                    <a:pt x="14" y="4"/>
                    <a:pt x="13" y="3"/>
                    <a:pt x="11" y="3"/>
                  </a:cubicBezTo>
                  <a:cubicBezTo>
                    <a:pt x="8" y="3"/>
                    <a:pt x="5" y="7"/>
                    <a:pt x="5" y="12"/>
                  </a:cubicBezTo>
                  <a:cubicBezTo>
                    <a:pt x="5" y="14"/>
                    <a:pt x="7" y="17"/>
                    <a:pt x="9" y="17"/>
                  </a:cubicBezTo>
                  <a:cubicBezTo>
                    <a:pt x="11" y="17"/>
                    <a:pt x="12"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7" name="Freeform 30"/>
            <p:cNvSpPr>
              <a:spLocks noEditPoints="1"/>
            </p:cNvSpPr>
            <p:nvPr/>
          </p:nvSpPr>
          <p:spPr bwMode="auto">
            <a:xfrm>
              <a:off x="3913188" y="3689350"/>
              <a:ext cx="53975" cy="63500"/>
            </a:xfrm>
            <a:custGeom>
              <a:avLst/>
              <a:gdLst/>
              <a:ahLst/>
              <a:cxnLst>
                <a:cxn ang="0">
                  <a:pos x="13" y="4"/>
                </a:cxn>
                <a:cxn ang="0">
                  <a:pos x="11" y="3"/>
                </a:cxn>
                <a:cxn ang="0">
                  <a:pos x="5" y="9"/>
                </a:cxn>
                <a:cxn ang="0">
                  <a:pos x="13" y="4"/>
                </a:cxn>
                <a:cxn ang="0">
                  <a:pos x="15" y="18"/>
                </a:cxn>
                <a:cxn ang="0">
                  <a:pos x="6" y="20"/>
                </a:cxn>
                <a:cxn ang="0">
                  <a:pos x="0" y="13"/>
                </a:cxn>
                <a:cxn ang="0">
                  <a:pos x="12" y="0"/>
                </a:cxn>
                <a:cxn ang="0">
                  <a:pos x="17" y="4"/>
                </a:cxn>
                <a:cxn ang="0">
                  <a:pos x="5" y="12"/>
                </a:cxn>
                <a:cxn ang="0">
                  <a:pos x="8" y="17"/>
                </a:cxn>
                <a:cxn ang="0">
                  <a:pos x="13" y="15"/>
                </a:cxn>
                <a:cxn ang="0">
                  <a:pos x="15" y="18"/>
                </a:cxn>
              </a:cxnLst>
              <a:rect l="0" t="0" r="r" b="b"/>
              <a:pathLst>
                <a:path w="17" h="20">
                  <a:moveTo>
                    <a:pt x="13" y="4"/>
                  </a:moveTo>
                  <a:cubicBezTo>
                    <a:pt x="13" y="3"/>
                    <a:pt x="12" y="3"/>
                    <a:pt x="11" y="3"/>
                  </a:cubicBezTo>
                  <a:cubicBezTo>
                    <a:pt x="9" y="3"/>
                    <a:pt x="6" y="5"/>
                    <a:pt x="5" y="9"/>
                  </a:cubicBezTo>
                  <a:cubicBezTo>
                    <a:pt x="9" y="9"/>
                    <a:pt x="13" y="7"/>
                    <a:pt x="13" y="4"/>
                  </a:cubicBezTo>
                  <a:moveTo>
                    <a:pt x="15"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5" y="13"/>
                    <a:pt x="5" y="17"/>
                    <a:pt x="8" y="17"/>
                  </a:cubicBezTo>
                  <a:cubicBezTo>
                    <a:pt x="10" y="17"/>
                    <a:pt x="11" y="16"/>
                    <a:pt x="13"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8" name="Freeform 31"/>
            <p:cNvSpPr>
              <a:spLocks noEditPoints="1"/>
            </p:cNvSpPr>
            <p:nvPr/>
          </p:nvSpPr>
          <p:spPr bwMode="auto">
            <a:xfrm>
              <a:off x="4008438" y="3689350"/>
              <a:ext cx="60325" cy="63500"/>
            </a:xfrm>
            <a:custGeom>
              <a:avLst/>
              <a:gdLst/>
              <a:ahLst/>
              <a:cxnLst>
                <a:cxn ang="0">
                  <a:pos x="14" y="8"/>
                </a:cxn>
                <a:cxn ang="0">
                  <a:pos x="11" y="2"/>
                </a:cxn>
                <a:cxn ang="0">
                  <a:pos x="5" y="11"/>
                </a:cxn>
                <a:cxn ang="0">
                  <a:pos x="9" y="17"/>
                </a:cxn>
                <a:cxn ang="0">
                  <a:pos x="14" y="8"/>
                </a:cxn>
                <a:cxn ang="0">
                  <a:pos x="0" y="12"/>
                </a:cxn>
                <a:cxn ang="0">
                  <a:pos x="11" y="0"/>
                </a:cxn>
                <a:cxn ang="0">
                  <a:pos x="19" y="8"/>
                </a:cxn>
                <a:cxn ang="0">
                  <a:pos x="8" y="20"/>
                </a:cxn>
                <a:cxn ang="0">
                  <a:pos x="0" y="12"/>
                </a:cxn>
              </a:cxnLst>
              <a:rect l="0" t="0" r="r" b="b"/>
              <a:pathLst>
                <a:path w="19" h="20">
                  <a:moveTo>
                    <a:pt x="14" y="8"/>
                  </a:moveTo>
                  <a:cubicBezTo>
                    <a:pt x="14" y="5"/>
                    <a:pt x="13" y="2"/>
                    <a:pt x="11" y="2"/>
                  </a:cubicBezTo>
                  <a:cubicBezTo>
                    <a:pt x="6" y="2"/>
                    <a:pt x="5" y="8"/>
                    <a:pt x="5" y="11"/>
                  </a:cubicBezTo>
                  <a:cubicBezTo>
                    <a:pt x="5" y="15"/>
                    <a:pt x="6" y="17"/>
                    <a:pt x="9" y="17"/>
                  </a:cubicBezTo>
                  <a:cubicBezTo>
                    <a:pt x="11" y="17"/>
                    <a:pt x="14" y="16"/>
                    <a:pt x="14" y="8"/>
                  </a:cubicBezTo>
                  <a:moveTo>
                    <a:pt x="0" y="12"/>
                  </a:moveTo>
                  <a:cubicBezTo>
                    <a:pt x="0" y="3"/>
                    <a:pt x="6" y="0"/>
                    <a:pt x="11" y="0"/>
                  </a:cubicBezTo>
                  <a:cubicBezTo>
                    <a:pt x="17" y="0"/>
                    <a:pt x="19" y="4"/>
                    <a:pt x="19" y="8"/>
                  </a:cubicBezTo>
                  <a:cubicBezTo>
                    <a:pt x="19" y="14"/>
                    <a:pt x="15" y="20"/>
                    <a:pt x="8" y="20"/>
                  </a:cubicBezTo>
                  <a:cubicBezTo>
                    <a:pt x="3" y="20"/>
                    <a:pt x="0" y="16"/>
                    <a:pt x="0" y="1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9" name="Freeform 32"/>
            <p:cNvSpPr>
              <a:spLocks/>
            </p:cNvSpPr>
            <p:nvPr/>
          </p:nvSpPr>
          <p:spPr bwMode="auto">
            <a:xfrm>
              <a:off x="4078288" y="3659188"/>
              <a:ext cx="50800" cy="93663"/>
            </a:xfrm>
            <a:custGeom>
              <a:avLst/>
              <a:gdLst/>
              <a:ahLst/>
              <a:cxnLst>
                <a:cxn ang="0">
                  <a:pos x="0" y="29"/>
                </a:cxn>
                <a:cxn ang="0">
                  <a:pos x="4" y="12"/>
                </a:cxn>
                <a:cxn ang="0">
                  <a:pos x="1" y="12"/>
                </a:cxn>
                <a:cxn ang="0">
                  <a:pos x="1" y="9"/>
                </a:cxn>
                <a:cxn ang="0">
                  <a:pos x="4" y="9"/>
                </a:cxn>
                <a:cxn ang="0">
                  <a:pos x="5" y="7"/>
                </a:cxn>
                <a:cxn ang="0">
                  <a:pos x="12" y="0"/>
                </a:cxn>
                <a:cxn ang="0">
                  <a:pos x="16" y="1"/>
                </a:cxn>
                <a:cxn ang="0">
                  <a:pos x="14" y="3"/>
                </a:cxn>
                <a:cxn ang="0">
                  <a:pos x="12" y="3"/>
                </a:cxn>
                <a:cxn ang="0">
                  <a:pos x="10" y="6"/>
                </a:cxn>
                <a:cxn ang="0">
                  <a:pos x="9" y="9"/>
                </a:cxn>
                <a:cxn ang="0">
                  <a:pos x="13" y="9"/>
                </a:cxn>
                <a:cxn ang="0">
                  <a:pos x="13" y="12"/>
                </a:cxn>
                <a:cxn ang="0">
                  <a:pos x="8" y="12"/>
                </a:cxn>
                <a:cxn ang="0">
                  <a:pos x="5" y="29"/>
                </a:cxn>
                <a:cxn ang="0">
                  <a:pos x="0" y="29"/>
                </a:cxn>
              </a:cxnLst>
              <a:rect l="0" t="0" r="r" b="b"/>
              <a:pathLst>
                <a:path w="16" h="29">
                  <a:moveTo>
                    <a:pt x="0" y="29"/>
                  </a:moveTo>
                  <a:cubicBezTo>
                    <a:pt x="4" y="12"/>
                    <a:pt x="4" y="12"/>
                    <a:pt x="4" y="12"/>
                  </a:cubicBezTo>
                  <a:cubicBezTo>
                    <a:pt x="1" y="12"/>
                    <a:pt x="1" y="12"/>
                    <a:pt x="1" y="12"/>
                  </a:cubicBezTo>
                  <a:cubicBezTo>
                    <a:pt x="1" y="9"/>
                    <a:pt x="1" y="9"/>
                    <a:pt x="1" y="9"/>
                  </a:cubicBezTo>
                  <a:cubicBezTo>
                    <a:pt x="4" y="9"/>
                    <a:pt x="4" y="9"/>
                    <a:pt x="4" y="9"/>
                  </a:cubicBezTo>
                  <a:cubicBezTo>
                    <a:pt x="5" y="7"/>
                    <a:pt x="5" y="7"/>
                    <a:pt x="5" y="7"/>
                  </a:cubicBezTo>
                  <a:cubicBezTo>
                    <a:pt x="6" y="2"/>
                    <a:pt x="9" y="0"/>
                    <a:pt x="12" y="0"/>
                  </a:cubicBezTo>
                  <a:cubicBezTo>
                    <a:pt x="13" y="0"/>
                    <a:pt x="14" y="0"/>
                    <a:pt x="16" y="1"/>
                  </a:cubicBezTo>
                  <a:cubicBezTo>
                    <a:pt x="14" y="3"/>
                    <a:pt x="14" y="3"/>
                    <a:pt x="14" y="3"/>
                  </a:cubicBezTo>
                  <a:cubicBezTo>
                    <a:pt x="14" y="3"/>
                    <a:pt x="13" y="3"/>
                    <a:pt x="12" y="3"/>
                  </a:cubicBezTo>
                  <a:cubicBezTo>
                    <a:pt x="12" y="3"/>
                    <a:pt x="10" y="3"/>
                    <a:pt x="10" y="6"/>
                  </a:cubicBezTo>
                  <a:cubicBezTo>
                    <a:pt x="9" y="9"/>
                    <a:pt x="9" y="9"/>
                    <a:pt x="9" y="9"/>
                  </a:cubicBezTo>
                  <a:cubicBezTo>
                    <a:pt x="13" y="9"/>
                    <a:pt x="13" y="9"/>
                    <a:pt x="13" y="9"/>
                  </a:cubicBezTo>
                  <a:cubicBezTo>
                    <a:pt x="13" y="12"/>
                    <a:pt x="13" y="12"/>
                    <a:pt x="13" y="12"/>
                  </a:cubicBezTo>
                  <a:cubicBezTo>
                    <a:pt x="8" y="12"/>
                    <a:pt x="8" y="12"/>
                    <a:pt x="8" y="12"/>
                  </a:cubicBezTo>
                  <a:cubicBezTo>
                    <a:pt x="5" y="29"/>
                    <a:pt x="5" y="29"/>
                    <a:pt x="5" y="29"/>
                  </a:cubicBezTo>
                  <a:lnTo>
                    <a:pt x="0" y="29"/>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0" name="Freeform 33"/>
            <p:cNvSpPr>
              <a:spLocks noEditPoints="1"/>
            </p:cNvSpPr>
            <p:nvPr/>
          </p:nvSpPr>
          <p:spPr bwMode="auto">
            <a:xfrm>
              <a:off x="4154488" y="3689350"/>
              <a:ext cx="53975" cy="63500"/>
            </a:xfrm>
            <a:custGeom>
              <a:avLst/>
              <a:gdLst/>
              <a:ahLst/>
              <a:cxnLst>
                <a:cxn ang="0">
                  <a:pos x="12" y="4"/>
                </a:cxn>
                <a:cxn ang="0">
                  <a:pos x="10" y="3"/>
                </a:cxn>
                <a:cxn ang="0">
                  <a:pos x="5" y="9"/>
                </a:cxn>
                <a:cxn ang="0">
                  <a:pos x="12" y="4"/>
                </a:cxn>
                <a:cxn ang="0">
                  <a:pos x="14" y="18"/>
                </a:cxn>
                <a:cxn ang="0">
                  <a:pos x="6" y="20"/>
                </a:cxn>
                <a:cxn ang="0">
                  <a:pos x="0" y="13"/>
                </a:cxn>
                <a:cxn ang="0">
                  <a:pos x="12" y="0"/>
                </a:cxn>
                <a:cxn ang="0">
                  <a:pos x="17" y="4"/>
                </a:cxn>
                <a:cxn ang="0">
                  <a:pos x="5" y="12"/>
                </a:cxn>
                <a:cxn ang="0">
                  <a:pos x="8" y="17"/>
                </a:cxn>
                <a:cxn ang="0">
                  <a:pos x="13" y="15"/>
                </a:cxn>
                <a:cxn ang="0">
                  <a:pos x="14" y="18"/>
                </a:cxn>
              </a:cxnLst>
              <a:rect l="0" t="0" r="r" b="b"/>
              <a:pathLst>
                <a:path w="17" h="20">
                  <a:moveTo>
                    <a:pt x="12" y="4"/>
                  </a:moveTo>
                  <a:cubicBezTo>
                    <a:pt x="12" y="3"/>
                    <a:pt x="12" y="3"/>
                    <a:pt x="10" y="3"/>
                  </a:cubicBezTo>
                  <a:cubicBezTo>
                    <a:pt x="8" y="3"/>
                    <a:pt x="6" y="5"/>
                    <a:pt x="5" y="9"/>
                  </a:cubicBezTo>
                  <a:cubicBezTo>
                    <a:pt x="9" y="9"/>
                    <a:pt x="12" y="7"/>
                    <a:pt x="12" y="4"/>
                  </a:cubicBezTo>
                  <a:moveTo>
                    <a:pt x="14" y="18"/>
                  </a:moveTo>
                  <a:cubicBezTo>
                    <a:pt x="11" y="20"/>
                    <a:pt x="8" y="20"/>
                    <a:pt x="6" y="20"/>
                  </a:cubicBezTo>
                  <a:cubicBezTo>
                    <a:pt x="2" y="20"/>
                    <a:pt x="0" y="17"/>
                    <a:pt x="0" y="13"/>
                  </a:cubicBezTo>
                  <a:cubicBezTo>
                    <a:pt x="0" y="7"/>
                    <a:pt x="4" y="0"/>
                    <a:pt x="12" y="0"/>
                  </a:cubicBezTo>
                  <a:cubicBezTo>
                    <a:pt x="14" y="0"/>
                    <a:pt x="17" y="1"/>
                    <a:pt x="17" y="4"/>
                  </a:cubicBezTo>
                  <a:cubicBezTo>
                    <a:pt x="17" y="9"/>
                    <a:pt x="9" y="12"/>
                    <a:pt x="5" y="12"/>
                  </a:cubicBezTo>
                  <a:cubicBezTo>
                    <a:pt x="4" y="13"/>
                    <a:pt x="4" y="17"/>
                    <a:pt x="8" y="17"/>
                  </a:cubicBezTo>
                  <a:cubicBezTo>
                    <a:pt x="9" y="17"/>
                    <a:pt x="11" y="16"/>
                    <a:pt x="13" y="15"/>
                  </a:cubicBezTo>
                  <a:lnTo>
                    <a:pt x="14"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1" name="Freeform 34"/>
            <p:cNvSpPr>
              <a:spLocks/>
            </p:cNvSpPr>
            <p:nvPr/>
          </p:nvSpPr>
          <p:spPr bwMode="auto">
            <a:xfrm>
              <a:off x="4211638" y="3689350"/>
              <a:ext cx="63500" cy="63500"/>
            </a:xfrm>
            <a:custGeom>
              <a:avLst/>
              <a:gdLst/>
              <a:ahLst/>
              <a:cxnLst>
                <a:cxn ang="0">
                  <a:pos x="8" y="4"/>
                </a:cxn>
                <a:cxn ang="0">
                  <a:pos x="8" y="4"/>
                </a:cxn>
                <a:cxn ang="0">
                  <a:pos x="16" y="0"/>
                </a:cxn>
                <a:cxn ang="0">
                  <a:pos x="20" y="4"/>
                </a:cxn>
                <a:cxn ang="0">
                  <a:pos x="19" y="8"/>
                </a:cxn>
                <a:cxn ang="0">
                  <a:pos x="17" y="20"/>
                </a:cxn>
                <a:cxn ang="0">
                  <a:pos x="12" y="20"/>
                </a:cxn>
                <a:cxn ang="0">
                  <a:pos x="15" y="9"/>
                </a:cxn>
                <a:cxn ang="0">
                  <a:pos x="15" y="6"/>
                </a:cxn>
                <a:cxn ang="0">
                  <a:pos x="13" y="3"/>
                </a:cxn>
                <a:cxn ang="0">
                  <a:pos x="6" y="13"/>
                </a:cxn>
                <a:cxn ang="0">
                  <a:pos x="5" y="20"/>
                </a:cxn>
                <a:cxn ang="0">
                  <a:pos x="0" y="20"/>
                </a:cxn>
                <a:cxn ang="0">
                  <a:pos x="4" y="0"/>
                </a:cxn>
                <a:cxn ang="0">
                  <a:pos x="8" y="0"/>
                </a:cxn>
                <a:cxn ang="0">
                  <a:pos x="8" y="4"/>
                </a:cxn>
              </a:cxnLst>
              <a:rect l="0" t="0" r="r" b="b"/>
              <a:pathLst>
                <a:path w="20" h="20">
                  <a:moveTo>
                    <a:pt x="8" y="4"/>
                  </a:moveTo>
                  <a:cubicBezTo>
                    <a:pt x="8" y="4"/>
                    <a:pt x="8" y="4"/>
                    <a:pt x="8" y="4"/>
                  </a:cubicBezTo>
                  <a:cubicBezTo>
                    <a:pt x="11" y="1"/>
                    <a:pt x="13" y="0"/>
                    <a:pt x="16" y="0"/>
                  </a:cubicBezTo>
                  <a:cubicBezTo>
                    <a:pt x="18" y="0"/>
                    <a:pt x="20" y="1"/>
                    <a:pt x="20" y="4"/>
                  </a:cubicBezTo>
                  <a:cubicBezTo>
                    <a:pt x="20" y="5"/>
                    <a:pt x="20" y="7"/>
                    <a:pt x="19" y="8"/>
                  </a:cubicBezTo>
                  <a:cubicBezTo>
                    <a:pt x="17" y="20"/>
                    <a:pt x="17" y="20"/>
                    <a:pt x="17" y="20"/>
                  </a:cubicBezTo>
                  <a:cubicBezTo>
                    <a:pt x="12" y="20"/>
                    <a:pt x="12" y="20"/>
                    <a:pt x="12" y="20"/>
                  </a:cubicBezTo>
                  <a:cubicBezTo>
                    <a:pt x="15" y="9"/>
                    <a:pt x="15" y="9"/>
                    <a:pt x="15" y="9"/>
                  </a:cubicBezTo>
                  <a:cubicBezTo>
                    <a:pt x="15" y="7"/>
                    <a:pt x="15" y="6"/>
                    <a:pt x="15" y="6"/>
                  </a:cubicBezTo>
                  <a:cubicBezTo>
                    <a:pt x="15" y="4"/>
                    <a:pt x="14" y="3"/>
                    <a:pt x="13" y="3"/>
                  </a:cubicBezTo>
                  <a:cubicBezTo>
                    <a:pt x="11" y="3"/>
                    <a:pt x="7" y="8"/>
                    <a:pt x="6" y="13"/>
                  </a:cubicBezTo>
                  <a:cubicBezTo>
                    <a:pt x="5" y="20"/>
                    <a:pt x="5" y="20"/>
                    <a:pt x="5" y="20"/>
                  </a:cubicBezTo>
                  <a:cubicBezTo>
                    <a:pt x="0" y="20"/>
                    <a:pt x="0" y="20"/>
                    <a:pt x="0" y="20"/>
                  </a:cubicBezTo>
                  <a:cubicBezTo>
                    <a:pt x="4" y="0"/>
                    <a:pt x="4" y="0"/>
                    <a:pt x="4" y="0"/>
                  </a:cubicBezTo>
                  <a:cubicBezTo>
                    <a:pt x="8" y="0"/>
                    <a:pt x="8" y="0"/>
                    <a:pt x="8" y="0"/>
                  </a:cubicBezTo>
                  <a:lnTo>
                    <a:pt x="8" y="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2" name="Freeform 35"/>
            <p:cNvSpPr>
              <a:spLocks noEditPoints="1"/>
            </p:cNvSpPr>
            <p:nvPr/>
          </p:nvSpPr>
          <p:spPr bwMode="auto">
            <a:xfrm>
              <a:off x="4284663" y="3689350"/>
              <a:ext cx="53975" cy="63500"/>
            </a:xfrm>
            <a:custGeom>
              <a:avLst/>
              <a:gdLst/>
              <a:ahLst/>
              <a:cxnLst>
                <a:cxn ang="0">
                  <a:pos x="13" y="4"/>
                </a:cxn>
                <a:cxn ang="0">
                  <a:pos x="11" y="3"/>
                </a:cxn>
                <a:cxn ang="0">
                  <a:pos x="6" y="9"/>
                </a:cxn>
                <a:cxn ang="0">
                  <a:pos x="13" y="4"/>
                </a:cxn>
                <a:cxn ang="0">
                  <a:pos x="15" y="18"/>
                </a:cxn>
                <a:cxn ang="0">
                  <a:pos x="6" y="20"/>
                </a:cxn>
                <a:cxn ang="0">
                  <a:pos x="0" y="13"/>
                </a:cxn>
                <a:cxn ang="0">
                  <a:pos x="12" y="0"/>
                </a:cxn>
                <a:cxn ang="0">
                  <a:pos x="17" y="4"/>
                </a:cxn>
                <a:cxn ang="0">
                  <a:pos x="5" y="12"/>
                </a:cxn>
                <a:cxn ang="0">
                  <a:pos x="9" y="17"/>
                </a:cxn>
                <a:cxn ang="0">
                  <a:pos x="14" y="15"/>
                </a:cxn>
                <a:cxn ang="0">
                  <a:pos x="15" y="18"/>
                </a:cxn>
              </a:cxnLst>
              <a:rect l="0" t="0" r="r" b="b"/>
              <a:pathLst>
                <a:path w="17" h="20">
                  <a:moveTo>
                    <a:pt x="13" y="4"/>
                  </a:moveTo>
                  <a:cubicBezTo>
                    <a:pt x="13" y="3"/>
                    <a:pt x="12" y="3"/>
                    <a:pt x="11" y="3"/>
                  </a:cubicBezTo>
                  <a:cubicBezTo>
                    <a:pt x="9" y="3"/>
                    <a:pt x="7" y="5"/>
                    <a:pt x="6" y="9"/>
                  </a:cubicBezTo>
                  <a:cubicBezTo>
                    <a:pt x="9" y="9"/>
                    <a:pt x="13" y="7"/>
                    <a:pt x="13" y="4"/>
                  </a:cubicBezTo>
                  <a:moveTo>
                    <a:pt x="15" y="18"/>
                  </a:moveTo>
                  <a:cubicBezTo>
                    <a:pt x="12" y="20"/>
                    <a:pt x="8" y="20"/>
                    <a:pt x="6" y="20"/>
                  </a:cubicBezTo>
                  <a:cubicBezTo>
                    <a:pt x="3" y="20"/>
                    <a:pt x="0" y="17"/>
                    <a:pt x="0" y="13"/>
                  </a:cubicBezTo>
                  <a:cubicBezTo>
                    <a:pt x="0" y="7"/>
                    <a:pt x="5" y="0"/>
                    <a:pt x="12" y="0"/>
                  </a:cubicBezTo>
                  <a:cubicBezTo>
                    <a:pt x="15" y="0"/>
                    <a:pt x="17" y="1"/>
                    <a:pt x="17" y="4"/>
                  </a:cubicBezTo>
                  <a:cubicBezTo>
                    <a:pt x="17" y="9"/>
                    <a:pt x="10" y="12"/>
                    <a:pt x="5" y="12"/>
                  </a:cubicBezTo>
                  <a:cubicBezTo>
                    <a:pt x="5" y="13"/>
                    <a:pt x="5" y="17"/>
                    <a:pt x="9" y="17"/>
                  </a:cubicBezTo>
                  <a:cubicBezTo>
                    <a:pt x="10" y="17"/>
                    <a:pt x="12" y="16"/>
                    <a:pt x="14" y="15"/>
                  </a:cubicBezTo>
                  <a:lnTo>
                    <a:pt x="15"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3" name="Freeform 36"/>
            <p:cNvSpPr>
              <a:spLocks/>
            </p:cNvSpPr>
            <p:nvPr/>
          </p:nvSpPr>
          <p:spPr bwMode="auto">
            <a:xfrm>
              <a:off x="4344988" y="3689350"/>
              <a:ext cx="47625" cy="63500"/>
            </a:xfrm>
            <a:custGeom>
              <a:avLst/>
              <a:gdLst/>
              <a:ahLst/>
              <a:cxnLst>
                <a:cxn ang="0">
                  <a:pos x="7" y="3"/>
                </a:cxn>
                <a:cxn ang="0">
                  <a:pos x="7" y="4"/>
                </a:cxn>
                <a:cxn ang="0">
                  <a:pos x="9" y="2"/>
                </a:cxn>
                <a:cxn ang="0">
                  <a:pos x="12" y="0"/>
                </a:cxn>
                <a:cxn ang="0">
                  <a:pos x="15" y="1"/>
                </a:cxn>
                <a:cxn ang="0">
                  <a:pos x="12" y="5"/>
                </a:cxn>
                <a:cxn ang="0">
                  <a:pos x="11" y="4"/>
                </a:cxn>
                <a:cxn ang="0">
                  <a:pos x="6" y="10"/>
                </a:cxn>
                <a:cxn ang="0">
                  <a:pos x="4" y="20"/>
                </a:cxn>
                <a:cxn ang="0">
                  <a:pos x="0" y="20"/>
                </a:cxn>
                <a:cxn ang="0">
                  <a:pos x="3" y="0"/>
                </a:cxn>
                <a:cxn ang="0">
                  <a:pos x="8" y="0"/>
                </a:cxn>
                <a:cxn ang="0">
                  <a:pos x="7" y="3"/>
                </a:cxn>
              </a:cxnLst>
              <a:rect l="0" t="0" r="r" b="b"/>
              <a:pathLst>
                <a:path w="15" h="20">
                  <a:moveTo>
                    <a:pt x="7" y="3"/>
                  </a:moveTo>
                  <a:cubicBezTo>
                    <a:pt x="7" y="4"/>
                    <a:pt x="7" y="4"/>
                    <a:pt x="7" y="4"/>
                  </a:cubicBezTo>
                  <a:cubicBezTo>
                    <a:pt x="9" y="2"/>
                    <a:pt x="9" y="2"/>
                    <a:pt x="9" y="2"/>
                  </a:cubicBezTo>
                  <a:cubicBezTo>
                    <a:pt x="9" y="1"/>
                    <a:pt x="11" y="0"/>
                    <a:pt x="12" y="0"/>
                  </a:cubicBezTo>
                  <a:cubicBezTo>
                    <a:pt x="13" y="0"/>
                    <a:pt x="14" y="0"/>
                    <a:pt x="15" y="1"/>
                  </a:cubicBezTo>
                  <a:cubicBezTo>
                    <a:pt x="12" y="5"/>
                    <a:pt x="12" y="5"/>
                    <a:pt x="12" y="5"/>
                  </a:cubicBezTo>
                  <a:cubicBezTo>
                    <a:pt x="12" y="5"/>
                    <a:pt x="11" y="4"/>
                    <a:pt x="11" y="4"/>
                  </a:cubicBezTo>
                  <a:cubicBezTo>
                    <a:pt x="9" y="4"/>
                    <a:pt x="7" y="6"/>
                    <a:pt x="6" y="10"/>
                  </a:cubicBezTo>
                  <a:cubicBezTo>
                    <a:pt x="4" y="20"/>
                    <a:pt x="4" y="20"/>
                    <a:pt x="4" y="20"/>
                  </a:cubicBezTo>
                  <a:cubicBezTo>
                    <a:pt x="0" y="20"/>
                    <a:pt x="0" y="20"/>
                    <a:pt x="0" y="20"/>
                  </a:cubicBezTo>
                  <a:cubicBezTo>
                    <a:pt x="3" y="0"/>
                    <a:pt x="3" y="0"/>
                    <a:pt x="3" y="0"/>
                  </a:cubicBezTo>
                  <a:cubicBezTo>
                    <a:pt x="8" y="0"/>
                    <a:pt x="8" y="0"/>
                    <a:pt x="8" y="0"/>
                  </a:cubicBezTo>
                  <a:lnTo>
                    <a:pt x="7" y="3"/>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4" name="Freeform 37"/>
            <p:cNvSpPr>
              <a:spLocks noEditPoints="1"/>
            </p:cNvSpPr>
            <p:nvPr/>
          </p:nvSpPr>
          <p:spPr bwMode="auto">
            <a:xfrm>
              <a:off x="4386263" y="3689350"/>
              <a:ext cx="73025" cy="95250"/>
            </a:xfrm>
            <a:custGeom>
              <a:avLst/>
              <a:gdLst/>
              <a:ahLst/>
              <a:cxnLst>
                <a:cxn ang="0">
                  <a:pos x="13" y="3"/>
                </a:cxn>
                <a:cxn ang="0">
                  <a:pos x="7" y="13"/>
                </a:cxn>
                <a:cxn ang="0">
                  <a:pos x="10" y="17"/>
                </a:cxn>
                <a:cxn ang="0">
                  <a:pos x="17" y="4"/>
                </a:cxn>
                <a:cxn ang="0">
                  <a:pos x="13" y="3"/>
                </a:cxn>
                <a:cxn ang="0">
                  <a:pos x="19" y="18"/>
                </a:cxn>
                <a:cxn ang="0">
                  <a:pos x="7" y="30"/>
                </a:cxn>
                <a:cxn ang="0">
                  <a:pos x="0" y="28"/>
                </a:cxn>
                <a:cxn ang="0">
                  <a:pos x="1" y="25"/>
                </a:cxn>
                <a:cxn ang="0">
                  <a:pos x="7" y="26"/>
                </a:cxn>
                <a:cxn ang="0">
                  <a:pos x="14" y="20"/>
                </a:cxn>
                <a:cxn ang="0">
                  <a:pos x="15" y="17"/>
                </a:cxn>
                <a:cxn ang="0">
                  <a:pos x="15" y="17"/>
                </a:cxn>
                <a:cxn ang="0">
                  <a:pos x="14" y="18"/>
                </a:cxn>
                <a:cxn ang="0">
                  <a:pos x="8" y="20"/>
                </a:cxn>
                <a:cxn ang="0">
                  <a:pos x="2" y="13"/>
                </a:cxn>
                <a:cxn ang="0">
                  <a:pos x="13" y="0"/>
                </a:cxn>
                <a:cxn ang="0">
                  <a:pos x="17" y="1"/>
                </a:cxn>
                <a:cxn ang="0">
                  <a:pos x="18" y="0"/>
                </a:cxn>
                <a:cxn ang="0">
                  <a:pos x="23" y="0"/>
                </a:cxn>
                <a:cxn ang="0">
                  <a:pos x="19" y="18"/>
                </a:cxn>
              </a:cxnLst>
              <a:rect l="0" t="0" r="r" b="b"/>
              <a:pathLst>
                <a:path w="23" h="30">
                  <a:moveTo>
                    <a:pt x="13" y="3"/>
                  </a:moveTo>
                  <a:cubicBezTo>
                    <a:pt x="11" y="3"/>
                    <a:pt x="7" y="6"/>
                    <a:pt x="7" y="13"/>
                  </a:cubicBezTo>
                  <a:cubicBezTo>
                    <a:pt x="7" y="15"/>
                    <a:pt x="8" y="17"/>
                    <a:pt x="10" y="17"/>
                  </a:cubicBezTo>
                  <a:cubicBezTo>
                    <a:pt x="12" y="17"/>
                    <a:pt x="16" y="14"/>
                    <a:pt x="17" y="4"/>
                  </a:cubicBezTo>
                  <a:cubicBezTo>
                    <a:pt x="16" y="3"/>
                    <a:pt x="15" y="3"/>
                    <a:pt x="13" y="3"/>
                  </a:cubicBezTo>
                  <a:moveTo>
                    <a:pt x="19" y="18"/>
                  </a:moveTo>
                  <a:cubicBezTo>
                    <a:pt x="17" y="27"/>
                    <a:pt x="12" y="30"/>
                    <a:pt x="7" y="30"/>
                  </a:cubicBezTo>
                  <a:cubicBezTo>
                    <a:pt x="4" y="30"/>
                    <a:pt x="2" y="29"/>
                    <a:pt x="0" y="28"/>
                  </a:cubicBezTo>
                  <a:cubicBezTo>
                    <a:pt x="1" y="25"/>
                    <a:pt x="1" y="25"/>
                    <a:pt x="1" y="25"/>
                  </a:cubicBezTo>
                  <a:cubicBezTo>
                    <a:pt x="3" y="26"/>
                    <a:pt x="5" y="26"/>
                    <a:pt x="7" y="26"/>
                  </a:cubicBezTo>
                  <a:cubicBezTo>
                    <a:pt x="10" y="26"/>
                    <a:pt x="13" y="24"/>
                    <a:pt x="14" y="20"/>
                  </a:cubicBezTo>
                  <a:cubicBezTo>
                    <a:pt x="15" y="17"/>
                    <a:pt x="15" y="17"/>
                    <a:pt x="15" y="17"/>
                  </a:cubicBezTo>
                  <a:cubicBezTo>
                    <a:pt x="15" y="17"/>
                    <a:pt x="15" y="17"/>
                    <a:pt x="15" y="17"/>
                  </a:cubicBezTo>
                  <a:cubicBezTo>
                    <a:pt x="14" y="18"/>
                    <a:pt x="14" y="18"/>
                    <a:pt x="14" y="18"/>
                  </a:cubicBezTo>
                  <a:cubicBezTo>
                    <a:pt x="13" y="19"/>
                    <a:pt x="11" y="20"/>
                    <a:pt x="8" y="20"/>
                  </a:cubicBezTo>
                  <a:cubicBezTo>
                    <a:pt x="4" y="20"/>
                    <a:pt x="2" y="17"/>
                    <a:pt x="2" y="13"/>
                  </a:cubicBezTo>
                  <a:cubicBezTo>
                    <a:pt x="2" y="7"/>
                    <a:pt x="7" y="0"/>
                    <a:pt x="13" y="0"/>
                  </a:cubicBezTo>
                  <a:cubicBezTo>
                    <a:pt x="15" y="0"/>
                    <a:pt x="16" y="0"/>
                    <a:pt x="17" y="1"/>
                  </a:cubicBezTo>
                  <a:cubicBezTo>
                    <a:pt x="18" y="0"/>
                    <a:pt x="18" y="0"/>
                    <a:pt x="18" y="0"/>
                  </a:cubicBezTo>
                  <a:cubicBezTo>
                    <a:pt x="23" y="0"/>
                    <a:pt x="23" y="0"/>
                    <a:pt x="23" y="0"/>
                  </a:cubicBezTo>
                  <a:lnTo>
                    <a:pt x="19" y="18"/>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5" name="Freeform 38"/>
            <p:cNvSpPr>
              <a:spLocks/>
            </p:cNvSpPr>
            <p:nvPr/>
          </p:nvSpPr>
          <p:spPr bwMode="auto">
            <a:xfrm>
              <a:off x="4465638" y="3689350"/>
              <a:ext cx="60325" cy="95250"/>
            </a:xfrm>
            <a:custGeom>
              <a:avLst/>
              <a:gdLst/>
              <a:ahLst/>
              <a:cxnLst>
                <a:cxn ang="0">
                  <a:pos x="6" y="0"/>
                </a:cxn>
                <a:cxn ang="0">
                  <a:pos x="8" y="15"/>
                </a:cxn>
                <a:cxn ang="0">
                  <a:pos x="8" y="15"/>
                </a:cxn>
                <a:cxn ang="0">
                  <a:pos x="15" y="0"/>
                </a:cxn>
                <a:cxn ang="0">
                  <a:pos x="19" y="1"/>
                </a:cxn>
                <a:cxn ang="0">
                  <a:pos x="3" y="30"/>
                </a:cxn>
                <a:cxn ang="0">
                  <a:pos x="0" y="29"/>
                </a:cxn>
                <a:cxn ang="0">
                  <a:pos x="4" y="19"/>
                </a:cxn>
                <a:cxn ang="0">
                  <a:pos x="1" y="0"/>
                </a:cxn>
                <a:cxn ang="0">
                  <a:pos x="6" y="0"/>
                </a:cxn>
              </a:cxnLst>
              <a:rect l="0" t="0" r="r" b="b"/>
              <a:pathLst>
                <a:path w="19" h="30">
                  <a:moveTo>
                    <a:pt x="6" y="0"/>
                  </a:moveTo>
                  <a:cubicBezTo>
                    <a:pt x="6" y="4"/>
                    <a:pt x="7" y="11"/>
                    <a:pt x="8" y="15"/>
                  </a:cubicBezTo>
                  <a:cubicBezTo>
                    <a:pt x="8" y="15"/>
                    <a:pt x="8" y="15"/>
                    <a:pt x="8" y="15"/>
                  </a:cubicBezTo>
                  <a:cubicBezTo>
                    <a:pt x="9" y="11"/>
                    <a:pt x="13" y="4"/>
                    <a:pt x="15" y="0"/>
                  </a:cubicBezTo>
                  <a:cubicBezTo>
                    <a:pt x="19" y="1"/>
                    <a:pt x="19" y="1"/>
                    <a:pt x="19" y="1"/>
                  </a:cubicBezTo>
                  <a:cubicBezTo>
                    <a:pt x="13" y="11"/>
                    <a:pt x="8" y="20"/>
                    <a:pt x="3" y="30"/>
                  </a:cubicBezTo>
                  <a:cubicBezTo>
                    <a:pt x="0" y="29"/>
                    <a:pt x="0" y="29"/>
                    <a:pt x="0" y="29"/>
                  </a:cubicBezTo>
                  <a:cubicBezTo>
                    <a:pt x="4" y="19"/>
                    <a:pt x="4" y="19"/>
                    <a:pt x="4" y="19"/>
                  </a:cubicBezTo>
                  <a:cubicBezTo>
                    <a:pt x="1" y="0"/>
                    <a:pt x="1" y="0"/>
                    <a:pt x="1" y="0"/>
                  </a:cubicBezTo>
                  <a:lnTo>
                    <a:pt x="6" y="0"/>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Tree>
    <p:extLst>
      <p:ext uri="{BB962C8B-B14F-4D97-AF65-F5344CB8AC3E}">
        <p14:creationId xmlns:p14="http://schemas.microsoft.com/office/powerpoint/2010/main" val="3406185278"/>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Intercalaire 1">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94212" y="2991190"/>
            <a:ext cx="4904027" cy="523220"/>
          </a:xfrm>
        </p:spPr>
        <p:txBody>
          <a:bodyPr anchor="t">
            <a:noAutofit/>
          </a:bodyPr>
          <a:lstStyle>
            <a:lvl1pPr algn="l">
              <a:defRPr sz="2800" b="1" cap="small" baseline="0">
                <a:solidFill>
                  <a:schemeClr val="accent4"/>
                </a:solidFill>
              </a:defRPr>
            </a:lvl1pPr>
          </a:lstStyle>
          <a:p>
            <a:r>
              <a:rPr lang="en-US" dirty="0" smtClean="0"/>
              <a:t>Click to edit title</a:t>
            </a:r>
            <a:endParaRPr lang="fr-FR" dirty="0"/>
          </a:p>
        </p:txBody>
      </p:sp>
      <p:grpSp>
        <p:nvGrpSpPr>
          <p:cNvPr id="4" name="Group 3"/>
          <p:cNvGrpSpPr/>
          <p:nvPr userDrawn="1"/>
        </p:nvGrpSpPr>
        <p:grpSpPr>
          <a:xfrm>
            <a:off x="8052587" y="6245218"/>
            <a:ext cx="1458021"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7" name="Rectangle 39"/>
          <p:cNvSpPr>
            <a:spLocks noChangeArrowheads="1"/>
          </p:cNvSpPr>
          <p:nvPr userDrawn="1"/>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570" y="109578"/>
            <a:ext cx="3955642" cy="6748421"/>
          </a:xfrm>
          <a:prstGeom prst="rect">
            <a:avLst/>
          </a:prstGeom>
        </p:spPr>
      </p:pic>
    </p:spTree>
    <p:extLst>
      <p:ext uri="{BB962C8B-B14F-4D97-AF65-F5344CB8AC3E}">
        <p14:creationId xmlns:p14="http://schemas.microsoft.com/office/powerpoint/2010/main" val="2108728611"/>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Intercalaire 2">
    <p:spTree>
      <p:nvGrpSpPr>
        <p:cNvPr id="1" name=""/>
        <p:cNvGrpSpPr/>
        <p:nvPr/>
      </p:nvGrpSpPr>
      <p:grpSpPr>
        <a:xfrm>
          <a:off x="0" y="0"/>
          <a:ext cx="0" cy="0"/>
          <a:chOff x="0" y="0"/>
          <a:chExt cx="0" cy="0"/>
        </a:xfrm>
      </p:grpSpPr>
      <p:sp>
        <p:nvSpPr>
          <p:cNvPr id="15" name="Rectangle 14"/>
          <p:cNvSpPr/>
          <p:nvPr userDrawn="1"/>
        </p:nvSpPr>
        <p:spPr>
          <a:xfrm>
            <a:off x="0" y="1"/>
            <a:ext cx="3505474" cy="6858000"/>
          </a:xfrm>
          <a:prstGeom prst="rect">
            <a:avLst/>
          </a:prstGeom>
          <a:solidFill>
            <a:srgbClr val="CAD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400" dirty="0">
              <a:solidFill>
                <a:schemeClr val="tx1">
                  <a:lumMod val="75000"/>
                  <a:lumOff val="25000"/>
                </a:schemeClr>
              </a:solidFill>
            </a:endParaRPr>
          </a:p>
        </p:txBody>
      </p:sp>
      <p:sp>
        <p:nvSpPr>
          <p:cNvPr id="17" name="TextBox 39"/>
          <p:cNvSpPr txBox="1"/>
          <p:nvPr userDrawn="1"/>
        </p:nvSpPr>
        <p:spPr>
          <a:xfrm>
            <a:off x="941459" y="3167391"/>
            <a:ext cx="1622559" cy="523220"/>
          </a:xfrm>
          <a:prstGeom prst="rect">
            <a:avLst/>
          </a:prstGeom>
          <a:noFill/>
        </p:spPr>
        <p:txBody>
          <a:bodyPr wrap="none" rtlCol="0">
            <a:spAutoFit/>
          </a:bodyPr>
          <a:lstStyle/>
          <a:p>
            <a:pPr algn="ctr"/>
            <a:r>
              <a:rPr lang="fr-FR" sz="2800" b="1" cap="small" dirty="0" smtClean="0">
                <a:solidFill>
                  <a:schemeClr val="accent4"/>
                </a:solidFill>
                <a:latin typeface="+mj-lt"/>
              </a:rPr>
              <a:t>Content</a:t>
            </a:r>
            <a:endParaRPr lang="fr-FR" sz="2800" cap="small" dirty="0">
              <a:solidFill>
                <a:schemeClr val="accent4"/>
              </a:solidFill>
              <a:latin typeface="+mj-lt"/>
            </a:endParaRPr>
          </a:p>
        </p:txBody>
      </p:sp>
      <p:grpSp>
        <p:nvGrpSpPr>
          <p:cNvPr id="3" name="Group 3"/>
          <p:cNvGrpSpPr/>
          <p:nvPr userDrawn="1"/>
        </p:nvGrpSpPr>
        <p:grpSpPr>
          <a:xfrm>
            <a:off x="8052587" y="6245218"/>
            <a:ext cx="1458021" cy="389816"/>
            <a:chOff x="5553266" y="4461946"/>
            <a:chExt cx="1858347" cy="496688"/>
          </a:xfrm>
        </p:grpSpPr>
        <p:sp>
          <p:nvSpPr>
            <p:cNvPr id="5" name="Freeform 6"/>
            <p:cNvSpPr>
              <a:spLocks noEditPoints="1"/>
            </p:cNvSpPr>
            <p:nvPr/>
          </p:nvSpPr>
          <p:spPr bwMode="auto">
            <a:xfrm>
              <a:off x="5935660"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6" name="Freeform 7"/>
            <p:cNvSpPr>
              <a:spLocks noEditPoints="1"/>
            </p:cNvSpPr>
            <p:nvPr/>
          </p:nvSpPr>
          <p:spPr bwMode="auto">
            <a:xfrm>
              <a:off x="6820385" y="4588940"/>
              <a:ext cx="304786" cy="207424"/>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7" name="Freeform 8"/>
            <p:cNvSpPr>
              <a:spLocks/>
            </p:cNvSpPr>
            <p:nvPr/>
          </p:nvSpPr>
          <p:spPr bwMode="auto">
            <a:xfrm>
              <a:off x="6240445" y="4588940"/>
              <a:ext cx="272332" cy="207424"/>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8" name="Freeform 9"/>
            <p:cNvSpPr>
              <a:spLocks/>
            </p:cNvSpPr>
            <p:nvPr/>
          </p:nvSpPr>
          <p:spPr bwMode="auto">
            <a:xfrm>
              <a:off x="6538176" y="4588940"/>
              <a:ext cx="259632" cy="207424"/>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9" name="Freeform 10"/>
            <p:cNvSpPr>
              <a:spLocks/>
            </p:cNvSpPr>
            <p:nvPr/>
          </p:nvSpPr>
          <p:spPr bwMode="auto">
            <a:xfrm>
              <a:off x="5553266" y="4586118"/>
              <a:ext cx="356995" cy="210246"/>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0" name="Freeform 11"/>
            <p:cNvSpPr>
              <a:spLocks/>
            </p:cNvSpPr>
            <p:nvPr/>
          </p:nvSpPr>
          <p:spPr bwMode="auto">
            <a:xfrm>
              <a:off x="7125170" y="4461946"/>
              <a:ext cx="286443" cy="4966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sp>
        <p:nvSpPr>
          <p:cNvPr id="16" name="Text Placeholder 15"/>
          <p:cNvSpPr>
            <a:spLocks noGrp="1"/>
          </p:cNvSpPr>
          <p:nvPr>
            <p:ph type="body" sz="quarter" idx="10"/>
          </p:nvPr>
        </p:nvSpPr>
        <p:spPr>
          <a:xfrm>
            <a:off x="4207663" y="1257066"/>
            <a:ext cx="4991577" cy="4553530"/>
          </a:xfrm>
        </p:spPr>
        <p:txBody>
          <a:bodyPr>
            <a:noAutofit/>
          </a:bodyPr>
          <a:lstStyle>
            <a:lvl1pPr marL="315913" indent="-315913">
              <a:spcAft>
                <a:spcPts val="400"/>
              </a:spcAft>
              <a:buClr>
                <a:schemeClr val="accent4"/>
              </a:buClr>
              <a:buFont typeface="Wingdings 2" pitchFamily="18" charset="2"/>
              <a:buChar char="¾"/>
              <a:defRPr sz="2400" b="1" cap="small" baseline="0"/>
            </a:lvl1pPr>
            <a:lvl2pPr marL="631825" indent="-200025">
              <a:spcAft>
                <a:spcPts val="400"/>
              </a:spcAft>
              <a:buClr>
                <a:schemeClr val="accent1"/>
              </a:buClr>
              <a:buFont typeface="Wingdings 2" pitchFamily="18" charset="2"/>
              <a:buChar char="¡"/>
              <a:defRPr sz="2000"/>
            </a:lvl2pPr>
          </a:lstStyle>
          <a:p>
            <a:pPr lvl="0"/>
            <a:r>
              <a:rPr lang="en-US" smtClean="0"/>
              <a:t>Click to edit Master text styles</a:t>
            </a:r>
          </a:p>
          <a:p>
            <a:pPr lvl="1"/>
            <a:r>
              <a:rPr lang="en-US" smtClean="0"/>
              <a:t>Second level</a:t>
            </a:r>
          </a:p>
        </p:txBody>
      </p:sp>
      <p:sp>
        <p:nvSpPr>
          <p:cNvPr id="18" name="Rectangle 39"/>
          <p:cNvSpPr>
            <a:spLocks noChangeArrowheads="1"/>
          </p:cNvSpPr>
          <p:nvPr userDrawn="1"/>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3641950226"/>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re &amp;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p:txBody>
          <a:bodyPr/>
          <a:lstStyle>
            <a:lvl3pPr>
              <a:defRPr sz="1600"/>
            </a:lvl3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spTree>
    <p:extLst>
      <p:ext uri="{BB962C8B-B14F-4D97-AF65-F5344CB8AC3E}">
        <p14:creationId xmlns:p14="http://schemas.microsoft.com/office/powerpoint/2010/main" val="1277379384"/>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Tree>
    <p:extLst>
      <p:ext uri="{BB962C8B-B14F-4D97-AF65-F5344CB8AC3E}">
        <p14:creationId xmlns:p14="http://schemas.microsoft.com/office/powerpoint/2010/main" val="29896086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u &amp; Photo">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p:custDataLst>
              <p:tags r:id="rId2"/>
            </p:custDataLst>
          </p:nvPr>
        </p:nvGraphicFramePr>
        <p:xfrm>
          <a:off x="1588" y="1592"/>
          <a:ext cx="1587" cy="1587"/>
        </p:xfrm>
        <a:graphic>
          <a:graphicData uri="http://schemas.openxmlformats.org/presentationml/2006/ole">
            <mc:AlternateContent xmlns:mc="http://schemas.openxmlformats.org/markup-compatibility/2006">
              <mc:Choice xmlns:v="urn:schemas-microsoft-com:vml" Requires="v">
                <p:oleObj spid="_x0000_s2077" name="think-cell Slide" r:id="rId4" imgW="270" imgH="270" progId="TCLayout.ActiveDocument.1">
                  <p:embed/>
                </p:oleObj>
              </mc:Choice>
              <mc:Fallback>
                <p:oleObj name="think-cell Slide" r:id="rId4" imgW="270" imgH="270" progId="TCLayout.ActiveDocument.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88" y="1592"/>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p:txBody>
          <a:bodyPr/>
          <a:lstStyle/>
          <a:p>
            <a:r>
              <a:rPr lang="en-US" smtClean="0"/>
              <a:t>Click to edit Master title style</a:t>
            </a:r>
            <a:endParaRPr lang="fr-FR"/>
          </a:p>
        </p:txBody>
      </p:sp>
      <p:sp>
        <p:nvSpPr>
          <p:cNvPr id="3" name="Content Placeholder 2"/>
          <p:cNvSpPr>
            <a:spLocks noGrp="1"/>
          </p:cNvSpPr>
          <p:nvPr>
            <p:ph idx="1"/>
          </p:nvPr>
        </p:nvSpPr>
        <p:spPr>
          <a:xfrm>
            <a:off x="495145" y="1600200"/>
            <a:ext cx="5496412" cy="45259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FR" dirty="0"/>
          </a:p>
        </p:txBody>
      </p:sp>
      <p:pic>
        <p:nvPicPr>
          <p:cNvPr id="4" name="Picture 24" descr="C:\Users\Home\Desktop\Zineb\SIMAJE\Prospects\L'Argus de la presse\Ombre.png"/>
          <p:cNvPicPr preferRelativeResize="0">
            <a:picLocks noChangeArrowheads="1"/>
          </p:cNvPicPr>
          <p:nvPr userDrawn="1"/>
        </p:nvPicPr>
        <p:blipFill>
          <a:blip r:embed="rId6" cstate="print"/>
          <a:srcRect/>
          <a:stretch>
            <a:fillRect/>
          </a:stretch>
        </p:blipFill>
        <p:spPr bwMode="auto">
          <a:xfrm>
            <a:off x="6179744" y="6122902"/>
            <a:ext cx="3227940" cy="87398"/>
          </a:xfrm>
          <a:prstGeom prst="rect">
            <a:avLst/>
          </a:prstGeom>
          <a:noFill/>
          <a:ln w="9525">
            <a:noFill/>
            <a:miter lim="800000"/>
            <a:headEnd/>
            <a:tailEnd/>
          </a:ln>
        </p:spPr>
      </p:pic>
      <p:sp>
        <p:nvSpPr>
          <p:cNvPr id="6" name="Picture Placeholder 5"/>
          <p:cNvSpPr>
            <a:spLocks noGrp="1"/>
          </p:cNvSpPr>
          <p:nvPr>
            <p:ph type="pic" sz="quarter" idx="10" hasCustomPrompt="1"/>
          </p:nvPr>
        </p:nvSpPr>
        <p:spPr>
          <a:xfrm>
            <a:off x="6179744" y="1600200"/>
            <a:ext cx="3227940" cy="4525962"/>
          </a:xfrm>
          <a:solidFill>
            <a:schemeClr val="tx2">
              <a:lumMod val="20000"/>
              <a:lumOff val="80000"/>
            </a:schemeClr>
          </a:solidFill>
        </p:spPr>
        <p:txBody>
          <a:bodyPr anchor="ctr"/>
          <a:lstStyle>
            <a:lvl1pPr algn="ctr">
              <a:buNone/>
              <a:defRPr sz="1800" b="0"/>
            </a:lvl1pPr>
          </a:lstStyle>
          <a:p>
            <a:r>
              <a:rPr lang="fr-FR" dirty="0" smtClean="0"/>
              <a:t>Photo</a:t>
            </a:r>
            <a:endParaRPr lang="fr-FR" dirty="0"/>
          </a:p>
        </p:txBody>
      </p:sp>
    </p:spTree>
    <p:extLst>
      <p:ext uri="{BB962C8B-B14F-4D97-AF65-F5344CB8AC3E}">
        <p14:creationId xmlns:p14="http://schemas.microsoft.com/office/powerpoint/2010/main" val="304242640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lide Graphiqu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r-FR" dirty="0"/>
          </a:p>
        </p:txBody>
      </p:sp>
      <p:sp>
        <p:nvSpPr>
          <p:cNvPr id="5" name="Rectangle 4"/>
          <p:cNvSpPr/>
          <p:nvPr userDrawn="1"/>
        </p:nvSpPr>
        <p:spPr>
          <a:xfrm>
            <a:off x="495141" y="2265376"/>
            <a:ext cx="4119819"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6" name="Rectangle 5"/>
          <p:cNvSpPr/>
          <p:nvPr userDrawn="1"/>
        </p:nvSpPr>
        <p:spPr>
          <a:xfrm>
            <a:off x="5287866" y="2265376"/>
            <a:ext cx="4119819" cy="3476626"/>
          </a:xfrm>
          <a:prstGeom prst="rect">
            <a:avLst/>
          </a:prstGeom>
          <a:solidFill>
            <a:schemeClr val="bg1"/>
          </a:solidFill>
          <a:ln w="9525">
            <a:solidFill>
              <a:srgbClr val="008E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8" name="Text Placeholder 7"/>
          <p:cNvSpPr>
            <a:spLocks noGrp="1"/>
          </p:cNvSpPr>
          <p:nvPr>
            <p:ph type="body" sz="quarter" idx="10" hasCustomPrompt="1"/>
          </p:nvPr>
        </p:nvSpPr>
        <p:spPr>
          <a:xfrm>
            <a:off x="495143" y="1828482"/>
            <a:ext cx="4119818" cy="430887"/>
          </a:xfrm>
        </p:spPr>
        <p:txBody>
          <a:bodyPr anchor="ctr"/>
          <a:lstStyle>
            <a:lvl1pPr marL="0" indent="0" algn="ctr">
              <a:buNone/>
              <a:defRPr sz="1600" cap="none" baseline="0">
                <a:solidFill>
                  <a:schemeClr val="accent2"/>
                </a:solidFill>
              </a:defRPr>
            </a:lvl1pPr>
          </a:lstStyle>
          <a:p>
            <a:pPr lvl="0"/>
            <a:r>
              <a:rPr lang="fr-FR" noProof="0" dirty="0" smtClean="0"/>
              <a:t>Titre 1</a:t>
            </a:r>
            <a:endParaRPr lang="fr-FR" noProof="0" dirty="0"/>
          </a:p>
        </p:txBody>
      </p:sp>
      <p:sp>
        <p:nvSpPr>
          <p:cNvPr id="9" name="Text Placeholder 7"/>
          <p:cNvSpPr>
            <a:spLocks noGrp="1"/>
          </p:cNvSpPr>
          <p:nvPr>
            <p:ph type="body" sz="quarter" idx="11" hasCustomPrompt="1"/>
          </p:nvPr>
        </p:nvSpPr>
        <p:spPr>
          <a:xfrm>
            <a:off x="5287865" y="1828482"/>
            <a:ext cx="4119818" cy="430887"/>
          </a:xfrm>
          <a:solidFill>
            <a:schemeClr val="accent2"/>
          </a:solidFill>
          <a:ln w="9525">
            <a:solidFill>
              <a:schemeClr val="accent2"/>
            </a:solidFill>
          </a:ln>
        </p:spPr>
        <p:txBody>
          <a:bodyPr anchor="ctr"/>
          <a:lstStyle>
            <a:lvl1pPr marL="0" indent="0" algn="ctr">
              <a:buNone/>
              <a:defRPr sz="1600" cap="none" baseline="0">
                <a:solidFill>
                  <a:schemeClr val="bg1"/>
                </a:solidFill>
              </a:defRPr>
            </a:lvl1pPr>
          </a:lstStyle>
          <a:p>
            <a:pPr lvl="0"/>
            <a:r>
              <a:rPr lang="fr-FR" noProof="0" dirty="0" smtClean="0"/>
              <a:t>Titre 2</a:t>
            </a:r>
            <a:endParaRPr lang="fr-FR" noProof="0" dirty="0"/>
          </a:p>
        </p:txBody>
      </p:sp>
      <p:sp>
        <p:nvSpPr>
          <p:cNvPr id="13" name="Chart Placeholder 12"/>
          <p:cNvSpPr>
            <a:spLocks noGrp="1"/>
          </p:cNvSpPr>
          <p:nvPr>
            <p:ph type="chart" sz="quarter" idx="12"/>
          </p:nvPr>
        </p:nvSpPr>
        <p:spPr>
          <a:xfrm>
            <a:off x="606220" y="2393964"/>
            <a:ext cx="3897664" cy="3219450"/>
          </a:xfrm>
        </p:spPr>
        <p:txBody>
          <a:bodyPr anchor="ctr"/>
          <a:lstStyle>
            <a:lvl1pPr algn="ctr">
              <a:buNone/>
              <a:defRPr sz="1800" b="0"/>
            </a:lvl1pPr>
          </a:lstStyle>
          <a:p>
            <a:r>
              <a:rPr lang="en-US" smtClean="0"/>
              <a:t>Click icon to add chart</a:t>
            </a:r>
            <a:endParaRPr lang="fr-FR" dirty="0"/>
          </a:p>
        </p:txBody>
      </p:sp>
      <p:sp>
        <p:nvSpPr>
          <p:cNvPr id="14" name="Chart Placeholder 12"/>
          <p:cNvSpPr>
            <a:spLocks noGrp="1"/>
          </p:cNvSpPr>
          <p:nvPr>
            <p:ph type="chart" sz="quarter" idx="13"/>
          </p:nvPr>
        </p:nvSpPr>
        <p:spPr>
          <a:xfrm>
            <a:off x="5398945" y="2393964"/>
            <a:ext cx="3897664" cy="3219450"/>
          </a:xfrm>
        </p:spPr>
        <p:txBody>
          <a:bodyPr anchor="ctr"/>
          <a:lstStyle>
            <a:lvl1pPr algn="ctr">
              <a:buNone/>
              <a:defRPr sz="1800" b="0"/>
            </a:lvl1pPr>
          </a:lstStyle>
          <a:p>
            <a:r>
              <a:rPr lang="en-US" smtClean="0"/>
              <a:t>Click icon to add chart</a:t>
            </a:r>
            <a:endParaRPr lang="fr-FR" dirty="0"/>
          </a:p>
        </p:txBody>
      </p:sp>
    </p:spTree>
    <p:extLst>
      <p:ext uri="{BB962C8B-B14F-4D97-AF65-F5344CB8AC3E}">
        <p14:creationId xmlns:p14="http://schemas.microsoft.com/office/powerpoint/2010/main" val="35321039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oleObject" Target="../embeddings/oleObject1.bin"/><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p:custDataLst>
              <p:tags r:id="rId18"/>
            </p:custDataLst>
          </p:nvPr>
        </p:nvGraphicFramePr>
        <p:xfrm>
          <a:off x="1587" y="1590"/>
          <a:ext cx="1587" cy="1587"/>
        </p:xfrm>
        <a:graphic>
          <a:graphicData uri="http://schemas.openxmlformats.org/presentationml/2006/ole">
            <mc:AlternateContent xmlns:mc="http://schemas.openxmlformats.org/markup-compatibility/2006">
              <mc:Choice xmlns:v="urn:schemas-microsoft-com:vml" Requires="v">
                <p:oleObj spid="_x0000_s1054" name="think-cell Slide" r:id="rId19" imgW="270" imgH="270" progId="TCLayout.ActiveDocument.1">
                  <p:embed/>
                </p:oleObj>
              </mc:Choice>
              <mc:Fallback>
                <p:oleObj name="think-cell Slide" r:id="rId19" imgW="270" imgH="270" progId="TCLayout.ActiveDocument.1">
                  <p:embed/>
                  <p:pic>
                    <p:nvPicPr>
                      <p:cNvPr id="0" name=""/>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587" y="1590"/>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a:xfrm>
            <a:off x="495141" y="1600200"/>
            <a:ext cx="8912543" cy="4525962"/>
          </a:xfrm>
          <a:prstGeom prst="rect">
            <a:avLst/>
          </a:prstGeom>
        </p:spPr>
        <p:txBody>
          <a:bodyPr vert="horz" lIns="0" tIns="0" rIns="0" bIns="0" rtlCol="0">
            <a:noAutofit/>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p:txBody>
      </p:sp>
      <p:sp>
        <p:nvSpPr>
          <p:cNvPr id="9" name="TextBox 8"/>
          <p:cNvSpPr txBox="1"/>
          <p:nvPr/>
        </p:nvSpPr>
        <p:spPr>
          <a:xfrm>
            <a:off x="862013" y="6616662"/>
            <a:ext cx="843180" cy="123111"/>
          </a:xfrm>
          <a:prstGeom prst="rect">
            <a:avLst/>
          </a:prstGeom>
          <a:noFill/>
        </p:spPr>
        <p:txBody>
          <a:bodyPr wrap="none" lIns="0" tIns="0" rIns="0" bIns="0" rtlCol="0">
            <a:spAutoFit/>
          </a:bodyPr>
          <a:lstStyle/>
          <a:p>
            <a:r>
              <a:rPr lang="en-US" sz="800" noProof="0" dirty="0" smtClean="0">
                <a:solidFill>
                  <a:schemeClr val="accent1"/>
                </a:solidFill>
              </a:rPr>
              <a:t>HSJ High Speed J</a:t>
            </a:r>
            <a:endParaRPr lang="en-US" sz="800" noProof="0" dirty="0">
              <a:solidFill>
                <a:schemeClr val="accent1"/>
              </a:solidFill>
            </a:endParaRPr>
          </a:p>
        </p:txBody>
      </p:sp>
      <p:sp>
        <p:nvSpPr>
          <p:cNvPr id="10" name="TextBox 9"/>
          <p:cNvSpPr txBox="1"/>
          <p:nvPr/>
        </p:nvSpPr>
        <p:spPr>
          <a:xfrm>
            <a:off x="495141" y="6616662"/>
            <a:ext cx="273755" cy="123111"/>
          </a:xfrm>
          <a:prstGeom prst="rect">
            <a:avLst/>
          </a:prstGeom>
          <a:noFill/>
        </p:spPr>
        <p:txBody>
          <a:bodyPr wrap="square" lIns="0" tIns="0" rIns="0" bIns="0" rtlCol="0">
            <a:spAutoFit/>
          </a:bodyPr>
          <a:lstStyle/>
          <a:p>
            <a:pPr algn="ctr"/>
            <a:fld id="{6A895693-0027-4F28-9367-92E39A51F51C}" type="slidenum">
              <a:rPr lang="fr-FR" sz="800" smtClean="0">
                <a:solidFill>
                  <a:schemeClr val="accent1"/>
                </a:solidFill>
              </a:rPr>
              <a:pPr algn="ctr"/>
              <a:t>‹#›</a:t>
            </a:fld>
            <a:endParaRPr lang="fr-FR" sz="800" dirty="0">
              <a:solidFill>
                <a:schemeClr val="accent1"/>
              </a:solidFill>
            </a:endParaRPr>
          </a:p>
        </p:txBody>
      </p:sp>
      <p:cxnSp>
        <p:nvCxnSpPr>
          <p:cNvPr id="12" name="Straight Connector 11"/>
          <p:cNvCxnSpPr/>
          <p:nvPr/>
        </p:nvCxnSpPr>
        <p:spPr>
          <a:xfrm>
            <a:off x="768896" y="6599636"/>
            <a:ext cx="0" cy="157163"/>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6505573"/>
            <a:ext cx="9902825"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8695262" y="6577039"/>
            <a:ext cx="756858" cy="202352"/>
            <a:chOff x="4930625" y="3208512"/>
            <a:chExt cx="2921301" cy="780788"/>
          </a:xfrm>
        </p:grpSpPr>
        <p:sp>
          <p:nvSpPr>
            <p:cNvPr id="16" name="Freeform 6"/>
            <p:cNvSpPr>
              <a:spLocks noEditPoints="1"/>
            </p:cNvSpPr>
            <p:nvPr/>
          </p:nvSpPr>
          <p:spPr bwMode="auto">
            <a:xfrm>
              <a:off x="5531744"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6" y="55"/>
                </a:cxn>
                <a:cxn ang="0">
                  <a:pos x="21" y="50"/>
                </a:cxn>
                <a:cxn ang="0">
                  <a:pos x="21" y="45"/>
                </a:cxn>
                <a:cxn ang="0">
                  <a:pos x="85"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3"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6" y="55"/>
                    <a:pt x="26" y="55"/>
                    <a:pt x="26" y="55"/>
                  </a:cubicBezTo>
                  <a:cubicBezTo>
                    <a:pt x="23" y="55"/>
                    <a:pt x="21" y="53"/>
                    <a:pt x="21" y="50"/>
                  </a:cubicBezTo>
                  <a:cubicBezTo>
                    <a:pt x="21" y="45"/>
                    <a:pt x="21" y="45"/>
                    <a:pt x="21" y="45"/>
                  </a:cubicBezTo>
                  <a:cubicBezTo>
                    <a:pt x="85" y="45"/>
                    <a:pt x="85" y="45"/>
                    <a:pt x="85" y="45"/>
                  </a:cubicBezTo>
                  <a:cubicBezTo>
                    <a:pt x="93" y="45"/>
                    <a:pt x="99" y="39"/>
                    <a:pt x="99" y="32"/>
                  </a:cubicBezTo>
                  <a:cubicBezTo>
                    <a:pt x="99" y="20"/>
                    <a:pt x="99" y="20"/>
                    <a:pt x="99" y="20"/>
                  </a:cubicBezTo>
                  <a:cubicBezTo>
                    <a:pt x="99" y="9"/>
                    <a:pt x="89"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7" name="Freeform 7"/>
            <p:cNvSpPr>
              <a:spLocks noEditPoints="1"/>
            </p:cNvSpPr>
            <p:nvPr/>
          </p:nvSpPr>
          <p:spPr bwMode="auto">
            <a:xfrm>
              <a:off x="6922521" y="3408145"/>
              <a:ext cx="479120" cy="326068"/>
            </a:xfrm>
            <a:custGeom>
              <a:avLst/>
              <a:gdLst/>
              <a:ahLst/>
              <a:cxnLst>
                <a:cxn ang="0">
                  <a:pos x="78" y="28"/>
                </a:cxn>
                <a:cxn ang="0">
                  <a:pos x="21" y="28"/>
                </a:cxn>
                <a:cxn ang="0">
                  <a:pos x="21" y="23"/>
                </a:cxn>
                <a:cxn ang="0">
                  <a:pos x="26" y="17"/>
                </a:cxn>
                <a:cxn ang="0">
                  <a:pos x="73" y="17"/>
                </a:cxn>
                <a:cxn ang="0">
                  <a:pos x="78" y="23"/>
                </a:cxn>
                <a:cxn ang="0">
                  <a:pos x="78" y="28"/>
                </a:cxn>
                <a:cxn ang="0">
                  <a:pos x="78" y="0"/>
                </a:cxn>
                <a:cxn ang="0">
                  <a:pos x="78" y="0"/>
                </a:cxn>
                <a:cxn ang="0">
                  <a:pos x="21" y="0"/>
                </a:cxn>
                <a:cxn ang="0">
                  <a:pos x="21" y="0"/>
                </a:cxn>
                <a:cxn ang="0">
                  <a:pos x="0" y="20"/>
                </a:cxn>
                <a:cxn ang="0">
                  <a:pos x="0" y="20"/>
                </a:cxn>
                <a:cxn ang="0">
                  <a:pos x="0" y="53"/>
                </a:cxn>
                <a:cxn ang="0">
                  <a:pos x="0" y="53"/>
                </a:cxn>
                <a:cxn ang="0">
                  <a:pos x="21" y="73"/>
                </a:cxn>
                <a:cxn ang="0">
                  <a:pos x="108" y="73"/>
                </a:cxn>
                <a:cxn ang="0">
                  <a:pos x="108" y="55"/>
                </a:cxn>
                <a:cxn ang="0">
                  <a:pos x="27" y="55"/>
                </a:cxn>
                <a:cxn ang="0">
                  <a:pos x="21" y="50"/>
                </a:cxn>
                <a:cxn ang="0">
                  <a:pos x="21" y="45"/>
                </a:cxn>
                <a:cxn ang="0">
                  <a:pos x="86" y="45"/>
                </a:cxn>
                <a:cxn ang="0">
                  <a:pos x="99" y="32"/>
                </a:cxn>
                <a:cxn ang="0">
                  <a:pos x="99" y="20"/>
                </a:cxn>
                <a:cxn ang="0">
                  <a:pos x="78" y="0"/>
                </a:cxn>
              </a:cxnLst>
              <a:rect l="0" t="0" r="r" b="b"/>
              <a:pathLst>
                <a:path w="108" h="73">
                  <a:moveTo>
                    <a:pt x="78" y="28"/>
                  </a:moveTo>
                  <a:cubicBezTo>
                    <a:pt x="21" y="28"/>
                    <a:pt x="21" y="28"/>
                    <a:pt x="21" y="28"/>
                  </a:cubicBezTo>
                  <a:cubicBezTo>
                    <a:pt x="21" y="23"/>
                    <a:pt x="21" y="23"/>
                    <a:pt x="21" y="23"/>
                  </a:cubicBezTo>
                  <a:cubicBezTo>
                    <a:pt x="21" y="20"/>
                    <a:pt x="24" y="17"/>
                    <a:pt x="26" y="17"/>
                  </a:cubicBezTo>
                  <a:cubicBezTo>
                    <a:pt x="73" y="17"/>
                    <a:pt x="73" y="17"/>
                    <a:pt x="73" y="17"/>
                  </a:cubicBezTo>
                  <a:cubicBezTo>
                    <a:pt x="76" y="17"/>
                    <a:pt x="78" y="20"/>
                    <a:pt x="78" y="23"/>
                  </a:cubicBezTo>
                  <a:lnTo>
                    <a:pt x="78" y="28"/>
                  </a:lnTo>
                  <a:close/>
                  <a:moveTo>
                    <a:pt x="78" y="0"/>
                  </a:moveTo>
                  <a:cubicBezTo>
                    <a:pt x="78" y="0"/>
                    <a:pt x="78" y="0"/>
                    <a:pt x="78" y="0"/>
                  </a:cubicBezTo>
                  <a:cubicBezTo>
                    <a:pt x="21" y="0"/>
                    <a:pt x="21" y="0"/>
                    <a:pt x="21" y="0"/>
                  </a:cubicBezTo>
                  <a:cubicBezTo>
                    <a:pt x="21" y="0"/>
                    <a:pt x="21" y="0"/>
                    <a:pt x="21" y="0"/>
                  </a:cubicBezTo>
                  <a:cubicBezTo>
                    <a:pt x="10" y="0"/>
                    <a:pt x="0" y="9"/>
                    <a:pt x="0" y="20"/>
                  </a:cubicBezTo>
                  <a:cubicBezTo>
                    <a:pt x="0" y="20"/>
                    <a:pt x="0" y="20"/>
                    <a:pt x="0" y="20"/>
                  </a:cubicBezTo>
                  <a:cubicBezTo>
                    <a:pt x="0" y="53"/>
                    <a:pt x="0" y="53"/>
                    <a:pt x="0" y="53"/>
                  </a:cubicBezTo>
                  <a:cubicBezTo>
                    <a:pt x="0" y="53"/>
                    <a:pt x="0" y="53"/>
                    <a:pt x="0" y="53"/>
                  </a:cubicBezTo>
                  <a:cubicBezTo>
                    <a:pt x="0" y="64"/>
                    <a:pt x="10" y="73"/>
                    <a:pt x="21" y="73"/>
                  </a:cubicBezTo>
                  <a:cubicBezTo>
                    <a:pt x="108" y="73"/>
                    <a:pt x="108" y="73"/>
                    <a:pt x="108" y="73"/>
                  </a:cubicBezTo>
                  <a:cubicBezTo>
                    <a:pt x="108" y="55"/>
                    <a:pt x="108" y="55"/>
                    <a:pt x="108" y="55"/>
                  </a:cubicBezTo>
                  <a:cubicBezTo>
                    <a:pt x="27" y="55"/>
                    <a:pt x="27" y="55"/>
                    <a:pt x="27" y="55"/>
                  </a:cubicBezTo>
                  <a:cubicBezTo>
                    <a:pt x="24" y="55"/>
                    <a:pt x="21" y="53"/>
                    <a:pt x="21" y="50"/>
                  </a:cubicBezTo>
                  <a:cubicBezTo>
                    <a:pt x="21" y="45"/>
                    <a:pt x="21" y="45"/>
                    <a:pt x="21" y="45"/>
                  </a:cubicBezTo>
                  <a:cubicBezTo>
                    <a:pt x="86" y="45"/>
                    <a:pt x="86" y="45"/>
                    <a:pt x="86" y="45"/>
                  </a:cubicBezTo>
                  <a:cubicBezTo>
                    <a:pt x="93" y="45"/>
                    <a:pt x="99" y="39"/>
                    <a:pt x="99" y="32"/>
                  </a:cubicBezTo>
                  <a:cubicBezTo>
                    <a:pt x="99" y="20"/>
                    <a:pt x="99" y="20"/>
                    <a:pt x="99" y="20"/>
                  </a:cubicBezTo>
                  <a:cubicBezTo>
                    <a:pt x="99" y="9"/>
                    <a:pt x="90" y="0"/>
                    <a:pt x="78" y="0"/>
                  </a:cubicBezTo>
                </a:path>
              </a:pathLst>
            </a:custGeom>
            <a:solidFill>
              <a:srgbClr val="E94E0F"/>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8" name="Freeform 8"/>
            <p:cNvSpPr>
              <a:spLocks/>
            </p:cNvSpPr>
            <p:nvPr/>
          </p:nvSpPr>
          <p:spPr bwMode="auto">
            <a:xfrm>
              <a:off x="6010864" y="3408145"/>
              <a:ext cx="428103" cy="326068"/>
            </a:xfrm>
            <a:custGeom>
              <a:avLst/>
              <a:gdLst/>
              <a:ahLst/>
              <a:cxnLst>
                <a:cxn ang="0">
                  <a:pos x="93" y="32"/>
                </a:cxn>
                <a:cxn ang="0">
                  <a:pos x="93" y="14"/>
                </a:cxn>
                <a:cxn ang="0">
                  <a:pos x="79" y="0"/>
                </a:cxn>
                <a:cxn ang="0">
                  <a:pos x="0" y="0"/>
                </a:cxn>
                <a:cxn ang="0">
                  <a:pos x="0" y="0"/>
                </a:cxn>
                <a:cxn ang="0">
                  <a:pos x="0" y="17"/>
                </a:cxn>
                <a:cxn ang="0">
                  <a:pos x="67" y="17"/>
                </a:cxn>
                <a:cxn ang="0">
                  <a:pos x="72" y="23"/>
                </a:cxn>
                <a:cxn ang="0">
                  <a:pos x="67" y="28"/>
                </a:cxn>
                <a:cxn ang="0">
                  <a:pos x="0" y="28"/>
                </a:cxn>
                <a:cxn ang="0">
                  <a:pos x="0" y="73"/>
                </a:cxn>
                <a:cxn ang="0">
                  <a:pos x="21" y="73"/>
                </a:cxn>
                <a:cxn ang="0">
                  <a:pos x="21" y="45"/>
                </a:cxn>
                <a:cxn ang="0">
                  <a:pos x="52" y="45"/>
                </a:cxn>
                <a:cxn ang="0">
                  <a:pos x="70" y="73"/>
                </a:cxn>
                <a:cxn ang="0">
                  <a:pos x="96" y="73"/>
                </a:cxn>
                <a:cxn ang="0">
                  <a:pos x="76" y="45"/>
                </a:cxn>
                <a:cxn ang="0">
                  <a:pos x="79" y="45"/>
                </a:cxn>
                <a:cxn ang="0">
                  <a:pos x="93" y="32"/>
                </a:cxn>
              </a:cxnLst>
              <a:rect l="0" t="0" r="r" b="b"/>
              <a:pathLst>
                <a:path w="96" h="73">
                  <a:moveTo>
                    <a:pt x="93" y="32"/>
                  </a:moveTo>
                  <a:cubicBezTo>
                    <a:pt x="93" y="14"/>
                    <a:pt x="93" y="14"/>
                    <a:pt x="93" y="14"/>
                  </a:cubicBezTo>
                  <a:cubicBezTo>
                    <a:pt x="93" y="6"/>
                    <a:pt x="87" y="0"/>
                    <a:pt x="79" y="0"/>
                  </a:cubicBezTo>
                  <a:cubicBezTo>
                    <a:pt x="0" y="0"/>
                    <a:pt x="0" y="0"/>
                    <a:pt x="0" y="0"/>
                  </a:cubicBezTo>
                  <a:cubicBezTo>
                    <a:pt x="0" y="0"/>
                    <a:pt x="0" y="0"/>
                    <a:pt x="0" y="0"/>
                  </a:cubicBezTo>
                  <a:cubicBezTo>
                    <a:pt x="0" y="17"/>
                    <a:pt x="0" y="17"/>
                    <a:pt x="0" y="17"/>
                  </a:cubicBezTo>
                  <a:cubicBezTo>
                    <a:pt x="67" y="17"/>
                    <a:pt x="67" y="17"/>
                    <a:pt x="67" y="17"/>
                  </a:cubicBezTo>
                  <a:cubicBezTo>
                    <a:pt x="69" y="17"/>
                    <a:pt x="72" y="20"/>
                    <a:pt x="72" y="23"/>
                  </a:cubicBezTo>
                  <a:cubicBezTo>
                    <a:pt x="72" y="25"/>
                    <a:pt x="69" y="28"/>
                    <a:pt x="67" y="28"/>
                  </a:cubicBezTo>
                  <a:cubicBezTo>
                    <a:pt x="0" y="28"/>
                    <a:pt x="0" y="28"/>
                    <a:pt x="0" y="28"/>
                  </a:cubicBezTo>
                  <a:cubicBezTo>
                    <a:pt x="0" y="73"/>
                    <a:pt x="0" y="73"/>
                    <a:pt x="0" y="73"/>
                  </a:cubicBezTo>
                  <a:cubicBezTo>
                    <a:pt x="21" y="73"/>
                    <a:pt x="21" y="73"/>
                    <a:pt x="21" y="73"/>
                  </a:cubicBezTo>
                  <a:cubicBezTo>
                    <a:pt x="21" y="45"/>
                    <a:pt x="21" y="45"/>
                    <a:pt x="21" y="45"/>
                  </a:cubicBezTo>
                  <a:cubicBezTo>
                    <a:pt x="52" y="45"/>
                    <a:pt x="52" y="45"/>
                    <a:pt x="52" y="45"/>
                  </a:cubicBezTo>
                  <a:cubicBezTo>
                    <a:pt x="70" y="73"/>
                    <a:pt x="70" y="73"/>
                    <a:pt x="70" y="73"/>
                  </a:cubicBezTo>
                  <a:cubicBezTo>
                    <a:pt x="96" y="73"/>
                    <a:pt x="96" y="73"/>
                    <a:pt x="96" y="73"/>
                  </a:cubicBezTo>
                  <a:cubicBezTo>
                    <a:pt x="76" y="45"/>
                    <a:pt x="76" y="45"/>
                    <a:pt x="76" y="45"/>
                  </a:cubicBezTo>
                  <a:cubicBezTo>
                    <a:pt x="79" y="45"/>
                    <a:pt x="79" y="45"/>
                    <a:pt x="79" y="45"/>
                  </a:cubicBezTo>
                  <a:cubicBezTo>
                    <a:pt x="87" y="45"/>
                    <a:pt x="93" y="39"/>
                    <a:pt x="93" y="32"/>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19" name="Freeform 9"/>
            <p:cNvSpPr>
              <a:spLocks/>
            </p:cNvSpPr>
            <p:nvPr/>
          </p:nvSpPr>
          <p:spPr bwMode="auto">
            <a:xfrm>
              <a:off x="6478892" y="3408145"/>
              <a:ext cx="408139" cy="326068"/>
            </a:xfrm>
            <a:custGeom>
              <a:avLst/>
              <a:gdLst/>
              <a:ahLst/>
              <a:cxnLst>
                <a:cxn ang="0">
                  <a:pos x="92" y="59"/>
                </a:cxn>
                <a:cxn ang="0">
                  <a:pos x="92" y="41"/>
                </a:cxn>
                <a:cxn ang="0">
                  <a:pos x="78" y="28"/>
                </a:cxn>
                <a:cxn ang="0">
                  <a:pos x="26" y="28"/>
                </a:cxn>
                <a:cxn ang="0">
                  <a:pos x="21" y="23"/>
                </a:cxn>
                <a:cxn ang="0">
                  <a:pos x="26" y="17"/>
                </a:cxn>
                <a:cxn ang="0">
                  <a:pos x="92" y="17"/>
                </a:cxn>
                <a:cxn ang="0">
                  <a:pos x="92" y="0"/>
                </a:cxn>
                <a:cxn ang="0">
                  <a:pos x="14" y="0"/>
                </a:cxn>
                <a:cxn ang="0">
                  <a:pos x="0" y="14"/>
                </a:cxn>
                <a:cxn ang="0">
                  <a:pos x="0" y="32"/>
                </a:cxn>
                <a:cxn ang="0">
                  <a:pos x="14" y="45"/>
                </a:cxn>
                <a:cxn ang="0">
                  <a:pos x="66" y="45"/>
                </a:cxn>
                <a:cxn ang="0">
                  <a:pos x="71" y="50"/>
                </a:cxn>
                <a:cxn ang="0">
                  <a:pos x="66" y="55"/>
                </a:cxn>
                <a:cxn ang="0">
                  <a:pos x="0" y="55"/>
                </a:cxn>
                <a:cxn ang="0">
                  <a:pos x="0" y="73"/>
                </a:cxn>
                <a:cxn ang="0">
                  <a:pos x="78" y="73"/>
                </a:cxn>
                <a:cxn ang="0">
                  <a:pos x="92" y="59"/>
                </a:cxn>
              </a:cxnLst>
              <a:rect l="0" t="0" r="r" b="b"/>
              <a:pathLst>
                <a:path w="92" h="73">
                  <a:moveTo>
                    <a:pt x="92" y="59"/>
                  </a:moveTo>
                  <a:cubicBezTo>
                    <a:pt x="92" y="41"/>
                    <a:pt x="92" y="41"/>
                    <a:pt x="92" y="41"/>
                  </a:cubicBezTo>
                  <a:cubicBezTo>
                    <a:pt x="92" y="34"/>
                    <a:pt x="86" y="28"/>
                    <a:pt x="78" y="28"/>
                  </a:cubicBezTo>
                  <a:cubicBezTo>
                    <a:pt x="26" y="28"/>
                    <a:pt x="26" y="28"/>
                    <a:pt x="26" y="28"/>
                  </a:cubicBezTo>
                  <a:cubicBezTo>
                    <a:pt x="23" y="28"/>
                    <a:pt x="21" y="25"/>
                    <a:pt x="21" y="23"/>
                  </a:cubicBezTo>
                  <a:cubicBezTo>
                    <a:pt x="21" y="20"/>
                    <a:pt x="23" y="17"/>
                    <a:pt x="26" y="17"/>
                  </a:cubicBezTo>
                  <a:cubicBezTo>
                    <a:pt x="92" y="17"/>
                    <a:pt x="92" y="17"/>
                    <a:pt x="92" y="17"/>
                  </a:cubicBezTo>
                  <a:cubicBezTo>
                    <a:pt x="92" y="0"/>
                    <a:pt x="92" y="0"/>
                    <a:pt x="92" y="0"/>
                  </a:cubicBezTo>
                  <a:cubicBezTo>
                    <a:pt x="14" y="0"/>
                    <a:pt x="14" y="0"/>
                    <a:pt x="14" y="0"/>
                  </a:cubicBezTo>
                  <a:cubicBezTo>
                    <a:pt x="6" y="0"/>
                    <a:pt x="0" y="6"/>
                    <a:pt x="0" y="14"/>
                  </a:cubicBezTo>
                  <a:cubicBezTo>
                    <a:pt x="0" y="32"/>
                    <a:pt x="0" y="32"/>
                    <a:pt x="0" y="32"/>
                  </a:cubicBezTo>
                  <a:cubicBezTo>
                    <a:pt x="0" y="39"/>
                    <a:pt x="6" y="45"/>
                    <a:pt x="14" y="45"/>
                  </a:cubicBezTo>
                  <a:cubicBezTo>
                    <a:pt x="66" y="45"/>
                    <a:pt x="66" y="45"/>
                    <a:pt x="66" y="45"/>
                  </a:cubicBezTo>
                  <a:cubicBezTo>
                    <a:pt x="68" y="45"/>
                    <a:pt x="71" y="47"/>
                    <a:pt x="71" y="50"/>
                  </a:cubicBezTo>
                  <a:cubicBezTo>
                    <a:pt x="71" y="53"/>
                    <a:pt x="68" y="55"/>
                    <a:pt x="66" y="55"/>
                  </a:cubicBezTo>
                  <a:cubicBezTo>
                    <a:pt x="0" y="55"/>
                    <a:pt x="0" y="55"/>
                    <a:pt x="0" y="55"/>
                  </a:cubicBezTo>
                  <a:cubicBezTo>
                    <a:pt x="0" y="73"/>
                    <a:pt x="0" y="73"/>
                    <a:pt x="0" y="73"/>
                  </a:cubicBezTo>
                  <a:cubicBezTo>
                    <a:pt x="78" y="73"/>
                    <a:pt x="78" y="73"/>
                    <a:pt x="78" y="73"/>
                  </a:cubicBezTo>
                  <a:cubicBezTo>
                    <a:pt x="86" y="73"/>
                    <a:pt x="92" y="67"/>
                    <a:pt x="92" y="59"/>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0" name="Freeform 10"/>
            <p:cNvSpPr>
              <a:spLocks/>
            </p:cNvSpPr>
            <p:nvPr/>
          </p:nvSpPr>
          <p:spPr bwMode="auto">
            <a:xfrm>
              <a:off x="4930625" y="3403709"/>
              <a:ext cx="561192" cy="330505"/>
            </a:xfrm>
            <a:custGeom>
              <a:avLst/>
              <a:gdLst/>
              <a:ahLst/>
              <a:cxnLst>
                <a:cxn ang="0">
                  <a:pos x="106" y="0"/>
                </a:cxn>
                <a:cxn ang="0">
                  <a:pos x="88" y="10"/>
                </a:cxn>
                <a:cxn ang="0">
                  <a:pos x="63" y="55"/>
                </a:cxn>
                <a:cxn ang="0">
                  <a:pos x="38" y="10"/>
                </a:cxn>
                <a:cxn ang="0">
                  <a:pos x="20" y="0"/>
                </a:cxn>
                <a:cxn ang="0">
                  <a:pos x="0" y="20"/>
                </a:cxn>
                <a:cxn ang="0">
                  <a:pos x="0" y="74"/>
                </a:cxn>
                <a:cxn ang="0">
                  <a:pos x="21" y="74"/>
                </a:cxn>
                <a:cxn ang="0">
                  <a:pos x="21" y="29"/>
                </a:cxn>
                <a:cxn ang="0">
                  <a:pos x="24" y="26"/>
                </a:cxn>
                <a:cxn ang="0">
                  <a:pos x="26" y="27"/>
                </a:cxn>
                <a:cxn ang="0">
                  <a:pos x="53" y="74"/>
                </a:cxn>
                <a:cxn ang="0">
                  <a:pos x="73" y="74"/>
                </a:cxn>
                <a:cxn ang="0">
                  <a:pos x="100" y="27"/>
                </a:cxn>
                <a:cxn ang="0">
                  <a:pos x="102" y="26"/>
                </a:cxn>
                <a:cxn ang="0">
                  <a:pos x="105" y="29"/>
                </a:cxn>
                <a:cxn ang="0">
                  <a:pos x="105" y="74"/>
                </a:cxn>
                <a:cxn ang="0">
                  <a:pos x="126" y="74"/>
                </a:cxn>
                <a:cxn ang="0">
                  <a:pos x="126" y="20"/>
                </a:cxn>
                <a:cxn ang="0">
                  <a:pos x="106" y="0"/>
                </a:cxn>
              </a:cxnLst>
              <a:rect l="0" t="0" r="r" b="b"/>
              <a:pathLst>
                <a:path w="126" h="74">
                  <a:moveTo>
                    <a:pt x="106" y="0"/>
                  </a:moveTo>
                  <a:cubicBezTo>
                    <a:pt x="98" y="0"/>
                    <a:pt x="92" y="4"/>
                    <a:pt x="88" y="10"/>
                  </a:cubicBezTo>
                  <a:cubicBezTo>
                    <a:pt x="63" y="55"/>
                    <a:pt x="63" y="55"/>
                    <a:pt x="63" y="55"/>
                  </a:cubicBezTo>
                  <a:cubicBezTo>
                    <a:pt x="38" y="10"/>
                    <a:pt x="38" y="10"/>
                    <a:pt x="38" y="10"/>
                  </a:cubicBezTo>
                  <a:cubicBezTo>
                    <a:pt x="34" y="4"/>
                    <a:pt x="28" y="0"/>
                    <a:pt x="20" y="0"/>
                  </a:cubicBezTo>
                  <a:cubicBezTo>
                    <a:pt x="9" y="0"/>
                    <a:pt x="0" y="9"/>
                    <a:pt x="0" y="20"/>
                  </a:cubicBezTo>
                  <a:cubicBezTo>
                    <a:pt x="0" y="74"/>
                    <a:pt x="0" y="74"/>
                    <a:pt x="0" y="74"/>
                  </a:cubicBezTo>
                  <a:cubicBezTo>
                    <a:pt x="21" y="74"/>
                    <a:pt x="21" y="74"/>
                    <a:pt x="21" y="74"/>
                  </a:cubicBezTo>
                  <a:cubicBezTo>
                    <a:pt x="21" y="29"/>
                    <a:pt x="21" y="29"/>
                    <a:pt x="21" y="29"/>
                  </a:cubicBezTo>
                  <a:cubicBezTo>
                    <a:pt x="21" y="27"/>
                    <a:pt x="22" y="26"/>
                    <a:pt x="24" y="26"/>
                  </a:cubicBezTo>
                  <a:cubicBezTo>
                    <a:pt x="25" y="26"/>
                    <a:pt x="26" y="26"/>
                    <a:pt x="26" y="27"/>
                  </a:cubicBezTo>
                  <a:cubicBezTo>
                    <a:pt x="53" y="74"/>
                    <a:pt x="53" y="74"/>
                    <a:pt x="53" y="74"/>
                  </a:cubicBezTo>
                  <a:cubicBezTo>
                    <a:pt x="73" y="74"/>
                    <a:pt x="73" y="74"/>
                    <a:pt x="73" y="74"/>
                  </a:cubicBezTo>
                  <a:cubicBezTo>
                    <a:pt x="73" y="74"/>
                    <a:pt x="100" y="27"/>
                    <a:pt x="100" y="27"/>
                  </a:cubicBezTo>
                  <a:cubicBezTo>
                    <a:pt x="100" y="26"/>
                    <a:pt x="101" y="26"/>
                    <a:pt x="102" y="26"/>
                  </a:cubicBezTo>
                  <a:cubicBezTo>
                    <a:pt x="104" y="26"/>
                    <a:pt x="105" y="27"/>
                    <a:pt x="105" y="29"/>
                  </a:cubicBezTo>
                  <a:cubicBezTo>
                    <a:pt x="105" y="74"/>
                    <a:pt x="105" y="74"/>
                    <a:pt x="105" y="74"/>
                  </a:cubicBezTo>
                  <a:cubicBezTo>
                    <a:pt x="126" y="74"/>
                    <a:pt x="126" y="74"/>
                    <a:pt x="126" y="74"/>
                  </a:cubicBezTo>
                  <a:cubicBezTo>
                    <a:pt x="126" y="20"/>
                    <a:pt x="126" y="20"/>
                    <a:pt x="126" y="20"/>
                  </a:cubicBezTo>
                  <a:cubicBezTo>
                    <a:pt x="126" y="9"/>
                    <a:pt x="117" y="0"/>
                    <a:pt x="106" y="0"/>
                  </a:cubicBezTo>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sp>
          <p:nvSpPr>
            <p:cNvPr id="21" name="Freeform 11"/>
            <p:cNvSpPr>
              <a:spLocks/>
            </p:cNvSpPr>
            <p:nvPr/>
          </p:nvSpPr>
          <p:spPr bwMode="auto">
            <a:xfrm>
              <a:off x="7401641" y="3208512"/>
              <a:ext cx="450285" cy="780788"/>
            </a:xfrm>
            <a:custGeom>
              <a:avLst/>
              <a:gdLst/>
              <a:ahLst/>
              <a:cxnLst>
                <a:cxn ang="0">
                  <a:pos x="80" y="14"/>
                </a:cxn>
                <a:cxn ang="0">
                  <a:pos x="80" y="95"/>
                </a:cxn>
                <a:cxn ang="0">
                  <a:pos x="77" y="98"/>
                </a:cxn>
                <a:cxn ang="0">
                  <a:pos x="75" y="97"/>
                </a:cxn>
                <a:cxn ang="0">
                  <a:pos x="36" y="50"/>
                </a:cxn>
                <a:cxn ang="0">
                  <a:pos x="20" y="42"/>
                </a:cxn>
                <a:cxn ang="0">
                  <a:pos x="0" y="63"/>
                </a:cxn>
                <a:cxn ang="0">
                  <a:pos x="0" y="175"/>
                </a:cxn>
                <a:cxn ang="0">
                  <a:pos x="21" y="161"/>
                </a:cxn>
                <a:cxn ang="0">
                  <a:pos x="21" y="68"/>
                </a:cxn>
                <a:cxn ang="0">
                  <a:pos x="24" y="65"/>
                </a:cxn>
                <a:cxn ang="0">
                  <a:pos x="26" y="66"/>
                </a:cxn>
                <a:cxn ang="0">
                  <a:pos x="65" y="113"/>
                </a:cxn>
                <a:cxn ang="0">
                  <a:pos x="81" y="120"/>
                </a:cxn>
                <a:cxn ang="0">
                  <a:pos x="101" y="100"/>
                </a:cxn>
                <a:cxn ang="0">
                  <a:pos x="101" y="0"/>
                </a:cxn>
                <a:cxn ang="0">
                  <a:pos x="80" y="14"/>
                </a:cxn>
              </a:cxnLst>
              <a:rect l="0" t="0" r="r" b="b"/>
              <a:pathLst>
                <a:path w="101" h="175">
                  <a:moveTo>
                    <a:pt x="80" y="14"/>
                  </a:moveTo>
                  <a:cubicBezTo>
                    <a:pt x="80" y="95"/>
                    <a:pt x="80" y="95"/>
                    <a:pt x="80" y="95"/>
                  </a:cubicBezTo>
                  <a:cubicBezTo>
                    <a:pt x="80" y="97"/>
                    <a:pt x="79" y="98"/>
                    <a:pt x="77" y="98"/>
                  </a:cubicBezTo>
                  <a:cubicBezTo>
                    <a:pt x="76" y="98"/>
                    <a:pt x="76" y="98"/>
                    <a:pt x="75" y="97"/>
                  </a:cubicBezTo>
                  <a:cubicBezTo>
                    <a:pt x="75" y="97"/>
                    <a:pt x="36" y="50"/>
                    <a:pt x="36" y="50"/>
                  </a:cubicBezTo>
                  <a:cubicBezTo>
                    <a:pt x="32" y="45"/>
                    <a:pt x="27" y="42"/>
                    <a:pt x="20" y="42"/>
                  </a:cubicBezTo>
                  <a:cubicBezTo>
                    <a:pt x="9" y="42"/>
                    <a:pt x="0" y="51"/>
                    <a:pt x="0" y="63"/>
                  </a:cubicBezTo>
                  <a:cubicBezTo>
                    <a:pt x="0" y="175"/>
                    <a:pt x="0" y="175"/>
                    <a:pt x="0" y="175"/>
                  </a:cubicBezTo>
                  <a:cubicBezTo>
                    <a:pt x="21" y="161"/>
                    <a:pt x="21" y="161"/>
                    <a:pt x="21" y="161"/>
                  </a:cubicBezTo>
                  <a:cubicBezTo>
                    <a:pt x="21" y="68"/>
                    <a:pt x="21" y="68"/>
                    <a:pt x="21" y="68"/>
                  </a:cubicBezTo>
                  <a:cubicBezTo>
                    <a:pt x="21" y="66"/>
                    <a:pt x="22" y="65"/>
                    <a:pt x="24" y="65"/>
                  </a:cubicBezTo>
                  <a:cubicBezTo>
                    <a:pt x="25" y="65"/>
                    <a:pt x="26" y="65"/>
                    <a:pt x="26" y="66"/>
                  </a:cubicBezTo>
                  <a:cubicBezTo>
                    <a:pt x="26" y="66"/>
                    <a:pt x="65" y="113"/>
                    <a:pt x="65" y="113"/>
                  </a:cubicBezTo>
                  <a:cubicBezTo>
                    <a:pt x="69" y="118"/>
                    <a:pt x="75" y="120"/>
                    <a:pt x="81" y="120"/>
                  </a:cubicBezTo>
                  <a:cubicBezTo>
                    <a:pt x="92" y="120"/>
                    <a:pt x="101" y="111"/>
                    <a:pt x="101" y="100"/>
                  </a:cubicBezTo>
                  <a:cubicBezTo>
                    <a:pt x="101" y="0"/>
                    <a:pt x="101" y="0"/>
                    <a:pt x="101" y="0"/>
                  </a:cubicBezTo>
                  <a:lnTo>
                    <a:pt x="80" y="14"/>
                  </a:lnTo>
                  <a:close/>
                </a:path>
              </a:pathLst>
            </a:custGeom>
            <a:solidFill>
              <a:srgbClr val="517485"/>
            </a:solidFill>
            <a:ln w="9525">
              <a:noFill/>
              <a:round/>
              <a:headEnd/>
              <a:tailEnd/>
            </a:ln>
          </p:spPr>
          <p:txBody>
            <a:bodyPr vert="horz" wrap="square" lIns="91440" tIns="45720" rIns="91440" bIns="45720" numCol="1" anchor="t" anchorCtr="0" compatLnSpc="1">
              <a:prstTxWarp prst="textNoShape">
                <a:avLst/>
              </a:prstTxWarp>
            </a:bodyPr>
            <a:lstStyle/>
            <a:p>
              <a:endParaRPr lang="fr-FR" dirty="0"/>
            </a:p>
          </p:txBody>
        </p:sp>
      </p:grpSp>
      <p:cxnSp>
        <p:nvCxnSpPr>
          <p:cNvPr id="22" name="Straight Connector 27"/>
          <p:cNvCxnSpPr/>
          <p:nvPr/>
        </p:nvCxnSpPr>
        <p:spPr>
          <a:xfrm>
            <a:off x="0" y="1084231"/>
            <a:ext cx="9902825" cy="0"/>
          </a:xfrm>
          <a:prstGeom prst="line">
            <a:avLst/>
          </a:prstGeom>
          <a:ln>
            <a:solidFill>
              <a:srgbClr val="E84E0F"/>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495141" y="138891"/>
            <a:ext cx="8912543" cy="914400"/>
          </a:xfrm>
          <a:prstGeom prst="rect">
            <a:avLst/>
          </a:prstGeom>
        </p:spPr>
        <p:txBody>
          <a:bodyPr vert="horz" lIns="0" tIns="0" rIns="0" bIns="0" rtlCol="0" anchor="ctr">
            <a:noAutofit/>
          </a:bodyPr>
          <a:lstStyle/>
          <a:p>
            <a:r>
              <a:rPr lang="en-US" noProof="0" smtClean="0"/>
              <a:t>Click to edit Master title style</a:t>
            </a:r>
            <a:endParaRPr lang="en-US" noProof="0" dirty="0"/>
          </a:p>
        </p:txBody>
      </p:sp>
      <p:sp>
        <p:nvSpPr>
          <p:cNvPr id="23" name="Rectangle 39"/>
          <p:cNvSpPr>
            <a:spLocks noChangeArrowheads="1"/>
          </p:cNvSpPr>
          <p:nvPr/>
        </p:nvSpPr>
        <p:spPr bwMode="auto">
          <a:xfrm>
            <a:off x="0" y="0"/>
            <a:ext cx="9902825" cy="107950"/>
          </a:xfrm>
          <a:prstGeom prst="rect">
            <a:avLst/>
          </a:prstGeom>
          <a:solidFill>
            <a:srgbClr val="E94E0F"/>
          </a:solidFill>
          <a:ln w="9525">
            <a:noFill/>
            <a:miter lim="800000"/>
            <a:headEnd/>
            <a:tailEnd/>
          </a:ln>
        </p:spPr>
        <p:txBody>
          <a:bodyPr vert="horz" wrap="square" lIns="91440" tIns="45720" rIns="91440" bIns="45720" numCol="1" anchor="t" anchorCtr="0" compatLnSpc="1">
            <a:prstTxWarp prst="textNoShape">
              <a:avLst/>
            </a:prstTxWarp>
          </a:bodyPr>
          <a:lstStyle/>
          <a:p>
            <a:endParaRPr lang="fr-FR" dirty="0"/>
          </a:p>
        </p:txBody>
      </p:sp>
    </p:spTree>
    <p:extLst>
      <p:ext uri="{BB962C8B-B14F-4D97-AF65-F5344CB8AC3E}">
        <p14:creationId xmlns:p14="http://schemas.microsoft.com/office/powerpoint/2010/main" val="10260097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4" r:id="rId13"/>
    <p:sldLayoutId id="2147483675" r:id="rId14"/>
    <p:sldLayoutId id="2147483676" r:id="rId15"/>
  </p:sldLayoutIdLst>
  <p:transition>
    <p:fade/>
  </p:transition>
  <p:timing>
    <p:tnLst>
      <p:par>
        <p:cTn id="1" dur="indefinite" restart="never" nodeType="tmRoot"/>
      </p:par>
    </p:tnLst>
  </p:timing>
  <p:txStyles>
    <p:titleStyle>
      <a:lvl1pPr algn="l" defTabSz="914400" rtl="0" eaLnBrk="1" latinLnBrk="0" hangingPunct="1">
        <a:spcBef>
          <a:spcPct val="0"/>
        </a:spcBef>
        <a:buNone/>
        <a:defRPr sz="2800" b="1" kern="1200" cap="small" baseline="0">
          <a:solidFill>
            <a:schemeClr val="accent4"/>
          </a:solidFill>
          <a:latin typeface="+mj-lt"/>
          <a:ea typeface="+mj-ea"/>
          <a:cs typeface="+mj-cs"/>
        </a:defRPr>
      </a:lvl1pPr>
    </p:titleStyle>
    <p:bodyStyle>
      <a:lvl1pPr marL="284400" indent="-284400" algn="l" defTabSz="914400" rtl="0" eaLnBrk="1" latinLnBrk="0" hangingPunct="1">
        <a:spcBef>
          <a:spcPts val="0"/>
        </a:spcBef>
        <a:spcAft>
          <a:spcPts val="400"/>
        </a:spcAft>
        <a:buClr>
          <a:schemeClr val="accent4"/>
        </a:buClr>
        <a:buFont typeface="Wingdings 2" pitchFamily="18" charset="2"/>
        <a:buChar char="¾"/>
        <a:defRPr sz="2400" b="1" kern="1200" cap="small" baseline="0">
          <a:solidFill>
            <a:schemeClr val="tx1"/>
          </a:solidFill>
          <a:latin typeface="+mn-lt"/>
          <a:ea typeface="+mn-ea"/>
          <a:cs typeface="+mn-cs"/>
        </a:defRPr>
      </a:lvl1pPr>
      <a:lvl2pPr marL="561600" indent="-201600" algn="l" defTabSz="914400" rtl="0" eaLnBrk="1" latinLnBrk="0" hangingPunct="1">
        <a:spcBef>
          <a:spcPts val="0"/>
        </a:spcBef>
        <a:spcAft>
          <a:spcPts val="400"/>
        </a:spcAft>
        <a:buClr>
          <a:schemeClr val="accent1"/>
        </a:buClr>
        <a:buFont typeface="Wingdings 2" pitchFamily="18" charset="2"/>
        <a:buChar char="¡"/>
        <a:defRPr sz="2000" kern="1200">
          <a:solidFill>
            <a:schemeClr val="tx1"/>
          </a:solidFill>
          <a:latin typeface="+mn-lt"/>
          <a:ea typeface="+mn-ea"/>
          <a:cs typeface="+mn-cs"/>
        </a:defRPr>
      </a:lvl2pPr>
      <a:lvl3pPr marL="946800" indent="-201600" algn="l" defTabSz="914400" rtl="0" eaLnBrk="1" latinLnBrk="0" hangingPunct="1">
        <a:spcBef>
          <a:spcPts val="0"/>
        </a:spcBef>
        <a:spcAft>
          <a:spcPts val="400"/>
        </a:spcAft>
        <a:buClr>
          <a:schemeClr val="accent4"/>
        </a:buClr>
        <a:buFont typeface="Wingdings 2" pitchFamily="18" charset="2"/>
        <a:buChar char="¡"/>
        <a:defRPr sz="1600" kern="1200">
          <a:solidFill>
            <a:schemeClr val="tx1"/>
          </a:solidFill>
          <a:latin typeface="+mn-lt"/>
          <a:ea typeface="+mn-ea"/>
          <a:cs typeface="+mn-cs"/>
        </a:defRPr>
      </a:lvl3pPr>
      <a:lvl4pPr marL="1324800" indent="-230400" algn="l" defTabSz="914400" rtl="0" eaLnBrk="1" latinLnBrk="0" hangingPunct="1">
        <a:spcBef>
          <a:spcPts val="0"/>
        </a:spcBef>
        <a:spcAft>
          <a:spcPts val="400"/>
        </a:spcAft>
        <a:buClr>
          <a:schemeClr val="accent1"/>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8.v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6.xml"/><Relationship Id="rId1" Type="http://schemas.openxmlformats.org/officeDocument/2006/relationships/vmlDrawing" Target="../drawings/vmlDrawing9.vml"/><Relationship Id="rId4" Type="http://schemas.openxmlformats.org/officeDocument/2006/relationships/image" Target="../media/image19.wm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0.xml"/><Relationship Id="rId5" Type="http://schemas.openxmlformats.org/officeDocument/2006/relationships/image" Target="../media/image23.png"/><Relationship Id="rId4" Type="http://schemas.openxmlformats.org/officeDocument/2006/relationships/image" Target="../media/image22.png"/></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5.xml"/><Relationship Id="rId1" Type="http://schemas.openxmlformats.org/officeDocument/2006/relationships/vmlDrawing" Target="../drawings/vmlDrawing10.vml"/><Relationship Id="rId4" Type="http://schemas.openxmlformats.org/officeDocument/2006/relationships/image" Target="../media/image24.emf"/></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29.gi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7.emf"/><Relationship Id="rId4" Type="http://schemas.openxmlformats.org/officeDocument/2006/relationships/oleObject" Target="../embeddings/oleObject3.bin"/></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6.xml"/><Relationship Id="rId1" Type="http://schemas.openxmlformats.org/officeDocument/2006/relationships/vmlDrawing" Target="../drawings/vmlDrawing11.vml"/><Relationship Id="rId4" Type="http://schemas.openxmlformats.org/officeDocument/2006/relationships/image" Target="../media/image31.emf"/></Relationships>
</file>

<file path=ppt/slides/_rels/slide2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e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9.emf"/><Relationship Id="rId4" Type="http://schemas.openxmlformats.org/officeDocument/2006/relationships/oleObject" Target="../embeddings/oleObject5.bin"/></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www.ab.com/drives/powerflex/70/index.html" TargetMode="External"/><Relationship Id="rId7" Type="http://schemas.openxmlformats.org/officeDocument/2006/relationships/hyperlink" Target="http://www.ab.com/drives/powerflex/700/index.html"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hyperlink" Target="http://www.ab.com/drives/powerflex/40/index.html" TargetMode="Externa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6" Type="http://schemas.openxmlformats.org/officeDocument/2006/relationships/image" Target="../media/image14.png"/><Relationship Id="rId5" Type="http://schemas.openxmlformats.org/officeDocument/2006/relationships/oleObject" Target="../embeddings/oleObject7.bin"/><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7.v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94728" y="2209800"/>
            <a:ext cx="2819400" cy="3886200"/>
          </a:xfrm>
        </p:spPr>
        <p:txBody>
          <a:bodyPr anchor="t"/>
          <a:lstStyle/>
          <a:p>
            <a:r>
              <a:rPr lang="en-US" dirty="0" smtClean="0"/>
              <a:t>HSJ </a:t>
            </a:r>
            <a:br>
              <a:rPr lang="en-US" dirty="0" smtClean="0"/>
            </a:br>
            <a:r>
              <a:rPr lang="en-US" dirty="0"/>
              <a:t>High Speed J</a:t>
            </a:r>
            <a:br>
              <a:rPr lang="en-US" dirty="0"/>
            </a:br>
            <a:r>
              <a:rPr lang="en-US" sz="800" dirty="0" smtClean="0"/>
              <a:t/>
            </a:r>
            <a:br>
              <a:rPr lang="en-US" sz="800" dirty="0" smtClean="0"/>
            </a:br>
            <a:r>
              <a:rPr lang="en-US" sz="2000" cap="none" dirty="0" smtClean="0">
                <a:solidFill>
                  <a:srgbClr val="517485"/>
                </a:solidFill>
              </a:rPr>
              <a:t>A Mersen fuse family for OEMs</a:t>
            </a:r>
            <a:r>
              <a:rPr lang="en-US" sz="2000" cap="none" dirty="0">
                <a:solidFill>
                  <a:srgbClr val="517485"/>
                </a:solidFill>
              </a:rPr>
              <a:t>,</a:t>
            </a:r>
            <a:br>
              <a:rPr lang="en-US" sz="2000" cap="none" dirty="0">
                <a:solidFill>
                  <a:srgbClr val="517485"/>
                </a:solidFill>
              </a:rPr>
            </a:br>
            <a:r>
              <a:rPr lang="en-US" sz="2000" cap="none" dirty="0">
                <a:solidFill>
                  <a:srgbClr val="517485"/>
                </a:solidFill>
              </a:rPr>
              <a:t>End </a:t>
            </a:r>
            <a:r>
              <a:rPr lang="en-US" sz="2000" cap="none" dirty="0" smtClean="0">
                <a:solidFill>
                  <a:srgbClr val="517485"/>
                </a:solidFill>
              </a:rPr>
              <a:t>Users, </a:t>
            </a:r>
            <a:r>
              <a:rPr lang="en-US" sz="2000" cap="none" dirty="0">
                <a:solidFill>
                  <a:srgbClr val="517485"/>
                </a:solidFill>
              </a:rPr>
              <a:t/>
            </a:r>
            <a:br>
              <a:rPr lang="en-US" sz="2000" cap="none" dirty="0">
                <a:solidFill>
                  <a:srgbClr val="517485"/>
                </a:solidFill>
              </a:rPr>
            </a:br>
            <a:r>
              <a:rPr lang="en-US" sz="2000" cap="none" dirty="0">
                <a:solidFill>
                  <a:srgbClr val="517485"/>
                </a:solidFill>
              </a:rPr>
              <a:t>Panel </a:t>
            </a:r>
            <a:r>
              <a:rPr lang="en-US" sz="2000" cap="none" dirty="0" smtClean="0">
                <a:solidFill>
                  <a:srgbClr val="517485"/>
                </a:solidFill>
              </a:rPr>
              <a:t>Shops, </a:t>
            </a:r>
            <a:r>
              <a:rPr lang="en-US" sz="2000" cap="none" dirty="0">
                <a:solidFill>
                  <a:srgbClr val="517485"/>
                </a:solidFill>
              </a:rPr>
              <a:t/>
            </a:r>
            <a:br>
              <a:rPr lang="en-US" sz="2000" cap="none" dirty="0">
                <a:solidFill>
                  <a:srgbClr val="517485"/>
                </a:solidFill>
              </a:rPr>
            </a:br>
            <a:r>
              <a:rPr lang="en-US" sz="2000" cap="none" dirty="0">
                <a:solidFill>
                  <a:srgbClr val="517485"/>
                </a:solidFill>
              </a:rPr>
              <a:t>Facilities </a:t>
            </a:r>
            <a:r>
              <a:rPr lang="en-US" sz="2000" cap="none" dirty="0" smtClean="0">
                <a:solidFill>
                  <a:srgbClr val="517485"/>
                </a:solidFill>
              </a:rPr>
              <a:t>Engineers,</a:t>
            </a:r>
            <a:r>
              <a:rPr lang="en-US" sz="2000" cap="none" dirty="0">
                <a:solidFill>
                  <a:srgbClr val="517485"/>
                </a:solidFill>
              </a:rPr>
              <a:t/>
            </a:r>
            <a:br>
              <a:rPr lang="en-US" sz="2000" cap="none" dirty="0">
                <a:solidFill>
                  <a:srgbClr val="517485"/>
                </a:solidFill>
              </a:rPr>
            </a:br>
            <a:r>
              <a:rPr lang="en-US" sz="2000" cap="none" dirty="0" smtClean="0">
                <a:solidFill>
                  <a:srgbClr val="517485"/>
                </a:solidFill>
              </a:rPr>
              <a:t>Maintenance Personnel,</a:t>
            </a:r>
            <a:r>
              <a:rPr lang="en-US" sz="2000" cap="none" dirty="0">
                <a:solidFill>
                  <a:srgbClr val="517485"/>
                </a:solidFill>
              </a:rPr>
              <a:t/>
            </a:r>
            <a:br>
              <a:rPr lang="en-US" sz="2000" cap="none" dirty="0">
                <a:solidFill>
                  <a:srgbClr val="517485"/>
                </a:solidFill>
              </a:rPr>
            </a:br>
            <a:r>
              <a:rPr lang="en-US" sz="2000" cap="none" dirty="0">
                <a:solidFill>
                  <a:srgbClr val="517485"/>
                </a:solidFill>
              </a:rPr>
              <a:t>MRO </a:t>
            </a:r>
            <a:r>
              <a:rPr lang="en-US" sz="2000" cap="none" dirty="0" smtClean="0">
                <a:solidFill>
                  <a:srgbClr val="517485"/>
                </a:solidFill>
              </a:rPr>
              <a:t>Accounts,</a:t>
            </a:r>
            <a:br>
              <a:rPr lang="en-US" sz="2000" cap="none" dirty="0" smtClean="0">
                <a:solidFill>
                  <a:srgbClr val="517485"/>
                </a:solidFill>
              </a:rPr>
            </a:br>
            <a:r>
              <a:rPr lang="en-US" sz="2000" cap="none" dirty="0" smtClean="0">
                <a:solidFill>
                  <a:srgbClr val="517485"/>
                </a:solidFill>
              </a:rPr>
              <a:t>and more!</a:t>
            </a:r>
            <a:endParaRPr lang="en-US" dirty="0">
              <a:solidFill>
                <a:srgbClr val="517485"/>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128" y="430696"/>
            <a:ext cx="6172200" cy="6172200"/>
          </a:xfrm>
          <a:prstGeom prst="rect">
            <a:avLst/>
          </a:prstGeom>
        </p:spPr>
      </p:pic>
    </p:spTree>
    <p:extLst>
      <p:ext uri="{BB962C8B-B14F-4D97-AF65-F5344CB8AC3E}">
        <p14:creationId xmlns:p14="http://schemas.microsoft.com/office/powerpoint/2010/main" val="3415433311"/>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81" name="Rectangle 1057"/>
          <p:cNvSpPr>
            <a:spLocks noGrp="1" noChangeArrowheads="1"/>
          </p:cNvSpPr>
          <p:nvPr>
            <p:ph type="body" sz="half" idx="1"/>
          </p:nvPr>
        </p:nvSpPr>
        <p:spPr>
          <a:xfrm>
            <a:off x="438229" y="1676400"/>
            <a:ext cx="5046583" cy="4495800"/>
          </a:xfrm>
        </p:spPr>
        <p:txBody>
          <a:bodyPr/>
          <a:lstStyle/>
          <a:p>
            <a:r>
              <a:rPr lang="en-US" sz="2000" dirty="0" smtClean="0">
                <a:solidFill>
                  <a:srgbClr val="517485"/>
                </a:solidFill>
              </a:rPr>
              <a:t>The </a:t>
            </a:r>
            <a:r>
              <a:rPr lang="en-US" sz="2000" dirty="0">
                <a:solidFill>
                  <a:srgbClr val="517485"/>
                </a:solidFill>
              </a:rPr>
              <a:t>IGBT is not a “fail-safe” component, i.e. if it fails (avalanche mode) it will leave the circuit in short circuit condition and allow the DC link capacitor bank to quickly discharge through the shorted </a:t>
            </a:r>
            <a:r>
              <a:rPr lang="en-US" sz="2000" dirty="0" smtClean="0">
                <a:solidFill>
                  <a:srgbClr val="517485"/>
                </a:solidFill>
              </a:rPr>
              <a:t>IGBT</a:t>
            </a:r>
            <a:endParaRPr lang="en-US" sz="2000" dirty="0">
              <a:solidFill>
                <a:srgbClr val="517485"/>
              </a:solidFill>
            </a:endParaRPr>
          </a:p>
          <a:p>
            <a:r>
              <a:rPr lang="en-US" sz="2000" dirty="0" smtClean="0">
                <a:solidFill>
                  <a:srgbClr val="517485"/>
                </a:solidFill>
              </a:rPr>
              <a:t>High </a:t>
            </a:r>
            <a:r>
              <a:rPr lang="en-US" sz="2000" dirty="0">
                <a:solidFill>
                  <a:srgbClr val="517485"/>
                </a:solidFill>
              </a:rPr>
              <a:t>fault current will lead to the melting of the bonding wire and cause the IGBT case to </a:t>
            </a:r>
            <a:r>
              <a:rPr lang="en-US" sz="2000" dirty="0" smtClean="0">
                <a:solidFill>
                  <a:srgbClr val="517485"/>
                </a:solidFill>
              </a:rPr>
              <a:t>rupture</a:t>
            </a:r>
            <a:endParaRPr lang="en-US" sz="2000" dirty="0">
              <a:solidFill>
                <a:srgbClr val="517485"/>
              </a:solidFill>
            </a:endParaRPr>
          </a:p>
          <a:p>
            <a:r>
              <a:rPr lang="en-US" sz="2000" dirty="0" smtClean="0">
                <a:solidFill>
                  <a:srgbClr val="517485"/>
                </a:solidFill>
              </a:rPr>
              <a:t>This </a:t>
            </a:r>
            <a:r>
              <a:rPr lang="en-US" sz="2000" dirty="0">
                <a:solidFill>
                  <a:srgbClr val="517485"/>
                </a:solidFill>
              </a:rPr>
              <a:t>case rupture will certainly ruin the drive and surrounding </a:t>
            </a:r>
            <a:r>
              <a:rPr lang="en-US" sz="2000" dirty="0" smtClean="0">
                <a:solidFill>
                  <a:srgbClr val="517485"/>
                </a:solidFill>
              </a:rPr>
              <a:t>components</a:t>
            </a:r>
            <a:endParaRPr lang="en-US" sz="2000" dirty="0">
              <a:solidFill>
                <a:srgbClr val="517485"/>
              </a:solidFill>
            </a:endParaRPr>
          </a:p>
          <a:p>
            <a:r>
              <a:rPr lang="en-US" sz="2000" dirty="0" smtClean="0">
                <a:solidFill>
                  <a:srgbClr val="517485"/>
                </a:solidFill>
              </a:rPr>
              <a:t>Only </a:t>
            </a:r>
            <a:r>
              <a:rPr lang="en-US" sz="2000" dirty="0">
                <a:solidFill>
                  <a:srgbClr val="517485"/>
                </a:solidFill>
              </a:rPr>
              <a:t>a high speed fuse can prevent this case </a:t>
            </a:r>
            <a:r>
              <a:rPr lang="en-US" sz="2000" dirty="0" smtClean="0">
                <a:solidFill>
                  <a:srgbClr val="517485"/>
                </a:solidFill>
              </a:rPr>
              <a:t>rupture</a:t>
            </a:r>
            <a:endParaRPr lang="en-US" sz="2000" dirty="0">
              <a:solidFill>
                <a:srgbClr val="517485"/>
              </a:solidFill>
            </a:endParaRPr>
          </a:p>
        </p:txBody>
      </p:sp>
      <p:pic>
        <p:nvPicPr>
          <p:cNvPr id="53283" name="Picture 105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11601" y="1676401"/>
            <a:ext cx="3961130" cy="2855913"/>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p:cNvSpPr txBox="1">
            <a:spLocks/>
          </p:cNvSpPr>
          <p:nvPr/>
        </p:nvSpPr>
        <p:spPr>
          <a:xfrm>
            <a:off x="495141" y="138891"/>
            <a:ext cx="9407684"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a:t>
            </a:r>
            <a:r>
              <a:rPr lang="en-US" dirty="0"/>
              <a:t>D</a:t>
            </a:r>
            <a:r>
              <a:rPr lang="en-US" dirty="0" smtClean="0"/>
              <a:t>amage</a:t>
            </a:r>
          </a:p>
          <a:p>
            <a:r>
              <a:rPr lang="en-US" sz="2000" dirty="0">
                <a:solidFill>
                  <a:srgbClr val="E84E0F"/>
                </a:solidFill>
              </a:rPr>
              <a:t>IGBT Module section</a:t>
            </a:r>
          </a:p>
        </p:txBody>
      </p:sp>
    </p:spTree>
    <p:extLst>
      <p:ext uri="{BB962C8B-B14F-4D97-AF65-F5344CB8AC3E}">
        <p14:creationId xmlns:p14="http://schemas.microsoft.com/office/powerpoint/2010/main" val="1642664028"/>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4" name="Object 24"/>
          <p:cNvGraphicFramePr>
            <a:graphicFrameLocks noChangeAspect="1"/>
          </p:cNvGraphicFramePr>
          <p:nvPr>
            <p:extLst>
              <p:ext uri="{D42A27DB-BD31-4B8C-83A1-F6EECF244321}">
                <p14:modId xmlns:p14="http://schemas.microsoft.com/office/powerpoint/2010/main" val="68122271"/>
              </p:ext>
            </p:extLst>
          </p:nvPr>
        </p:nvGraphicFramePr>
        <p:xfrm>
          <a:off x="412618" y="1676400"/>
          <a:ext cx="2284871" cy="2843213"/>
        </p:xfrm>
        <a:graphic>
          <a:graphicData uri="http://schemas.openxmlformats.org/presentationml/2006/ole">
            <mc:AlternateContent xmlns:mc="http://schemas.openxmlformats.org/markup-compatibility/2006">
              <mc:Choice xmlns:v="urn:schemas-microsoft-com:vml" Requires="v">
                <p:oleObj spid="_x0000_s8205" name="Photo Editor Photo" r:id="rId3" imgW="3572374" imgH="5609524" progId="MSPhotoEd.3">
                  <p:embed/>
                </p:oleObj>
              </mc:Choice>
              <mc:Fallback>
                <p:oleObj name="Photo Editor Photo" r:id="rId3" imgW="3572374" imgH="5609524" progId="MSPhotoEd.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5119" t="6520" r="5119" b="6520"/>
                      <a:stretch>
                        <a:fillRect/>
                      </a:stretch>
                    </p:blipFill>
                    <p:spPr bwMode="auto">
                      <a:xfrm>
                        <a:off x="412618" y="1676400"/>
                        <a:ext cx="2284871" cy="2843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itle 3"/>
          <p:cNvSpPr>
            <a:spLocks noGrp="1"/>
          </p:cNvSpPr>
          <p:nvPr>
            <p:ph type="title"/>
          </p:nvPr>
        </p:nvSpPr>
        <p:spPr>
          <a:xfrm>
            <a:off x="495141" y="138891"/>
            <a:ext cx="9407684" cy="914400"/>
          </a:xfrm>
        </p:spPr>
        <p:txBody>
          <a:bodyPr/>
          <a:lstStyle/>
          <a:p>
            <a:r>
              <a:rPr lang="en-US" dirty="0"/>
              <a:t>Preventing AC Drive Failure and Collateral Damage</a:t>
            </a:r>
            <a:br>
              <a:rPr lang="en-US" dirty="0"/>
            </a:br>
            <a:r>
              <a:rPr lang="en-US" sz="2000" dirty="0"/>
              <a:t>DC Capacitor/Filter </a:t>
            </a:r>
            <a:r>
              <a:rPr lang="en-US" sz="2000" dirty="0" smtClean="0"/>
              <a:t>Section</a:t>
            </a:r>
            <a:endParaRPr lang="en-US" dirty="0"/>
          </a:p>
        </p:txBody>
      </p:sp>
      <p:sp>
        <p:nvSpPr>
          <p:cNvPr id="57383" name="Rectangle 39"/>
          <p:cNvSpPr>
            <a:spLocks noGrp="1" noChangeArrowheads="1"/>
          </p:cNvSpPr>
          <p:nvPr>
            <p:ph idx="1"/>
          </p:nvPr>
        </p:nvSpPr>
        <p:spPr>
          <a:xfrm>
            <a:off x="2894012" y="1600200"/>
            <a:ext cx="6513672" cy="4525962"/>
          </a:xfrm>
        </p:spPr>
        <p:txBody>
          <a:bodyPr/>
          <a:lstStyle/>
          <a:p>
            <a:pPr>
              <a:lnSpc>
                <a:spcPct val="90000"/>
              </a:lnSpc>
              <a:spcBef>
                <a:spcPct val="50000"/>
              </a:spcBef>
              <a:buClr>
                <a:srgbClr val="E84E0F"/>
              </a:buClr>
            </a:pPr>
            <a:r>
              <a:rPr lang="en-US" sz="2000" dirty="0">
                <a:solidFill>
                  <a:srgbClr val="517485"/>
                </a:solidFill>
              </a:rPr>
              <a:t>Capacitors can be damaged from a shorted IGBT or when the internal dielectric can no longer withstand the applied voltage and breaks down.  The result is a low impedance current path generating excessive heat and pressure that can cause violent case rupture.  </a:t>
            </a:r>
          </a:p>
          <a:p>
            <a:pPr>
              <a:lnSpc>
                <a:spcPct val="90000"/>
              </a:lnSpc>
              <a:spcBef>
                <a:spcPct val="50000"/>
              </a:spcBef>
              <a:buClr>
                <a:srgbClr val="E84E0F"/>
              </a:buClr>
            </a:pPr>
            <a:r>
              <a:rPr lang="en-US" sz="2000" dirty="0">
                <a:solidFill>
                  <a:srgbClr val="517485"/>
                </a:solidFill>
              </a:rPr>
              <a:t>The amount of physical damage is relative to the amount of energy stored and how fast the capacitor is charged or discharged.</a:t>
            </a:r>
          </a:p>
          <a:p>
            <a:pPr>
              <a:lnSpc>
                <a:spcPct val="90000"/>
              </a:lnSpc>
              <a:spcBef>
                <a:spcPct val="50000"/>
              </a:spcBef>
              <a:buClr>
                <a:srgbClr val="E84E0F"/>
              </a:buClr>
            </a:pPr>
            <a:r>
              <a:rPr lang="en-US" sz="2000" dirty="0">
                <a:solidFill>
                  <a:srgbClr val="517485"/>
                </a:solidFill>
              </a:rPr>
              <a:t>Only a high speed fuse on the AC line side can limit the potential damage.</a:t>
            </a:r>
          </a:p>
          <a:p>
            <a:pPr>
              <a:lnSpc>
                <a:spcPct val="90000"/>
              </a:lnSpc>
            </a:pPr>
            <a:endParaRPr lang="en-US" sz="2000" dirty="0">
              <a:solidFill>
                <a:srgbClr val="61829C"/>
              </a:solidFill>
            </a:endParaRPr>
          </a:p>
        </p:txBody>
      </p:sp>
    </p:spTree>
    <p:extLst>
      <p:ext uri="{BB962C8B-B14F-4D97-AF65-F5344CB8AC3E}">
        <p14:creationId xmlns:p14="http://schemas.microsoft.com/office/powerpoint/2010/main" val="917889529"/>
      </p:ext>
    </p:extLst>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247" name="Group 23"/>
          <p:cNvGrpSpPr>
            <a:grpSpLocks/>
          </p:cNvGrpSpPr>
          <p:nvPr/>
        </p:nvGrpSpPr>
        <p:grpSpPr bwMode="auto">
          <a:xfrm>
            <a:off x="5180012" y="1600200"/>
            <a:ext cx="4373748" cy="3581400"/>
            <a:chOff x="2880" y="1680"/>
            <a:chExt cx="2736" cy="1968"/>
          </a:xfrm>
        </p:grpSpPr>
        <p:sp>
          <p:nvSpPr>
            <p:cNvPr id="52245" name="Rectangle 21"/>
            <p:cNvSpPr>
              <a:spLocks noChangeArrowheads="1"/>
            </p:cNvSpPr>
            <p:nvPr/>
          </p:nvSpPr>
          <p:spPr bwMode="auto">
            <a:xfrm>
              <a:off x="2880" y="1680"/>
              <a:ext cx="2736" cy="1968"/>
            </a:xfrm>
            <a:prstGeom prst="rect">
              <a:avLst/>
            </a:prstGeom>
            <a:solidFill>
              <a:schemeClr val="bg1"/>
            </a:solidFill>
            <a:ln w="50800">
              <a:solidFill>
                <a:srgbClr val="61829C">
                  <a:alpha val="2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52237" name="Object 13"/>
            <p:cNvGraphicFramePr>
              <a:graphicFrameLocks noChangeAspect="1"/>
            </p:cNvGraphicFramePr>
            <p:nvPr/>
          </p:nvGraphicFramePr>
          <p:xfrm>
            <a:off x="2911" y="1728"/>
            <a:ext cx="2657" cy="1855"/>
          </p:xfrm>
          <a:graphic>
            <a:graphicData uri="http://schemas.openxmlformats.org/presentationml/2006/ole">
              <mc:AlternateContent xmlns:mc="http://schemas.openxmlformats.org/markup-compatibility/2006">
                <mc:Choice xmlns:v="urn:schemas-microsoft-com:vml" Requires="v">
                  <p:oleObj spid="_x0000_s9229" name="Picture" r:id="rId3" imgW="4559760" imgH="3074040" progId="Word.Picture.8">
                    <p:embed/>
                  </p:oleObj>
                </mc:Choice>
                <mc:Fallback>
                  <p:oleObj name="Picture" r:id="rId3" imgW="4559760" imgH="3074040" progId="Word.Picture.8">
                    <p:embed/>
                    <p:pic>
                      <p:nvPicPr>
                        <p:cNvPr id="0" name=""/>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11" y="1728"/>
                          <a:ext cx="2657" cy="185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64527" name="Rectangle 15"/>
          <p:cNvSpPr>
            <a:spLocks noGrp="1" noChangeArrowheads="1"/>
          </p:cNvSpPr>
          <p:nvPr>
            <p:ph type="body" idx="1"/>
          </p:nvPr>
        </p:nvSpPr>
        <p:spPr>
          <a:xfrm>
            <a:off x="495141" y="1600200"/>
            <a:ext cx="4456271" cy="4495800"/>
          </a:xfrm>
        </p:spPr>
        <p:txBody>
          <a:bodyPr/>
          <a:lstStyle/>
          <a:p>
            <a:r>
              <a:rPr lang="en-US" sz="2000" dirty="0">
                <a:solidFill>
                  <a:srgbClr val="517485"/>
                </a:solidFill>
              </a:rPr>
              <a:t>The rectifier section of an AC drive is built with either diodes or </a:t>
            </a:r>
            <a:r>
              <a:rPr lang="en-US" sz="2000" dirty="0" smtClean="0">
                <a:solidFill>
                  <a:srgbClr val="517485"/>
                </a:solidFill>
              </a:rPr>
              <a:t>SCRs</a:t>
            </a:r>
            <a:r>
              <a:rPr lang="en-US" sz="2000" dirty="0">
                <a:solidFill>
                  <a:srgbClr val="517485"/>
                </a:solidFill>
              </a:rPr>
              <a:t>. </a:t>
            </a:r>
            <a:r>
              <a:rPr lang="en-US" sz="2000" dirty="0" smtClean="0">
                <a:solidFill>
                  <a:srgbClr val="517485"/>
                </a:solidFill>
              </a:rPr>
              <a:t>Rectifiers </a:t>
            </a:r>
            <a:r>
              <a:rPr lang="en-US" sz="2000" dirty="0">
                <a:solidFill>
                  <a:srgbClr val="517485"/>
                </a:solidFill>
              </a:rPr>
              <a:t>have a good withstand to transient over-voltage but are very susceptible to over-current (short circuits).</a:t>
            </a:r>
          </a:p>
          <a:p>
            <a:r>
              <a:rPr lang="en-US" sz="2000" dirty="0">
                <a:solidFill>
                  <a:srgbClr val="517485"/>
                </a:solidFill>
              </a:rPr>
              <a:t>In the event of an internal fault condition due to a faulty components within the AC drive, the rectifier will be subject to damaging current </a:t>
            </a:r>
            <a:r>
              <a:rPr lang="en-US" sz="2000" dirty="0" smtClean="0">
                <a:solidFill>
                  <a:srgbClr val="517485"/>
                </a:solidFill>
              </a:rPr>
              <a:t>levels</a:t>
            </a:r>
            <a:endParaRPr lang="en-US" sz="2000" dirty="0">
              <a:solidFill>
                <a:srgbClr val="517485"/>
              </a:solidFill>
            </a:endParaRPr>
          </a:p>
          <a:p>
            <a:r>
              <a:rPr lang="en-US" sz="2000" dirty="0">
                <a:solidFill>
                  <a:srgbClr val="517485"/>
                </a:solidFill>
              </a:rPr>
              <a:t>Only a high speed fuse will protect the rectifier </a:t>
            </a:r>
            <a:r>
              <a:rPr lang="en-US" sz="2000" dirty="0" smtClean="0">
                <a:solidFill>
                  <a:srgbClr val="517485"/>
                </a:solidFill>
              </a:rPr>
              <a:t>section</a:t>
            </a:r>
            <a:endParaRPr lang="en-US" sz="2000" dirty="0">
              <a:solidFill>
                <a:srgbClr val="517485"/>
              </a:solidFill>
            </a:endParaRPr>
          </a:p>
        </p:txBody>
      </p:sp>
      <p:sp>
        <p:nvSpPr>
          <p:cNvPr id="9" name="Title 1"/>
          <p:cNvSpPr txBox="1">
            <a:spLocks/>
          </p:cNvSpPr>
          <p:nvPr/>
        </p:nvSpPr>
        <p:spPr>
          <a:xfrm>
            <a:off x="495141" y="138891"/>
            <a:ext cx="9407684"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smtClean="0"/>
              <a:t>Rectifier Section</a:t>
            </a:r>
            <a:endParaRPr lang="en-US" sz="2000" dirty="0"/>
          </a:p>
        </p:txBody>
      </p:sp>
    </p:spTree>
    <p:extLst>
      <p:ext uri="{BB962C8B-B14F-4D97-AF65-F5344CB8AC3E}">
        <p14:creationId xmlns:p14="http://schemas.microsoft.com/office/powerpoint/2010/main" val="2654316472"/>
      </p:ext>
    </p:extLst>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3" name="Rectangle 3"/>
          <p:cNvSpPr>
            <a:spLocks noGrp="1" noChangeArrowheads="1"/>
          </p:cNvSpPr>
          <p:nvPr>
            <p:ph type="body" idx="1"/>
          </p:nvPr>
        </p:nvSpPr>
        <p:spPr>
          <a:xfrm>
            <a:off x="495141" y="1752601"/>
            <a:ext cx="8838616" cy="3783013"/>
          </a:xfrm>
        </p:spPr>
        <p:txBody>
          <a:bodyPr/>
          <a:lstStyle/>
          <a:p>
            <a:pPr>
              <a:spcBef>
                <a:spcPct val="50000"/>
              </a:spcBef>
              <a:buClr>
                <a:srgbClr val="E84E0F"/>
              </a:buClr>
            </a:pPr>
            <a:r>
              <a:rPr lang="en-US" dirty="0">
                <a:solidFill>
                  <a:srgbClr val="517485"/>
                </a:solidFill>
              </a:rPr>
              <a:t>During a short circuit fault, only a high speed fuse will limit the amount of energy rushing into the drive and isolate the damage at the component level.</a:t>
            </a:r>
          </a:p>
          <a:p>
            <a:pPr>
              <a:buClr>
                <a:srgbClr val="E84E0F"/>
              </a:buClr>
            </a:pPr>
            <a:r>
              <a:rPr lang="en-US" dirty="0">
                <a:solidFill>
                  <a:srgbClr val="517485"/>
                </a:solidFill>
              </a:rPr>
              <a:t>Using a high speed fuse protects components and equipment from a violent rupture if a short circuit occurs. The end user will only need to swap drives facilitating maintenance and reducing down time.  The failed drives could be repaired.</a:t>
            </a:r>
          </a:p>
          <a:p>
            <a:pPr>
              <a:buClr>
                <a:srgbClr val="E84E0F"/>
              </a:buClr>
            </a:pPr>
            <a:r>
              <a:rPr lang="en-US" dirty="0">
                <a:solidFill>
                  <a:srgbClr val="517485"/>
                </a:solidFill>
              </a:rPr>
              <a:t>A high speed fuse lowers the possibility of personal injury from conditions such as arc flash.</a:t>
            </a:r>
          </a:p>
        </p:txBody>
      </p:sp>
      <p:sp>
        <p:nvSpPr>
          <p:cNvPr id="9" name="Title 1"/>
          <p:cNvSpPr txBox="1">
            <a:spLocks noGrp="1"/>
          </p:cNvSpPr>
          <p:nvPr>
            <p:ph type="title"/>
          </p:nvPr>
        </p:nvSpPr>
        <p:spPr>
          <a:xfrm>
            <a:off x="495141" y="138891"/>
            <a:ext cx="9407684"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a:t>Description of </a:t>
            </a:r>
            <a:r>
              <a:rPr lang="en-US" sz="2000" dirty="0" smtClean="0"/>
              <a:t>Most Dominant Failure </a:t>
            </a:r>
            <a:r>
              <a:rPr lang="en-US" sz="2000" dirty="0"/>
              <a:t>of AC Drives</a:t>
            </a:r>
          </a:p>
        </p:txBody>
      </p:sp>
    </p:spTree>
    <p:extLst>
      <p:ext uri="{BB962C8B-B14F-4D97-AF65-F5344CB8AC3E}">
        <p14:creationId xmlns:p14="http://schemas.microsoft.com/office/powerpoint/2010/main" val="1446567760"/>
      </p:ext>
    </p:extLst>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61" name="Picture 13"/>
          <p:cNvPicPr>
            <a:picLocks noChangeArrowheads="1"/>
          </p:cNvPicPr>
          <p:nvPr/>
        </p:nvPicPr>
        <p:blipFill>
          <a:blip r:embed="rId2">
            <a:extLst>
              <a:ext uri="{28A0092B-C50C-407E-A947-70E740481C1C}">
                <a14:useLocalDpi xmlns:a14="http://schemas.microsoft.com/office/drawing/2010/main" val="0"/>
              </a:ext>
            </a:extLst>
          </a:blip>
          <a:srcRect l="9573" t="18002" r="2159" b="41005"/>
          <a:stretch>
            <a:fillRect/>
          </a:stretch>
        </p:blipFill>
        <p:spPr bwMode="auto">
          <a:xfrm>
            <a:off x="2455886" y="3325813"/>
            <a:ext cx="3790926" cy="636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2" name="Picture 14"/>
          <p:cNvPicPr>
            <a:picLocks noChangeArrowheads="1"/>
          </p:cNvPicPr>
          <p:nvPr/>
        </p:nvPicPr>
        <p:blipFill>
          <a:blip r:embed="rId3">
            <a:extLst>
              <a:ext uri="{28A0092B-C50C-407E-A947-70E740481C1C}">
                <a14:useLocalDpi xmlns:a14="http://schemas.microsoft.com/office/drawing/2010/main" val="0"/>
              </a:ext>
            </a:extLst>
          </a:blip>
          <a:srcRect l="10999" t="19464" r="5249" b="45865"/>
          <a:stretch>
            <a:fillRect/>
          </a:stretch>
        </p:blipFill>
        <p:spPr bwMode="auto">
          <a:xfrm>
            <a:off x="3191721" y="2514599"/>
            <a:ext cx="255823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3" name="Picture 15"/>
          <p:cNvPicPr>
            <a:picLocks noChangeArrowheads="1"/>
          </p:cNvPicPr>
          <p:nvPr/>
        </p:nvPicPr>
        <p:blipFill>
          <a:blip r:embed="rId4" cstate="print">
            <a:extLst>
              <a:ext uri="{28A0092B-C50C-407E-A947-70E740481C1C}">
                <a14:useLocalDpi xmlns:a14="http://schemas.microsoft.com/office/drawing/2010/main" val="0"/>
              </a:ext>
            </a:extLst>
          </a:blip>
          <a:srcRect l="6204" t="2248" r="28636" b="65659"/>
          <a:stretch>
            <a:fillRect/>
          </a:stretch>
        </p:blipFill>
        <p:spPr bwMode="auto">
          <a:xfrm>
            <a:off x="3604339" y="1676400"/>
            <a:ext cx="1732994"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3264" name="Picture 16"/>
          <p:cNvPicPr>
            <a:picLocks noChangeArrowheads="1"/>
          </p:cNvPicPr>
          <p:nvPr/>
        </p:nvPicPr>
        <p:blipFill>
          <a:blip r:embed="rId5" cstate="print">
            <a:extLst>
              <a:ext uri="{28A0092B-C50C-407E-A947-70E740481C1C}">
                <a14:useLocalDpi xmlns:a14="http://schemas.microsoft.com/office/drawing/2010/main" val="0"/>
              </a:ext>
            </a:extLst>
          </a:blip>
          <a:srcRect l="10999" t="19464" r="5249" b="45865"/>
          <a:stretch>
            <a:fillRect/>
          </a:stretch>
        </p:blipFill>
        <p:spPr bwMode="auto">
          <a:xfrm>
            <a:off x="3439291" y="4114799"/>
            <a:ext cx="2145612"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266" name="Text Box 18"/>
          <p:cNvSpPr txBox="1">
            <a:spLocks noChangeArrowheads="1"/>
          </p:cNvSpPr>
          <p:nvPr/>
        </p:nvSpPr>
        <p:spPr bwMode="auto">
          <a:xfrm>
            <a:off x="814175" y="4953000"/>
            <a:ext cx="8328237" cy="1435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buFont typeface="Wingdings" pitchFamily="2" charset="2"/>
              <a:buNone/>
            </a:pPr>
            <a:r>
              <a:rPr lang="en-US" sz="2000" b="1" i="1" dirty="0" smtClean="0">
                <a:solidFill>
                  <a:srgbClr val="E84E0F"/>
                </a:solidFill>
              </a:rPr>
              <a:t>			I</a:t>
            </a:r>
            <a:r>
              <a:rPr lang="en-US" sz="2000" b="1" baseline="30000" dirty="0" smtClean="0">
                <a:solidFill>
                  <a:srgbClr val="E84E0F"/>
                </a:solidFill>
              </a:rPr>
              <a:t>2</a:t>
            </a:r>
            <a:r>
              <a:rPr lang="en-US" sz="2000" b="1" i="1" dirty="0" smtClean="0">
                <a:solidFill>
                  <a:srgbClr val="E84E0F"/>
                </a:solidFill>
              </a:rPr>
              <a:t>t </a:t>
            </a:r>
            <a:r>
              <a:rPr lang="en-US" sz="2000" b="1" i="1" dirty="0">
                <a:solidFill>
                  <a:srgbClr val="E84E0F"/>
                </a:solidFill>
              </a:rPr>
              <a:t>comparison 200A fuse</a:t>
            </a:r>
          </a:p>
          <a:p>
            <a:pPr algn="ctr">
              <a:buFont typeface="Wingdings" pitchFamily="2" charset="2"/>
              <a:buNone/>
            </a:pPr>
            <a:endParaRPr lang="en-US" sz="2000" b="1" i="1" dirty="0">
              <a:solidFill>
                <a:srgbClr val="EC741B"/>
              </a:solidFill>
            </a:endParaRPr>
          </a:p>
          <a:p>
            <a:pPr>
              <a:buFont typeface="Wingdings" pitchFamily="2" charset="2"/>
              <a:buNone/>
            </a:pPr>
            <a:r>
              <a:rPr lang="en-US" sz="1600" b="1" i="1" dirty="0">
                <a:solidFill>
                  <a:srgbClr val="FFB700"/>
                </a:solidFill>
                <a:latin typeface="Verdana" pitchFamily="34" charset="0"/>
              </a:rPr>
              <a:t>	</a:t>
            </a:r>
            <a:r>
              <a:rPr lang="en-US" sz="1600" b="1" u="sng" dirty="0">
                <a:solidFill>
                  <a:srgbClr val="517485"/>
                </a:solidFill>
              </a:rPr>
              <a:t>Class T	</a:t>
            </a:r>
            <a:r>
              <a:rPr lang="en-US" sz="1600" b="1" i="1" u="sng" dirty="0">
                <a:solidFill>
                  <a:srgbClr val="517485"/>
                </a:solidFill>
                <a:latin typeface="Verdana" pitchFamily="34" charset="0"/>
              </a:rPr>
              <a:t>	</a:t>
            </a:r>
            <a:r>
              <a:rPr lang="en-US" sz="1600" b="1" u="sng" dirty="0">
                <a:solidFill>
                  <a:srgbClr val="517485"/>
                </a:solidFill>
              </a:rPr>
              <a:t>Class J</a:t>
            </a:r>
            <a:r>
              <a:rPr lang="en-US" sz="1600" b="1" i="1" u="sng" dirty="0">
                <a:solidFill>
                  <a:srgbClr val="517485"/>
                </a:solidFill>
                <a:latin typeface="Verdana" pitchFamily="34" charset="0"/>
              </a:rPr>
              <a:t>		</a:t>
            </a:r>
            <a:r>
              <a:rPr lang="en-US" sz="1600" b="1" u="sng" dirty="0">
                <a:solidFill>
                  <a:srgbClr val="517485"/>
                </a:solidFill>
              </a:rPr>
              <a:t>RK5	</a:t>
            </a:r>
            <a:r>
              <a:rPr lang="en-US" sz="1600" b="1" i="1" u="sng" dirty="0">
                <a:solidFill>
                  <a:srgbClr val="517485"/>
                </a:solidFill>
                <a:latin typeface="Verdana" pitchFamily="34" charset="0"/>
              </a:rPr>
              <a:t>	</a:t>
            </a:r>
            <a:r>
              <a:rPr lang="en-US" sz="1600" b="1" u="sng" dirty="0">
                <a:solidFill>
                  <a:srgbClr val="517485"/>
                </a:solidFill>
              </a:rPr>
              <a:t>Semi-F</a:t>
            </a:r>
            <a:r>
              <a:rPr lang="en-US" sz="1600" b="1" dirty="0">
                <a:solidFill>
                  <a:srgbClr val="517485"/>
                </a:solidFill>
              </a:rPr>
              <a:t>	</a:t>
            </a:r>
            <a:r>
              <a:rPr lang="en-US" sz="1600" b="1" i="1" dirty="0">
                <a:solidFill>
                  <a:srgbClr val="517485"/>
                </a:solidFill>
                <a:latin typeface="Verdana" pitchFamily="34" charset="0"/>
              </a:rPr>
              <a:t> </a:t>
            </a:r>
          </a:p>
          <a:p>
            <a:pPr>
              <a:buFont typeface="Wingdings" pitchFamily="2" charset="2"/>
              <a:buNone/>
            </a:pPr>
            <a:r>
              <a:rPr lang="en-US" sz="1600" b="1" dirty="0">
                <a:solidFill>
                  <a:srgbClr val="517485"/>
                </a:solidFill>
                <a:latin typeface="Verdana" pitchFamily="34" charset="0"/>
              </a:rPr>
              <a:t>	</a:t>
            </a:r>
            <a:r>
              <a:rPr lang="en-US" sz="1600" b="1" dirty="0">
                <a:solidFill>
                  <a:srgbClr val="517485"/>
                </a:solidFill>
              </a:rPr>
              <a:t>150kA</a:t>
            </a:r>
            <a:r>
              <a:rPr lang="en-US" sz="1600" b="1" baseline="30000" dirty="0">
                <a:solidFill>
                  <a:srgbClr val="517485"/>
                </a:solidFill>
              </a:rPr>
              <a:t>2</a:t>
            </a:r>
            <a:r>
              <a:rPr lang="en-US" sz="1600" b="1" dirty="0">
                <a:solidFill>
                  <a:srgbClr val="517485"/>
                </a:solidFill>
              </a:rPr>
              <a:t>s</a:t>
            </a:r>
            <a:r>
              <a:rPr lang="en-US" sz="1600" b="1" dirty="0">
                <a:solidFill>
                  <a:srgbClr val="517485"/>
                </a:solidFill>
                <a:latin typeface="Verdana" pitchFamily="34" charset="0"/>
              </a:rPr>
              <a:t>		</a:t>
            </a:r>
            <a:r>
              <a:rPr lang="en-US" sz="1600" b="1" dirty="0">
                <a:solidFill>
                  <a:srgbClr val="517485"/>
                </a:solidFill>
              </a:rPr>
              <a:t>300kA</a:t>
            </a:r>
            <a:r>
              <a:rPr lang="en-US" sz="1600" b="1" baseline="30000" dirty="0">
                <a:solidFill>
                  <a:srgbClr val="517485"/>
                </a:solidFill>
              </a:rPr>
              <a:t>2</a:t>
            </a:r>
            <a:r>
              <a:rPr lang="en-US" sz="1600" b="1" dirty="0">
                <a:solidFill>
                  <a:srgbClr val="517485"/>
                </a:solidFill>
              </a:rPr>
              <a:t>s</a:t>
            </a:r>
            <a:r>
              <a:rPr lang="en-US" sz="1600" b="1" dirty="0">
                <a:solidFill>
                  <a:srgbClr val="517485"/>
                </a:solidFill>
                <a:latin typeface="Verdana" pitchFamily="34" charset="0"/>
              </a:rPr>
              <a:t>		</a:t>
            </a:r>
            <a:r>
              <a:rPr lang="en-US" sz="1600" b="1" dirty="0">
                <a:solidFill>
                  <a:srgbClr val="517485"/>
                </a:solidFill>
              </a:rPr>
              <a:t>1600kA</a:t>
            </a:r>
            <a:r>
              <a:rPr lang="en-US" sz="1600" b="1" baseline="30000" dirty="0">
                <a:solidFill>
                  <a:srgbClr val="517485"/>
                </a:solidFill>
              </a:rPr>
              <a:t>2</a:t>
            </a:r>
            <a:r>
              <a:rPr lang="en-US" sz="1600" b="1" dirty="0">
                <a:solidFill>
                  <a:srgbClr val="517485"/>
                </a:solidFill>
              </a:rPr>
              <a:t>s</a:t>
            </a:r>
            <a:r>
              <a:rPr lang="en-US" sz="1600" b="1" dirty="0">
                <a:solidFill>
                  <a:srgbClr val="517485"/>
                </a:solidFill>
                <a:latin typeface="Verdana" pitchFamily="34" charset="0"/>
              </a:rPr>
              <a:t>		</a:t>
            </a:r>
            <a:r>
              <a:rPr lang="en-US" sz="1600" b="1" dirty="0">
                <a:solidFill>
                  <a:srgbClr val="517485"/>
                </a:solidFill>
              </a:rPr>
              <a:t>78kA</a:t>
            </a:r>
            <a:r>
              <a:rPr lang="en-US" sz="1600" b="1" baseline="30000" dirty="0">
                <a:solidFill>
                  <a:srgbClr val="517485"/>
                </a:solidFill>
              </a:rPr>
              <a:t>2</a:t>
            </a:r>
            <a:r>
              <a:rPr lang="en-US" sz="1600" b="1" dirty="0">
                <a:solidFill>
                  <a:srgbClr val="517485"/>
                </a:solidFill>
              </a:rPr>
              <a:t>s</a:t>
            </a:r>
          </a:p>
          <a:p>
            <a:endParaRPr lang="en-US" sz="1600" dirty="0">
              <a:solidFill>
                <a:srgbClr val="517485"/>
              </a:solidFill>
            </a:endParaRPr>
          </a:p>
        </p:txBody>
      </p:sp>
      <p:sp>
        <p:nvSpPr>
          <p:cNvPr id="53267" name="Text Box 19"/>
          <p:cNvSpPr txBox="1">
            <a:spLocks noChangeArrowheads="1"/>
          </p:cNvSpPr>
          <p:nvPr/>
        </p:nvSpPr>
        <p:spPr bwMode="auto">
          <a:xfrm>
            <a:off x="5984689" y="1752600"/>
            <a:ext cx="353872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FFB700"/>
              </a:buClr>
            </a:pPr>
            <a:r>
              <a:rPr lang="en-US" sz="2000" dirty="0">
                <a:solidFill>
                  <a:srgbClr val="517485"/>
                </a:solidFill>
                <a:latin typeface="Arial" charset="0"/>
              </a:rPr>
              <a:t>Fast acting / no time delay</a:t>
            </a:r>
          </a:p>
        </p:txBody>
      </p:sp>
      <p:sp>
        <p:nvSpPr>
          <p:cNvPr id="53268" name="Text Box 20"/>
          <p:cNvSpPr txBox="1">
            <a:spLocks noChangeArrowheads="1"/>
          </p:cNvSpPr>
          <p:nvPr/>
        </p:nvSpPr>
        <p:spPr bwMode="auto">
          <a:xfrm>
            <a:off x="455612" y="1773238"/>
            <a:ext cx="123785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Class T</a:t>
            </a:r>
          </a:p>
        </p:txBody>
      </p:sp>
      <p:sp>
        <p:nvSpPr>
          <p:cNvPr id="53269" name="Text Box 21"/>
          <p:cNvSpPr txBox="1">
            <a:spLocks noChangeArrowheads="1"/>
          </p:cNvSpPr>
          <p:nvPr/>
        </p:nvSpPr>
        <p:spPr bwMode="auto">
          <a:xfrm>
            <a:off x="455612" y="2590800"/>
            <a:ext cx="123785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Class J</a:t>
            </a:r>
          </a:p>
        </p:txBody>
      </p:sp>
      <p:sp>
        <p:nvSpPr>
          <p:cNvPr id="53270" name="Text Box 22"/>
          <p:cNvSpPr txBox="1">
            <a:spLocks noChangeArrowheads="1"/>
          </p:cNvSpPr>
          <p:nvPr/>
        </p:nvSpPr>
        <p:spPr bwMode="auto">
          <a:xfrm>
            <a:off x="6067213" y="2590800"/>
            <a:ext cx="345619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FFB700"/>
              </a:buClr>
            </a:pPr>
            <a:r>
              <a:rPr lang="en-US" sz="2000" dirty="0">
                <a:solidFill>
                  <a:srgbClr val="517485"/>
                </a:solidFill>
                <a:latin typeface="Arial" charset="0"/>
              </a:rPr>
              <a:t>Fast acting or time delay</a:t>
            </a:r>
          </a:p>
        </p:txBody>
      </p:sp>
      <p:sp>
        <p:nvSpPr>
          <p:cNvPr id="53271" name="Text Box 23"/>
          <p:cNvSpPr txBox="1">
            <a:spLocks noChangeArrowheads="1"/>
          </p:cNvSpPr>
          <p:nvPr/>
        </p:nvSpPr>
        <p:spPr bwMode="auto">
          <a:xfrm>
            <a:off x="455612" y="3429000"/>
            <a:ext cx="123785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Class R</a:t>
            </a:r>
          </a:p>
        </p:txBody>
      </p:sp>
      <p:sp>
        <p:nvSpPr>
          <p:cNvPr id="53272" name="Text Box 24"/>
          <p:cNvSpPr txBox="1">
            <a:spLocks noChangeArrowheads="1"/>
          </p:cNvSpPr>
          <p:nvPr/>
        </p:nvSpPr>
        <p:spPr bwMode="auto">
          <a:xfrm>
            <a:off x="6067213" y="3352800"/>
            <a:ext cx="345619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FFB700"/>
              </a:buClr>
            </a:pPr>
            <a:r>
              <a:rPr lang="en-US" sz="2000" dirty="0">
                <a:solidFill>
                  <a:srgbClr val="517485"/>
                </a:solidFill>
                <a:latin typeface="Arial" charset="0"/>
              </a:rPr>
              <a:t>Fast acting or time delay</a:t>
            </a:r>
          </a:p>
        </p:txBody>
      </p:sp>
      <p:sp>
        <p:nvSpPr>
          <p:cNvPr id="53273" name="Text Box 25"/>
          <p:cNvSpPr txBox="1">
            <a:spLocks noChangeArrowheads="1"/>
          </p:cNvSpPr>
          <p:nvPr/>
        </p:nvSpPr>
        <p:spPr bwMode="auto">
          <a:xfrm>
            <a:off x="455612" y="4191000"/>
            <a:ext cx="2310659"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Semiconductor</a:t>
            </a:r>
          </a:p>
        </p:txBody>
      </p:sp>
      <p:sp>
        <p:nvSpPr>
          <p:cNvPr id="53274" name="Text Box 26"/>
          <p:cNvSpPr txBox="1">
            <a:spLocks noChangeArrowheads="1"/>
          </p:cNvSpPr>
          <p:nvPr/>
        </p:nvSpPr>
        <p:spPr bwMode="auto">
          <a:xfrm>
            <a:off x="5984689" y="4191000"/>
            <a:ext cx="353872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lgn="r">
              <a:spcBef>
                <a:spcPct val="50000"/>
              </a:spcBef>
              <a:buClr>
                <a:srgbClr val="FFB700"/>
              </a:buClr>
            </a:pPr>
            <a:r>
              <a:rPr lang="en-US" sz="2000" dirty="0">
                <a:solidFill>
                  <a:srgbClr val="517485"/>
                </a:solidFill>
                <a:latin typeface="Arial" charset="0"/>
              </a:rPr>
              <a:t> Ultra rapid / high speed</a:t>
            </a:r>
          </a:p>
        </p:txBody>
      </p:sp>
      <p:sp>
        <p:nvSpPr>
          <p:cNvPr id="18" name="Title 1"/>
          <p:cNvSpPr txBox="1">
            <a:spLocks/>
          </p:cNvSpPr>
          <p:nvPr/>
        </p:nvSpPr>
        <p:spPr>
          <a:xfrm>
            <a:off x="495141" y="138891"/>
            <a:ext cx="9333071"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a:t>Typical fuse protection suggested by manufacturers </a:t>
            </a:r>
          </a:p>
        </p:txBody>
      </p:sp>
    </p:spTree>
    <p:extLst>
      <p:ext uri="{BB962C8B-B14F-4D97-AF65-F5344CB8AC3E}">
        <p14:creationId xmlns:p14="http://schemas.microsoft.com/office/powerpoint/2010/main" val="86236821"/>
      </p:ext>
    </p:extLst>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367" name="Object 23"/>
          <p:cNvGraphicFramePr>
            <a:graphicFrameLocks noGrp="1" noChangeAspect="1"/>
          </p:cNvGraphicFramePr>
          <p:nvPr>
            <p:ph sz="half" idx="1"/>
          </p:nvPr>
        </p:nvGraphicFramePr>
        <p:xfrm>
          <a:off x="412618" y="1905001"/>
          <a:ext cx="4291224" cy="3603625"/>
        </p:xfrm>
        <a:graphic>
          <a:graphicData uri="http://schemas.openxmlformats.org/presentationml/2006/ole">
            <mc:AlternateContent xmlns:mc="http://schemas.openxmlformats.org/markup-compatibility/2006">
              <mc:Choice xmlns:v="urn:schemas-microsoft-com:vml" Requires="v">
                <p:oleObj spid="_x0000_s10252" name="Chart" r:id="rId3" imgW="3781868" imgH="1648262" progId="Excel.Chart.8">
                  <p:embed/>
                </p:oleObj>
              </mc:Choice>
              <mc:Fallback>
                <p:oleObj name="Chart" r:id="rId3" imgW="3781868" imgH="1648262"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2618" y="1905001"/>
                        <a:ext cx="4291224" cy="36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7376" name="Rectangle 32"/>
          <p:cNvSpPr>
            <a:spLocks noChangeArrowheads="1"/>
          </p:cNvSpPr>
          <p:nvPr/>
        </p:nvSpPr>
        <p:spPr bwMode="auto">
          <a:xfrm>
            <a:off x="247571" y="2133600"/>
            <a:ext cx="577665" cy="3200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7368" name="Text Box 24"/>
          <p:cNvSpPr txBox="1">
            <a:spLocks noChangeArrowheads="1"/>
          </p:cNvSpPr>
          <p:nvPr/>
        </p:nvSpPr>
        <p:spPr bwMode="auto">
          <a:xfrm>
            <a:off x="2475707" y="1524000"/>
            <a:ext cx="24103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solidFill>
                  <a:srgbClr val="517485"/>
                </a:solidFill>
              </a:rPr>
              <a:t>Circuit Breaker</a:t>
            </a:r>
          </a:p>
        </p:txBody>
      </p:sp>
      <p:sp>
        <p:nvSpPr>
          <p:cNvPr id="57369" name="Line 25"/>
          <p:cNvSpPr>
            <a:spLocks noChangeShapeType="1"/>
          </p:cNvSpPr>
          <p:nvPr/>
        </p:nvSpPr>
        <p:spPr bwMode="auto">
          <a:xfrm flipH="1">
            <a:off x="2558230" y="1828800"/>
            <a:ext cx="495141" cy="914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0" name="Text Box 26"/>
          <p:cNvSpPr txBox="1">
            <a:spLocks noChangeArrowheads="1"/>
          </p:cNvSpPr>
          <p:nvPr/>
        </p:nvSpPr>
        <p:spPr bwMode="auto">
          <a:xfrm>
            <a:off x="2063088" y="3810000"/>
            <a:ext cx="313589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solidFill>
                  <a:srgbClr val="E84E0F"/>
                </a:solidFill>
              </a:rPr>
              <a:t>Traditional Branch Fuse</a:t>
            </a:r>
          </a:p>
        </p:txBody>
      </p:sp>
      <p:sp>
        <p:nvSpPr>
          <p:cNvPr id="57371" name="Line 27"/>
          <p:cNvSpPr>
            <a:spLocks noChangeShapeType="1"/>
          </p:cNvSpPr>
          <p:nvPr/>
        </p:nvSpPr>
        <p:spPr bwMode="auto">
          <a:xfrm flipH="1">
            <a:off x="1485424" y="3962400"/>
            <a:ext cx="660188" cy="2365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2" name="Text Box 28"/>
          <p:cNvSpPr txBox="1">
            <a:spLocks noChangeArrowheads="1"/>
          </p:cNvSpPr>
          <p:nvPr/>
        </p:nvSpPr>
        <p:spPr bwMode="auto">
          <a:xfrm>
            <a:off x="2145612" y="4422775"/>
            <a:ext cx="184698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517485"/>
                </a:solidFill>
              </a:rPr>
              <a:t>High Speed Fuse</a:t>
            </a:r>
          </a:p>
        </p:txBody>
      </p:sp>
      <p:sp>
        <p:nvSpPr>
          <p:cNvPr id="57373" name="Line 29"/>
          <p:cNvSpPr>
            <a:spLocks noChangeShapeType="1"/>
          </p:cNvSpPr>
          <p:nvPr/>
        </p:nvSpPr>
        <p:spPr bwMode="auto">
          <a:xfrm flipH="1">
            <a:off x="1320377" y="4648200"/>
            <a:ext cx="742712"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375" name="Text Box 31"/>
          <p:cNvSpPr txBox="1">
            <a:spLocks noChangeArrowheads="1"/>
          </p:cNvSpPr>
          <p:nvPr/>
        </p:nvSpPr>
        <p:spPr bwMode="auto">
          <a:xfrm rot="16200000">
            <a:off x="-1066899" y="3503711"/>
            <a:ext cx="304800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1400" b="1" dirty="0">
                <a:solidFill>
                  <a:srgbClr val="517485"/>
                </a:solidFill>
              </a:rPr>
              <a:t>Let-Through Current</a:t>
            </a:r>
          </a:p>
        </p:txBody>
      </p:sp>
      <p:sp>
        <p:nvSpPr>
          <p:cNvPr id="57377" name="Text Box 33"/>
          <p:cNvSpPr txBox="1">
            <a:spLocks noChangeArrowheads="1"/>
          </p:cNvSpPr>
          <p:nvPr/>
        </p:nvSpPr>
        <p:spPr bwMode="auto">
          <a:xfrm>
            <a:off x="2228135" y="5073650"/>
            <a:ext cx="9902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a:solidFill>
                  <a:srgbClr val="61829C"/>
                </a:solidFill>
              </a:rPr>
              <a:t>Time</a:t>
            </a:r>
          </a:p>
        </p:txBody>
      </p:sp>
      <p:sp>
        <p:nvSpPr>
          <p:cNvPr id="61471" name="Rectangle 31"/>
          <p:cNvSpPr>
            <a:spLocks noGrp="1" noChangeArrowheads="1"/>
          </p:cNvSpPr>
          <p:nvPr>
            <p:ph type="body" sz="half" idx="2"/>
          </p:nvPr>
        </p:nvSpPr>
        <p:spPr>
          <a:xfrm>
            <a:off x="5116459" y="1828800"/>
            <a:ext cx="4254553" cy="3706814"/>
          </a:xfrm>
        </p:spPr>
        <p:txBody>
          <a:bodyPr/>
          <a:lstStyle/>
          <a:p>
            <a:r>
              <a:rPr lang="en-US" sz="2000" dirty="0" smtClean="0">
                <a:solidFill>
                  <a:srgbClr val="517485"/>
                </a:solidFill>
              </a:rPr>
              <a:t>For </a:t>
            </a:r>
            <a:r>
              <a:rPr lang="en-US" sz="2000" dirty="0">
                <a:solidFill>
                  <a:srgbClr val="517485"/>
                </a:solidFill>
              </a:rPr>
              <a:t>the same fault condition, the traditional branch circuit protection devices, such as circuit breakers and fuses (Class T, J, RK…) are restricted in their capability to limit the amount of thermal </a:t>
            </a:r>
            <a:r>
              <a:rPr lang="en-US" sz="2000" dirty="0" smtClean="0">
                <a:solidFill>
                  <a:srgbClr val="517485"/>
                </a:solidFill>
              </a:rPr>
              <a:t>energy</a:t>
            </a:r>
            <a:endParaRPr lang="en-US" sz="2000" dirty="0">
              <a:solidFill>
                <a:srgbClr val="517485"/>
              </a:solidFill>
            </a:endParaRPr>
          </a:p>
          <a:p>
            <a:r>
              <a:rPr lang="en-US" sz="2000" dirty="0" smtClean="0">
                <a:solidFill>
                  <a:srgbClr val="517485"/>
                </a:solidFill>
              </a:rPr>
              <a:t>They </a:t>
            </a:r>
            <a:r>
              <a:rPr lang="en-US" sz="2000" dirty="0">
                <a:solidFill>
                  <a:srgbClr val="517485"/>
                </a:solidFill>
              </a:rPr>
              <a:t>will not protect the input rectifier, eliminate capacitor rupture or isolate a faulty </a:t>
            </a:r>
            <a:r>
              <a:rPr lang="en-US" sz="2000" dirty="0" smtClean="0">
                <a:solidFill>
                  <a:srgbClr val="517485"/>
                </a:solidFill>
              </a:rPr>
              <a:t>IGBT</a:t>
            </a:r>
            <a:endParaRPr lang="en-US" sz="2000" dirty="0">
              <a:solidFill>
                <a:srgbClr val="517485"/>
              </a:solidFill>
            </a:endParaRPr>
          </a:p>
          <a:p>
            <a:endParaRPr lang="en-US" sz="1800" dirty="0">
              <a:solidFill>
                <a:srgbClr val="517485"/>
              </a:solidFill>
            </a:endParaRPr>
          </a:p>
        </p:txBody>
      </p:sp>
      <p:sp>
        <p:nvSpPr>
          <p:cNvPr id="17" name="Title 1"/>
          <p:cNvSpPr txBox="1">
            <a:spLocks/>
          </p:cNvSpPr>
          <p:nvPr/>
        </p:nvSpPr>
        <p:spPr>
          <a:xfrm>
            <a:off x="495141" y="138891"/>
            <a:ext cx="9333071"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smtClean="0"/>
              <a:t>Over-Current Protection </a:t>
            </a:r>
            <a:r>
              <a:rPr lang="en-US" sz="2000" dirty="0"/>
              <a:t>C</a:t>
            </a:r>
            <a:r>
              <a:rPr lang="en-US" sz="2000" dirty="0" smtClean="0"/>
              <a:t>omparison</a:t>
            </a:r>
            <a:endParaRPr lang="en-US" sz="2000" dirty="0"/>
          </a:p>
        </p:txBody>
      </p:sp>
    </p:spTree>
    <p:extLst>
      <p:ext uri="{BB962C8B-B14F-4D97-AF65-F5344CB8AC3E}">
        <p14:creationId xmlns:p14="http://schemas.microsoft.com/office/powerpoint/2010/main" val="939189986"/>
      </p:ext>
    </p:extLst>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24" name="Text Box 1032"/>
          <p:cNvSpPr txBox="1">
            <a:spLocks noChangeArrowheads="1"/>
          </p:cNvSpPr>
          <p:nvPr/>
        </p:nvSpPr>
        <p:spPr bwMode="auto">
          <a:xfrm>
            <a:off x="495141" y="2819401"/>
            <a:ext cx="371356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Electro Mechanical start showing the fuse inrush withstanding requirement.</a:t>
            </a:r>
          </a:p>
        </p:txBody>
      </p:sp>
      <p:sp>
        <p:nvSpPr>
          <p:cNvPr id="60428" name="Rectangle 1036"/>
          <p:cNvSpPr>
            <a:spLocks noChangeArrowheads="1"/>
          </p:cNvSpPr>
          <p:nvPr/>
        </p:nvSpPr>
        <p:spPr bwMode="auto">
          <a:xfrm>
            <a:off x="4373748" y="1524000"/>
            <a:ext cx="5364030" cy="4191000"/>
          </a:xfrm>
          <a:prstGeom prst="rect">
            <a:avLst/>
          </a:prstGeom>
          <a:noFill/>
          <a:ln w="50800">
            <a:solidFill>
              <a:srgbClr val="61829C">
                <a:alpha val="20000"/>
              </a:srgbClr>
            </a:solidFill>
            <a:miter lim="800000"/>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60429" name="Picture 1037"/>
          <p:cNvPicPr>
            <a:picLocks noChangeAspect="1" noChangeArrowheads="1"/>
          </p:cNvPicPr>
          <p:nvPr/>
        </p:nvPicPr>
        <p:blipFill>
          <a:blip r:embed="rId2">
            <a:extLst>
              <a:ext uri="{28A0092B-C50C-407E-A947-70E740481C1C}">
                <a14:useLocalDpi xmlns:a14="http://schemas.microsoft.com/office/drawing/2010/main" val="0"/>
              </a:ext>
            </a:extLst>
          </a:blip>
          <a:srcRect l="2069" t="3751" r="2483" b="1250"/>
          <a:stretch>
            <a:fillRect/>
          </a:stretch>
        </p:blipFill>
        <p:spPr bwMode="auto">
          <a:xfrm>
            <a:off x="4456271" y="1758950"/>
            <a:ext cx="5198983" cy="3956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0430" name="Text Box 1038"/>
          <p:cNvSpPr txBox="1">
            <a:spLocks noChangeArrowheads="1"/>
          </p:cNvSpPr>
          <p:nvPr/>
        </p:nvSpPr>
        <p:spPr bwMode="auto">
          <a:xfrm>
            <a:off x="7427119" y="3429001"/>
            <a:ext cx="2079352" cy="307777"/>
          </a:xfrm>
          <a:prstGeom prst="rect">
            <a:avLst/>
          </a:prstGeom>
          <a:solidFill>
            <a:srgbClr val="61829C">
              <a:alpha val="30000"/>
            </a:srgbClr>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a:solidFill>
                  <a:srgbClr val="517485"/>
                </a:solidFill>
              </a:rPr>
              <a:t>UL Listed Class J (TD)</a:t>
            </a:r>
          </a:p>
        </p:txBody>
      </p:sp>
      <p:sp>
        <p:nvSpPr>
          <p:cNvPr id="60431" name="Text Box 1039"/>
          <p:cNvSpPr txBox="1">
            <a:spLocks noChangeArrowheads="1"/>
          </p:cNvSpPr>
          <p:nvPr/>
        </p:nvSpPr>
        <p:spPr bwMode="auto">
          <a:xfrm>
            <a:off x="5281507" y="3914775"/>
            <a:ext cx="2145612" cy="584775"/>
          </a:xfrm>
          <a:prstGeom prst="rect">
            <a:avLst/>
          </a:prstGeom>
          <a:solidFill>
            <a:srgbClr val="61829C">
              <a:alpha val="3999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1600" b="1" dirty="0">
                <a:solidFill>
                  <a:srgbClr val="517485"/>
                </a:solidFill>
              </a:rPr>
              <a:t>Electro Mechanical Starter 20A</a:t>
            </a:r>
          </a:p>
        </p:txBody>
      </p:sp>
      <p:sp>
        <p:nvSpPr>
          <p:cNvPr id="60432" name="Text Box 1040"/>
          <p:cNvSpPr txBox="1">
            <a:spLocks noChangeArrowheads="1"/>
          </p:cNvSpPr>
          <p:nvPr/>
        </p:nvSpPr>
        <p:spPr bwMode="auto">
          <a:xfrm>
            <a:off x="2310659" y="1828800"/>
            <a:ext cx="7489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rPr>
              <a:t>FLA</a:t>
            </a:r>
          </a:p>
        </p:txBody>
      </p:sp>
      <p:sp>
        <p:nvSpPr>
          <p:cNvPr id="60433" name="Line 1041"/>
          <p:cNvSpPr>
            <a:spLocks noChangeShapeType="1"/>
          </p:cNvSpPr>
          <p:nvPr/>
        </p:nvSpPr>
        <p:spPr bwMode="auto">
          <a:xfrm flipV="1">
            <a:off x="3135894" y="2057400"/>
            <a:ext cx="2393183" cy="0"/>
          </a:xfrm>
          <a:prstGeom prst="line">
            <a:avLst/>
          </a:prstGeom>
          <a:noFill/>
          <a:ln w="19050">
            <a:solidFill>
              <a:srgbClr val="6182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5" name="Line 1043"/>
          <p:cNvSpPr>
            <a:spLocks noChangeShapeType="1"/>
          </p:cNvSpPr>
          <p:nvPr/>
        </p:nvSpPr>
        <p:spPr bwMode="auto">
          <a:xfrm flipV="1">
            <a:off x="3548512" y="5029200"/>
            <a:ext cx="4373748" cy="0"/>
          </a:xfrm>
          <a:prstGeom prst="line">
            <a:avLst/>
          </a:prstGeom>
          <a:noFill/>
          <a:ln w="19050">
            <a:solidFill>
              <a:srgbClr val="6182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0437" name="Text Box 1045"/>
          <p:cNvSpPr txBox="1">
            <a:spLocks noChangeArrowheads="1"/>
          </p:cNvSpPr>
          <p:nvPr/>
        </p:nvSpPr>
        <p:spPr bwMode="auto">
          <a:xfrm>
            <a:off x="2393183" y="4724400"/>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rPr>
              <a:t>Inrush</a:t>
            </a:r>
          </a:p>
        </p:txBody>
      </p:sp>
      <p:sp>
        <p:nvSpPr>
          <p:cNvPr id="14" name="Title 1"/>
          <p:cNvSpPr txBox="1">
            <a:spLocks/>
          </p:cNvSpPr>
          <p:nvPr/>
        </p:nvSpPr>
        <p:spPr>
          <a:xfrm>
            <a:off x="495141" y="138891"/>
            <a:ext cx="9333071"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smtClean="0"/>
              <a:t>Over-Current Protection </a:t>
            </a:r>
            <a:r>
              <a:rPr lang="en-US" sz="2000" dirty="0"/>
              <a:t>C</a:t>
            </a:r>
            <a:r>
              <a:rPr lang="en-US" sz="2000" dirty="0" smtClean="0"/>
              <a:t>omparison</a:t>
            </a:r>
            <a:endParaRPr lang="en-US" sz="2000" dirty="0"/>
          </a:p>
        </p:txBody>
      </p:sp>
    </p:spTree>
    <p:extLst>
      <p:ext uri="{BB962C8B-B14F-4D97-AF65-F5344CB8AC3E}">
        <p14:creationId xmlns:p14="http://schemas.microsoft.com/office/powerpoint/2010/main" val="2202440319"/>
      </p:ext>
    </p:extLst>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8" name="Text Box 10"/>
          <p:cNvSpPr txBox="1">
            <a:spLocks noChangeArrowheads="1"/>
          </p:cNvSpPr>
          <p:nvPr/>
        </p:nvSpPr>
        <p:spPr bwMode="auto">
          <a:xfrm>
            <a:off x="495141" y="1676401"/>
            <a:ext cx="3541871"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dirty="0">
                <a:solidFill>
                  <a:srgbClr val="517485"/>
                </a:solidFill>
                <a:latin typeface="Arial" charset="0"/>
              </a:rPr>
              <a:t>High speed semiconductor fuses do not provide overload protection and do not withstand inrush current.</a:t>
            </a:r>
          </a:p>
        </p:txBody>
      </p:sp>
      <p:pic>
        <p:nvPicPr>
          <p:cNvPr id="58390" name="Picture 22"/>
          <p:cNvPicPr>
            <a:picLocks noChangeAspect="1" noChangeArrowheads="1"/>
          </p:cNvPicPr>
          <p:nvPr/>
        </p:nvPicPr>
        <p:blipFill>
          <a:blip r:embed="rId2">
            <a:extLst>
              <a:ext uri="{28A0092B-C50C-407E-A947-70E740481C1C}">
                <a14:useLocalDpi xmlns:a14="http://schemas.microsoft.com/office/drawing/2010/main" val="0"/>
              </a:ext>
            </a:extLst>
          </a:blip>
          <a:srcRect l="2588" t="3596" r="3235" b="1564"/>
          <a:stretch>
            <a:fillRect/>
          </a:stretch>
        </p:blipFill>
        <p:spPr bwMode="auto">
          <a:xfrm>
            <a:off x="4150518" y="1790700"/>
            <a:ext cx="5284945" cy="4000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8391" name="Rectangle 23"/>
          <p:cNvSpPr>
            <a:spLocks noChangeArrowheads="1"/>
          </p:cNvSpPr>
          <p:nvPr/>
        </p:nvSpPr>
        <p:spPr bwMode="auto">
          <a:xfrm>
            <a:off x="4150518" y="1676400"/>
            <a:ext cx="5364030" cy="4191000"/>
          </a:xfrm>
          <a:prstGeom prst="rect">
            <a:avLst/>
          </a:prstGeom>
          <a:noFill/>
          <a:ln w="38100">
            <a:solidFill>
              <a:srgbClr val="61829C">
                <a:alpha val="20000"/>
              </a:srgbClr>
            </a:solidFill>
            <a:miter lim="800000"/>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8393" name="Text Box 25"/>
          <p:cNvSpPr txBox="1">
            <a:spLocks noChangeArrowheads="1"/>
          </p:cNvSpPr>
          <p:nvPr/>
        </p:nvSpPr>
        <p:spPr bwMode="auto">
          <a:xfrm>
            <a:off x="1674812" y="3810000"/>
            <a:ext cx="164019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latin typeface="Arial" pitchFamily="34" charset="0"/>
                <a:cs typeface="Arial" pitchFamily="34" charset="0"/>
              </a:rPr>
              <a:t>Over-Load</a:t>
            </a:r>
          </a:p>
        </p:txBody>
      </p:sp>
      <p:sp>
        <p:nvSpPr>
          <p:cNvPr id="58394" name="Line 26"/>
          <p:cNvSpPr>
            <a:spLocks noChangeShapeType="1"/>
          </p:cNvSpPr>
          <p:nvPr/>
        </p:nvSpPr>
        <p:spPr bwMode="auto">
          <a:xfrm flipV="1">
            <a:off x="3490329" y="2438400"/>
            <a:ext cx="2310659" cy="1600200"/>
          </a:xfrm>
          <a:prstGeom prst="line">
            <a:avLst/>
          </a:prstGeom>
          <a:noFill/>
          <a:ln w="9525">
            <a:solidFill>
              <a:srgbClr val="6182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5" name="Line 27"/>
          <p:cNvSpPr>
            <a:spLocks noChangeShapeType="1"/>
          </p:cNvSpPr>
          <p:nvPr/>
        </p:nvSpPr>
        <p:spPr bwMode="auto">
          <a:xfrm flipV="1">
            <a:off x="2830141" y="5105400"/>
            <a:ext cx="3961130" cy="152400"/>
          </a:xfrm>
          <a:prstGeom prst="line">
            <a:avLst/>
          </a:prstGeom>
          <a:noFill/>
          <a:ln w="9525">
            <a:solidFill>
              <a:srgbClr val="6182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396" name="Text Box 28"/>
          <p:cNvSpPr txBox="1">
            <a:spLocks noChangeArrowheads="1"/>
          </p:cNvSpPr>
          <p:nvPr/>
        </p:nvSpPr>
        <p:spPr bwMode="auto">
          <a:xfrm>
            <a:off x="1674812" y="4953000"/>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rPr>
              <a:t>Inrush</a:t>
            </a:r>
          </a:p>
        </p:txBody>
      </p:sp>
      <p:sp>
        <p:nvSpPr>
          <p:cNvPr id="11" name="Title 1"/>
          <p:cNvSpPr txBox="1">
            <a:spLocks/>
          </p:cNvSpPr>
          <p:nvPr/>
        </p:nvSpPr>
        <p:spPr>
          <a:xfrm>
            <a:off x="495141" y="138891"/>
            <a:ext cx="9407684"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a:t>Preventing AC Drive Failure and Collateral Damage</a:t>
            </a:r>
          </a:p>
          <a:p>
            <a:r>
              <a:rPr lang="en-US" sz="2000" dirty="0"/>
              <a:t>Over-Current Protection Comparison</a:t>
            </a:r>
          </a:p>
        </p:txBody>
      </p:sp>
    </p:spTree>
    <p:extLst>
      <p:ext uri="{BB962C8B-B14F-4D97-AF65-F5344CB8AC3E}">
        <p14:creationId xmlns:p14="http://schemas.microsoft.com/office/powerpoint/2010/main" val="1322524276"/>
      </p:ext>
    </p:extLst>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3" name="Picture 13"/>
          <p:cNvPicPr>
            <a:picLocks noChangeAspect="1" noChangeArrowheads="1"/>
          </p:cNvPicPr>
          <p:nvPr/>
        </p:nvPicPr>
        <p:blipFill>
          <a:blip r:embed="rId2">
            <a:extLst>
              <a:ext uri="{28A0092B-C50C-407E-A947-70E740481C1C}">
                <a14:useLocalDpi xmlns:a14="http://schemas.microsoft.com/office/drawing/2010/main" val="0"/>
              </a:ext>
            </a:extLst>
          </a:blip>
          <a:srcRect l="3882" t="3909" r="3882" b="1564"/>
          <a:stretch>
            <a:fillRect/>
          </a:stretch>
        </p:blipFill>
        <p:spPr bwMode="auto">
          <a:xfrm>
            <a:off x="4291224" y="1520825"/>
            <a:ext cx="5116460" cy="4117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54" name="Text Box 14"/>
          <p:cNvSpPr txBox="1">
            <a:spLocks noChangeArrowheads="1"/>
          </p:cNvSpPr>
          <p:nvPr/>
        </p:nvSpPr>
        <p:spPr bwMode="auto">
          <a:xfrm>
            <a:off x="2228135" y="1447800"/>
            <a:ext cx="7489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rPr>
              <a:t>FLA</a:t>
            </a:r>
          </a:p>
        </p:txBody>
      </p:sp>
      <p:sp>
        <p:nvSpPr>
          <p:cNvPr id="61455" name="Line 15"/>
          <p:cNvSpPr>
            <a:spLocks noChangeShapeType="1"/>
          </p:cNvSpPr>
          <p:nvPr/>
        </p:nvSpPr>
        <p:spPr bwMode="auto">
          <a:xfrm>
            <a:off x="3135894" y="1752600"/>
            <a:ext cx="2228136" cy="493713"/>
          </a:xfrm>
          <a:prstGeom prst="line">
            <a:avLst/>
          </a:prstGeom>
          <a:noFill/>
          <a:ln w="9525">
            <a:solidFill>
              <a:srgbClr val="61829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6" name="Text Box 16"/>
          <p:cNvSpPr txBox="1">
            <a:spLocks noChangeArrowheads="1"/>
          </p:cNvSpPr>
          <p:nvPr/>
        </p:nvSpPr>
        <p:spPr bwMode="auto">
          <a:xfrm>
            <a:off x="2475707" y="4953000"/>
            <a:ext cx="104067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E84E0F"/>
                </a:solidFill>
              </a:rPr>
              <a:t>Inrush</a:t>
            </a:r>
          </a:p>
        </p:txBody>
      </p:sp>
      <p:sp>
        <p:nvSpPr>
          <p:cNvPr id="61457" name="Line 17"/>
          <p:cNvSpPr>
            <a:spLocks noChangeShapeType="1"/>
          </p:cNvSpPr>
          <p:nvPr/>
        </p:nvSpPr>
        <p:spPr bwMode="auto">
          <a:xfrm flipV="1">
            <a:off x="3713559" y="4419600"/>
            <a:ext cx="2063089" cy="685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59" name="Rectangle 19"/>
          <p:cNvSpPr>
            <a:spLocks noChangeArrowheads="1"/>
          </p:cNvSpPr>
          <p:nvPr/>
        </p:nvSpPr>
        <p:spPr bwMode="auto">
          <a:xfrm>
            <a:off x="4208701" y="1447800"/>
            <a:ext cx="5364030" cy="4267200"/>
          </a:xfrm>
          <a:prstGeom prst="rect">
            <a:avLst/>
          </a:prstGeom>
          <a:noFill/>
          <a:ln w="50800">
            <a:solidFill>
              <a:srgbClr val="61829C">
                <a:alpha val="20000"/>
              </a:srgbClr>
            </a:solidFill>
            <a:miter lim="800000"/>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58" name="Text Box 18"/>
          <p:cNvSpPr txBox="1">
            <a:spLocks noChangeArrowheads="1"/>
          </p:cNvSpPr>
          <p:nvPr/>
        </p:nvSpPr>
        <p:spPr bwMode="auto">
          <a:xfrm>
            <a:off x="7014501" y="1981200"/>
            <a:ext cx="2813711" cy="1079500"/>
          </a:xfrm>
          <a:prstGeom prst="rect">
            <a:avLst/>
          </a:prstGeom>
          <a:solidFill>
            <a:schemeClr val="bg1"/>
          </a:solidFill>
          <a:ln w="9525">
            <a:solidFill>
              <a:srgbClr val="61829C"/>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sz="1600" b="1" dirty="0">
                <a:solidFill>
                  <a:srgbClr val="517485"/>
                </a:solidFill>
              </a:rPr>
              <a:t>Class J TD provides high inrush capability that is unnecessary for Drives</a:t>
            </a:r>
          </a:p>
          <a:p>
            <a:r>
              <a:rPr lang="en-US" sz="1600" b="1" dirty="0">
                <a:solidFill>
                  <a:srgbClr val="517485"/>
                </a:solidFill>
              </a:rPr>
              <a:t>&amp; Soft-Starters</a:t>
            </a:r>
          </a:p>
        </p:txBody>
      </p:sp>
      <p:sp>
        <p:nvSpPr>
          <p:cNvPr id="61462" name="Text Box 22"/>
          <p:cNvSpPr txBox="1">
            <a:spLocks noChangeArrowheads="1"/>
          </p:cNvSpPr>
          <p:nvPr/>
        </p:nvSpPr>
        <p:spPr bwMode="auto">
          <a:xfrm>
            <a:off x="495141" y="2438401"/>
            <a:ext cx="3631036"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FFB700"/>
              </a:buClr>
            </a:pPr>
            <a:r>
              <a:rPr lang="en-US" sz="2000" b="1" dirty="0">
                <a:solidFill>
                  <a:srgbClr val="517485"/>
                </a:solidFill>
                <a:latin typeface="Arial" charset="0"/>
              </a:rPr>
              <a:t>With an electronic motor control, the inrush current has significantly decreased.</a:t>
            </a:r>
          </a:p>
        </p:txBody>
      </p:sp>
      <p:sp>
        <p:nvSpPr>
          <p:cNvPr id="61466" name="Line 26"/>
          <p:cNvSpPr>
            <a:spLocks noChangeShapeType="1"/>
          </p:cNvSpPr>
          <p:nvPr/>
        </p:nvSpPr>
        <p:spPr bwMode="auto">
          <a:xfrm flipV="1">
            <a:off x="7262072" y="3124200"/>
            <a:ext cx="412618" cy="304800"/>
          </a:xfrm>
          <a:prstGeom prst="line">
            <a:avLst/>
          </a:prstGeom>
          <a:noFill/>
          <a:ln w="9525">
            <a:solidFill>
              <a:srgbClr val="EC741B"/>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Title 1"/>
          <p:cNvSpPr txBox="1">
            <a:spLocks/>
          </p:cNvSpPr>
          <p:nvPr/>
        </p:nvSpPr>
        <p:spPr>
          <a:xfrm>
            <a:off x="495141" y="138891"/>
            <a:ext cx="9333071"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t>Preventing AC Drive Failure and Collateral Damage</a:t>
            </a:r>
          </a:p>
          <a:p>
            <a:r>
              <a:rPr lang="en-US" sz="2000" dirty="0" smtClean="0"/>
              <a:t>Over-Current Protection </a:t>
            </a:r>
            <a:r>
              <a:rPr lang="en-US" sz="2000" dirty="0"/>
              <a:t>C</a:t>
            </a:r>
            <a:r>
              <a:rPr lang="en-US" sz="2000" dirty="0" smtClean="0"/>
              <a:t>omparison</a:t>
            </a:r>
            <a:endParaRPr lang="en-US" sz="2000" dirty="0"/>
          </a:p>
        </p:txBody>
      </p:sp>
    </p:spTree>
    <p:extLst>
      <p:ext uri="{BB962C8B-B14F-4D97-AF65-F5344CB8AC3E}">
        <p14:creationId xmlns:p14="http://schemas.microsoft.com/office/powerpoint/2010/main" val="3868401829"/>
      </p:ext>
    </p:extLst>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11" name="Text Box 2067"/>
          <p:cNvSpPr txBox="1">
            <a:spLocks noChangeArrowheads="1"/>
          </p:cNvSpPr>
          <p:nvPr/>
        </p:nvSpPr>
        <p:spPr bwMode="auto">
          <a:xfrm>
            <a:off x="3053371" y="2286001"/>
            <a:ext cx="108234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517485"/>
                </a:solidFill>
              </a:rPr>
              <a:t>Class J</a:t>
            </a:r>
          </a:p>
        </p:txBody>
      </p:sp>
      <p:sp>
        <p:nvSpPr>
          <p:cNvPr id="59412" name="Text Box 2068"/>
          <p:cNvSpPr txBox="1">
            <a:spLocks noChangeArrowheads="1"/>
          </p:cNvSpPr>
          <p:nvPr/>
        </p:nvSpPr>
        <p:spPr bwMode="auto">
          <a:xfrm>
            <a:off x="2805801" y="5029201"/>
            <a:ext cx="159691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b="1" dirty="0">
                <a:solidFill>
                  <a:srgbClr val="517485"/>
                </a:solidFill>
              </a:rPr>
              <a:t>High Speed</a:t>
            </a:r>
          </a:p>
        </p:txBody>
      </p:sp>
      <p:sp>
        <p:nvSpPr>
          <p:cNvPr id="59413" name="Text Box 2069"/>
          <p:cNvSpPr txBox="1">
            <a:spLocks noChangeArrowheads="1"/>
          </p:cNvSpPr>
          <p:nvPr/>
        </p:nvSpPr>
        <p:spPr bwMode="auto">
          <a:xfrm>
            <a:off x="1732995" y="3429000"/>
            <a:ext cx="45397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3600" b="1" dirty="0">
                <a:solidFill>
                  <a:srgbClr val="517485"/>
                </a:solidFill>
              </a:rPr>
              <a:t>+</a:t>
            </a:r>
          </a:p>
        </p:txBody>
      </p:sp>
      <p:sp>
        <p:nvSpPr>
          <p:cNvPr id="59414" name="Text Box 2070"/>
          <p:cNvSpPr txBox="1">
            <a:spLocks noChangeArrowheads="1"/>
          </p:cNvSpPr>
          <p:nvPr/>
        </p:nvSpPr>
        <p:spPr bwMode="auto">
          <a:xfrm>
            <a:off x="3383466" y="3429000"/>
            <a:ext cx="52093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4000" dirty="0">
                <a:solidFill>
                  <a:srgbClr val="517485"/>
                </a:solidFill>
              </a:rPr>
              <a:t>=</a:t>
            </a:r>
          </a:p>
        </p:txBody>
      </p:sp>
      <p:sp>
        <p:nvSpPr>
          <p:cNvPr id="59417" name="Text Box 2073"/>
          <p:cNvSpPr txBox="1">
            <a:spLocks noChangeArrowheads="1"/>
          </p:cNvSpPr>
          <p:nvPr/>
        </p:nvSpPr>
        <p:spPr bwMode="auto">
          <a:xfrm>
            <a:off x="4538795" y="1295400"/>
            <a:ext cx="5033936"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400" b="1" dirty="0">
                <a:solidFill>
                  <a:srgbClr val="517485"/>
                </a:solidFill>
              </a:rPr>
              <a:t>High Speed Class J (HSJ)</a:t>
            </a:r>
          </a:p>
        </p:txBody>
      </p:sp>
      <p:pic>
        <p:nvPicPr>
          <p:cNvPr id="37911" name="Picture 1047" descr="D2-A15Q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5235" y="4191000"/>
            <a:ext cx="1987442" cy="1917700"/>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p:cNvSpPr>
            <a:spLocks noGrp="1"/>
          </p:cNvSpPr>
          <p:nvPr>
            <p:ph type="title"/>
          </p:nvPr>
        </p:nvSpPr>
        <p:spPr/>
        <p:txBody>
          <a:bodyPr/>
          <a:lstStyle/>
          <a:p>
            <a:r>
              <a:rPr lang="en-US" dirty="0" smtClean="0"/>
              <a:t>The Solution: A Fuse for Drives and Soft Starters</a:t>
            </a:r>
            <a:endParaRPr lang="en-US" dirty="0"/>
          </a:p>
        </p:txBody>
      </p:sp>
      <p:pic>
        <p:nvPicPr>
          <p:cNvPr id="15" name="Picture 1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78805" y="1752600"/>
            <a:ext cx="4553916" cy="4553916"/>
          </a:xfrm>
          <a:prstGeom prst="rect">
            <a:avLst/>
          </a:prstGeom>
        </p:spPr>
      </p:pic>
      <p:pic>
        <p:nvPicPr>
          <p:cNvPr id="2" name="Picture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65212" y="1393573"/>
            <a:ext cx="1993670" cy="1993670"/>
          </a:xfrm>
          <a:prstGeom prst="rect">
            <a:avLst/>
          </a:prstGeom>
        </p:spPr>
      </p:pic>
    </p:spTree>
    <p:extLst>
      <p:ext uri="{BB962C8B-B14F-4D97-AF65-F5344CB8AC3E}">
        <p14:creationId xmlns:p14="http://schemas.microsoft.com/office/powerpoint/2010/main" val="3840830806"/>
      </p:ext>
    </p:extLst>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230" name="Object 14"/>
          <p:cNvGraphicFramePr>
            <a:graphicFrameLocks noChangeAspect="1"/>
          </p:cNvGraphicFramePr>
          <p:nvPr/>
        </p:nvGraphicFramePr>
        <p:xfrm>
          <a:off x="0" y="1828800"/>
          <a:ext cx="6354313" cy="3319463"/>
        </p:xfrm>
        <a:graphic>
          <a:graphicData uri="http://schemas.openxmlformats.org/presentationml/2006/ole">
            <mc:AlternateContent xmlns:mc="http://schemas.openxmlformats.org/markup-compatibility/2006">
              <mc:Choice xmlns:v="urn:schemas-microsoft-com:vml" Requires="v">
                <p:oleObj spid="_x0000_s3083" name="Chart" r:id="rId4" imgW="3610213" imgH="1714738" progId="Excel.Chart.8">
                  <p:embed/>
                </p:oleObj>
              </mc:Choice>
              <mc:Fallback>
                <p:oleObj name="Chart" r:id="rId4" imgW="3610213" imgH="1714738"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828800"/>
                        <a:ext cx="6354313" cy="3319463"/>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9233" name="Text Box 17"/>
          <p:cNvSpPr txBox="1">
            <a:spLocks noChangeArrowheads="1"/>
          </p:cNvSpPr>
          <p:nvPr/>
        </p:nvSpPr>
        <p:spPr bwMode="auto">
          <a:xfrm>
            <a:off x="6519360" y="2381717"/>
            <a:ext cx="2970848" cy="1938992"/>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400" dirty="0">
                <a:solidFill>
                  <a:srgbClr val="517485"/>
                </a:solidFill>
              </a:rPr>
              <a:t>With many motors in use, industry trend leads to energy savings and increased reliability.</a:t>
            </a:r>
          </a:p>
        </p:txBody>
      </p:sp>
      <p:sp>
        <p:nvSpPr>
          <p:cNvPr id="2" name="Title 1"/>
          <p:cNvSpPr>
            <a:spLocks noGrp="1"/>
          </p:cNvSpPr>
          <p:nvPr>
            <p:ph type="title"/>
          </p:nvPr>
        </p:nvSpPr>
        <p:spPr/>
        <p:txBody>
          <a:bodyPr/>
          <a:lstStyle/>
          <a:p>
            <a:r>
              <a:rPr lang="en-US" dirty="0"/>
              <a:t>Electronic Motor </a:t>
            </a:r>
            <a:r>
              <a:rPr lang="en-US" dirty="0" smtClean="0"/>
              <a:t>Control</a:t>
            </a:r>
            <a:endParaRPr lang="en-US" dirty="0"/>
          </a:p>
        </p:txBody>
      </p:sp>
    </p:spTree>
    <p:extLst>
      <p:ext uri="{BB962C8B-B14F-4D97-AF65-F5344CB8AC3E}">
        <p14:creationId xmlns:p14="http://schemas.microsoft.com/office/powerpoint/2010/main" val="3368428319"/>
      </p:ext>
    </p:extLst>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HSJ Solution: A Fuse for Drives</a:t>
            </a:r>
            <a:endParaRPr lang="en-US" dirty="0"/>
          </a:p>
        </p:txBody>
      </p:sp>
      <p:pic>
        <p:nvPicPr>
          <p:cNvPr id="62490" name="Picture 2074"/>
          <p:cNvPicPr>
            <a:picLocks noChangeAspect="1" noChangeArrowheads="1"/>
          </p:cNvPicPr>
          <p:nvPr/>
        </p:nvPicPr>
        <p:blipFill>
          <a:blip r:embed="rId2">
            <a:extLst>
              <a:ext uri="{28A0092B-C50C-407E-A947-70E740481C1C}">
                <a14:useLocalDpi xmlns:a14="http://schemas.microsoft.com/office/drawing/2010/main" val="0"/>
              </a:ext>
            </a:extLst>
          </a:blip>
          <a:srcRect l="3807" t="4001" r="1656" b="2000"/>
          <a:stretch>
            <a:fillRect/>
          </a:stretch>
        </p:blipFill>
        <p:spPr bwMode="auto">
          <a:xfrm>
            <a:off x="5768053" y="1830388"/>
            <a:ext cx="3902676" cy="3598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492" name="Text Box 2076"/>
          <p:cNvSpPr txBox="1">
            <a:spLocks noChangeArrowheads="1"/>
          </p:cNvSpPr>
          <p:nvPr/>
        </p:nvSpPr>
        <p:spPr bwMode="auto">
          <a:xfrm>
            <a:off x="1903412" y="5833646"/>
            <a:ext cx="31758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a:solidFill>
                  <a:srgbClr val="517485"/>
                </a:solidFill>
              </a:rPr>
              <a:t>Starting characteristic of Drive</a:t>
            </a:r>
            <a:endParaRPr lang="en-US" sz="2400" dirty="0">
              <a:solidFill>
                <a:srgbClr val="517485"/>
              </a:solidFill>
            </a:endParaRPr>
          </a:p>
        </p:txBody>
      </p:sp>
      <p:sp>
        <p:nvSpPr>
          <p:cNvPr id="62494" name="Rectangle 2078"/>
          <p:cNvSpPr>
            <a:spLocks noChangeArrowheads="1"/>
          </p:cNvSpPr>
          <p:nvPr/>
        </p:nvSpPr>
        <p:spPr bwMode="auto">
          <a:xfrm>
            <a:off x="5611601" y="1676400"/>
            <a:ext cx="4126177" cy="3810000"/>
          </a:xfrm>
          <a:prstGeom prst="rect">
            <a:avLst/>
          </a:prstGeom>
          <a:noFill/>
          <a:ln w="50800">
            <a:solidFill>
              <a:srgbClr val="61829C">
                <a:alpha val="20000"/>
              </a:srgbClr>
            </a:solidFill>
            <a:miter lim="800000"/>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493" name="Line 2077"/>
          <p:cNvSpPr>
            <a:spLocks noChangeShapeType="1"/>
          </p:cNvSpPr>
          <p:nvPr/>
        </p:nvSpPr>
        <p:spPr bwMode="auto">
          <a:xfrm flipV="1">
            <a:off x="5027612" y="4038599"/>
            <a:ext cx="1574271" cy="1964323"/>
          </a:xfrm>
          <a:prstGeom prst="line">
            <a:avLst/>
          </a:prstGeom>
          <a:noFill/>
          <a:ln w="28575">
            <a:solidFill>
              <a:srgbClr val="51748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821" name="Rectangle 1053"/>
          <p:cNvSpPr>
            <a:spLocks noGrp="1" noChangeArrowheads="1"/>
          </p:cNvSpPr>
          <p:nvPr>
            <p:ph idx="1"/>
          </p:nvPr>
        </p:nvSpPr>
        <p:spPr>
          <a:xfrm>
            <a:off x="495141" y="1600200"/>
            <a:ext cx="4989671" cy="4233446"/>
          </a:xfrm>
        </p:spPr>
        <p:txBody>
          <a:bodyPr/>
          <a:lstStyle/>
          <a:p>
            <a:pPr>
              <a:spcBef>
                <a:spcPct val="0"/>
              </a:spcBef>
              <a:buClr>
                <a:srgbClr val="E84E0F"/>
              </a:buClr>
            </a:pPr>
            <a:r>
              <a:rPr lang="en-US" dirty="0">
                <a:solidFill>
                  <a:srgbClr val="517485"/>
                </a:solidFill>
              </a:rPr>
              <a:t>The HSJ fuse line has melting curves that mirror the starting parameters of drives and also provides energy limitation to protect sensitive power electronics.</a:t>
            </a:r>
          </a:p>
          <a:p>
            <a:pPr>
              <a:buClr>
                <a:srgbClr val="E84E0F"/>
              </a:buClr>
            </a:pPr>
            <a:r>
              <a:rPr lang="en-US" dirty="0">
                <a:solidFill>
                  <a:srgbClr val="517485"/>
                </a:solidFill>
              </a:rPr>
              <a:t>Inrush </a:t>
            </a:r>
            <a:r>
              <a:rPr lang="en-US" dirty="0" smtClean="0">
                <a:solidFill>
                  <a:srgbClr val="517485"/>
                </a:solidFill>
              </a:rPr>
              <a:t>requirements…</a:t>
            </a:r>
            <a:endParaRPr lang="en-US" dirty="0">
              <a:solidFill>
                <a:srgbClr val="517485"/>
              </a:solidFill>
            </a:endParaRPr>
          </a:p>
          <a:p>
            <a:pPr lvl="1"/>
            <a:r>
              <a:rPr lang="en-US" b="1" dirty="0">
                <a:solidFill>
                  <a:srgbClr val="517485"/>
                </a:solidFill>
              </a:rPr>
              <a:t>AC Drives</a:t>
            </a:r>
            <a:r>
              <a:rPr lang="en-US" dirty="0">
                <a:solidFill>
                  <a:srgbClr val="517485"/>
                </a:solidFill>
              </a:rPr>
              <a:t>: 200% FLA for 60 sec </a:t>
            </a:r>
          </a:p>
          <a:p>
            <a:pPr lvl="1"/>
            <a:r>
              <a:rPr lang="en-US" dirty="0">
                <a:solidFill>
                  <a:srgbClr val="517485"/>
                </a:solidFill>
              </a:rPr>
              <a:t>(every 5 min for 1 hour)</a:t>
            </a:r>
          </a:p>
          <a:p>
            <a:pPr lvl="1"/>
            <a:r>
              <a:rPr lang="en-US" b="1" dirty="0">
                <a:solidFill>
                  <a:srgbClr val="517485"/>
                </a:solidFill>
              </a:rPr>
              <a:t>Soft-Starters</a:t>
            </a:r>
            <a:r>
              <a:rPr lang="en-US" dirty="0">
                <a:solidFill>
                  <a:srgbClr val="517485"/>
                </a:solidFill>
              </a:rPr>
              <a:t>: 450% FLA for 15 sec </a:t>
            </a:r>
          </a:p>
          <a:p>
            <a:pPr lvl="1"/>
            <a:r>
              <a:rPr lang="en-US" dirty="0" smtClean="0">
                <a:solidFill>
                  <a:srgbClr val="517485"/>
                </a:solidFill>
              </a:rPr>
              <a:t>(Every </a:t>
            </a:r>
            <a:r>
              <a:rPr lang="en-US" dirty="0">
                <a:solidFill>
                  <a:srgbClr val="517485"/>
                </a:solidFill>
              </a:rPr>
              <a:t>10 min for 10 times per day</a:t>
            </a:r>
            <a:r>
              <a:rPr lang="en-US" dirty="0" smtClean="0">
                <a:solidFill>
                  <a:srgbClr val="517485"/>
                </a:solidFill>
              </a:rPr>
              <a:t>)</a:t>
            </a:r>
            <a:endParaRPr lang="en-US" dirty="0">
              <a:solidFill>
                <a:srgbClr val="517485"/>
              </a:solidFill>
            </a:endParaRPr>
          </a:p>
        </p:txBody>
      </p:sp>
    </p:spTree>
    <p:extLst>
      <p:ext uri="{BB962C8B-B14F-4D97-AF65-F5344CB8AC3E}">
        <p14:creationId xmlns:p14="http://schemas.microsoft.com/office/powerpoint/2010/main" val="2445371165"/>
      </p:ext>
    </p:extLst>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3506" name="Object 2066"/>
          <p:cNvGraphicFramePr>
            <a:graphicFrameLocks noChangeAspect="1"/>
          </p:cNvGraphicFramePr>
          <p:nvPr/>
        </p:nvGraphicFramePr>
        <p:xfrm>
          <a:off x="569070" y="1905001"/>
          <a:ext cx="4960008" cy="2892425"/>
        </p:xfrm>
        <a:graphic>
          <a:graphicData uri="http://schemas.openxmlformats.org/presentationml/2006/ole">
            <mc:AlternateContent xmlns:mc="http://schemas.openxmlformats.org/markup-compatibility/2006">
              <mc:Choice xmlns:v="urn:schemas-microsoft-com:vml" Requires="v">
                <p:oleObj spid="_x0000_s11276" name="Chart" r:id="rId3" imgW="3219772" imgH="2086454" progId="Excel.Chart.8">
                  <p:embed/>
                </p:oleObj>
              </mc:Choice>
              <mc:Fallback>
                <p:oleObj name="Chart" r:id="rId3" imgW="3219772" imgH="208645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l="19879" t="26295" b="8765"/>
                      <a:stretch>
                        <a:fillRect/>
                      </a:stretch>
                    </p:blipFill>
                    <p:spPr bwMode="auto">
                      <a:xfrm>
                        <a:off x="569070" y="1905001"/>
                        <a:ext cx="4960008" cy="289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3507" name="Text Box 2067"/>
          <p:cNvSpPr txBox="1">
            <a:spLocks noChangeArrowheads="1"/>
          </p:cNvSpPr>
          <p:nvPr/>
        </p:nvSpPr>
        <p:spPr bwMode="auto">
          <a:xfrm rot="-5400000">
            <a:off x="-938075" y="3145423"/>
            <a:ext cx="26670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517485"/>
                </a:solidFill>
              </a:rPr>
              <a:t>Let-Through Current</a:t>
            </a:r>
          </a:p>
        </p:txBody>
      </p:sp>
      <p:sp>
        <p:nvSpPr>
          <p:cNvPr id="63508" name="Text Box 2068"/>
          <p:cNvSpPr txBox="1">
            <a:spLocks noChangeArrowheads="1"/>
          </p:cNvSpPr>
          <p:nvPr/>
        </p:nvSpPr>
        <p:spPr bwMode="auto">
          <a:xfrm>
            <a:off x="1732994" y="4648200"/>
            <a:ext cx="99028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1600" b="1" dirty="0">
                <a:solidFill>
                  <a:srgbClr val="517485"/>
                </a:solidFill>
              </a:rPr>
              <a:t>Time</a:t>
            </a:r>
          </a:p>
        </p:txBody>
      </p:sp>
      <p:sp>
        <p:nvSpPr>
          <p:cNvPr id="63491" name="Text Box 2051"/>
          <p:cNvSpPr txBox="1">
            <a:spLocks noChangeArrowheads="1"/>
          </p:cNvSpPr>
          <p:nvPr/>
        </p:nvSpPr>
        <p:spPr bwMode="auto">
          <a:xfrm>
            <a:off x="5776648" y="2590801"/>
            <a:ext cx="3878606"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dirty="0">
                <a:solidFill>
                  <a:srgbClr val="517485"/>
                </a:solidFill>
              </a:rPr>
              <a:t>The HSJ can provide short-circuit protection comparable to semiconductor </a:t>
            </a:r>
            <a:r>
              <a:rPr lang="en-US" sz="2000" b="1" dirty="0" smtClean="0">
                <a:solidFill>
                  <a:srgbClr val="517485"/>
                </a:solidFill>
              </a:rPr>
              <a:t>fuses</a:t>
            </a:r>
            <a:endParaRPr lang="en-US" sz="2000" dirty="0">
              <a:solidFill>
                <a:srgbClr val="517485"/>
              </a:solidFill>
            </a:endParaRPr>
          </a:p>
        </p:txBody>
      </p:sp>
      <p:sp>
        <p:nvSpPr>
          <p:cNvPr id="2" name="Title 1"/>
          <p:cNvSpPr>
            <a:spLocks noGrp="1"/>
          </p:cNvSpPr>
          <p:nvPr>
            <p:ph type="title"/>
          </p:nvPr>
        </p:nvSpPr>
        <p:spPr/>
        <p:txBody>
          <a:bodyPr/>
          <a:lstStyle/>
          <a:p>
            <a:r>
              <a:rPr lang="en-US" dirty="0" smtClean="0"/>
              <a:t>The HSJ Solution</a:t>
            </a:r>
            <a:r>
              <a:rPr lang="en-US" dirty="0"/>
              <a:t/>
            </a:r>
            <a:br>
              <a:rPr lang="en-US" dirty="0"/>
            </a:br>
            <a:r>
              <a:rPr lang="en-US" sz="2000" dirty="0"/>
              <a:t>HSJ </a:t>
            </a:r>
            <a:r>
              <a:rPr lang="en-US" sz="2000" dirty="0" smtClean="0"/>
              <a:t>Has Lower Let-Through </a:t>
            </a:r>
            <a:r>
              <a:rPr lang="en-US" sz="2000" dirty="0"/>
              <a:t>C</a:t>
            </a:r>
            <a:r>
              <a:rPr lang="en-US" sz="2000" dirty="0" smtClean="0"/>
              <a:t>urrent</a:t>
            </a:r>
            <a:endParaRPr lang="en-US" sz="2000" dirty="0"/>
          </a:p>
        </p:txBody>
      </p:sp>
    </p:spTree>
    <p:extLst>
      <p:ext uri="{BB962C8B-B14F-4D97-AF65-F5344CB8AC3E}">
        <p14:creationId xmlns:p14="http://schemas.microsoft.com/office/powerpoint/2010/main" val="2444735157"/>
      </p:ext>
    </p:extLst>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689" name="Group 1041"/>
          <p:cNvGrpSpPr>
            <a:grpSpLocks/>
          </p:cNvGrpSpPr>
          <p:nvPr/>
        </p:nvGrpSpPr>
        <p:grpSpPr bwMode="auto">
          <a:xfrm>
            <a:off x="5859172" y="2057400"/>
            <a:ext cx="3218418" cy="2901950"/>
            <a:chOff x="4224" y="2400"/>
            <a:chExt cx="1252" cy="1252"/>
          </a:xfrm>
        </p:grpSpPr>
        <p:pic>
          <p:nvPicPr>
            <p:cNvPr id="28690" name="Picture 104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24" y="2400"/>
              <a:ext cx="1252" cy="1252"/>
            </a:xfrm>
            <a:prstGeom prst="rect">
              <a:avLst/>
            </a:prstGeom>
            <a:noFill/>
            <a:extLst>
              <a:ext uri="{909E8E84-426E-40DD-AFC4-6F175D3DCCD1}">
                <a14:hiddenFill xmlns:a14="http://schemas.microsoft.com/office/drawing/2010/main">
                  <a:solidFill>
                    <a:srgbClr val="FFFFFF"/>
                  </a:solidFill>
                </a14:hiddenFill>
              </a:ext>
            </a:extLst>
          </p:spPr>
        </p:pic>
        <p:sp>
          <p:nvSpPr>
            <p:cNvPr id="28691" name="Oval 1043"/>
            <p:cNvSpPr>
              <a:spLocks noChangeArrowheads="1"/>
            </p:cNvSpPr>
            <p:nvPr/>
          </p:nvSpPr>
          <p:spPr bwMode="auto">
            <a:xfrm>
              <a:off x="4224" y="2402"/>
              <a:ext cx="1248" cy="1248"/>
            </a:xfrm>
            <a:prstGeom prst="ellipse">
              <a:avLst/>
            </a:prstGeom>
            <a:noFill/>
            <a:ln w="50800">
              <a:solidFill>
                <a:srgbClr val="61829C">
                  <a:alpha val="20000"/>
                </a:srgbClr>
              </a:solidFill>
              <a:round/>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 name="Title 1"/>
          <p:cNvSpPr>
            <a:spLocks noGrp="1"/>
          </p:cNvSpPr>
          <p:nvPr>
            <p:ph type="title"/>
          </p:nvPr>
        </p:nvSpPr>
        <p:spPr/>
        <p:txBody>
          <a:bodyPr/>
          <a:lstStyle/>
          <a:p>
            <a:r>
              <a:rPr lang="en-US" dirty="0" smtClean="0">
                <a:solidFill>
                  <a:srgbClr val="E84E0F"/>
                </a:solidFill>
              </a:rPr>
              <a:t>The HSJ Solution</a:t>
            </a:r>
            <a:endParaRPr lang="en-US" dirty="0">
              <a:solidFill>
                <a:srgbClr val="E84E0F"/>
              </a:solidFill>
            </a:endParaRPr>
          </a:p>
        </p:txBody>
      </p:sp>
      <p:sp>
        <p:nvSpPr>
          <p:cNvPr id="32788" name="Rectangle 1044"/>
          <p:cNvSpPr>
            <a:spLocks noGrp="1" noChangeArrowheads="1"/>
          </p:cNvSpPr>
          <p:nvPr>
            <p:ph idx="1"/>
          </p:nvPr>
        </p:nvSpPr>
        <p:spPr>
          <a:xfrm>
            <a:off x="495141" y="1600200"/>
            <a:ext cx="4837271" cy="4525962"/>
          </a:xfrm>
        </p:spPr>
        <p:txBody>
          <a:bodyPr/>
          <a:lstStyle/>
          <a:p>
            <a:r>
              <a:rPr lang="en-US" dirty="0" smtClean="0">
                <a:solidFill>
                  <a:srgbClr val="517485"/>
                </a:solidFill>
              </a:rPr>
              <a:t>High-speed </a:t>
            </a:r>
            <a:r>
              <a:rPr lang="en-US" dirty="0">
                <a:solidFill>
                  <a:srgbClr val="517485"/>
                </a:solidFill>
              </a:rPr>
              <a:t>performance protects sensitive power semiconductors</a:t>
            </a:r>
          </a:p>
          <a:p>
            <a:r>
              <a:rPr lang="en-US" dirty="0">
                <a:solidFill>
                  <a:srgbClr val="517485"/>
                </a:solidFill>
              </a:rPr>
              <a:t>Complies with NEC requirements for branch circuit protection</a:t>
            </a:r>
          </a:p>
        </p:txBody>
      </p:sp>
    </p:spTree>
    <p:extLst>
      <p:ext uri="{BB962C8B-B14F-4D97-AF65-F5344CB8AC3E}">
        <p14:creationId xmlns:p14="http://schemas.microsoft.com/office/powerpoint/2010/main" val="766430590"/>
      </p:ext>
    </p:extLst>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60" name="Rectangle 1044"/>
          <p:cNvSpPr>
            <a:spLocks noGrp="1" noChangeArrowheads="1"/>
          </p:cNvSpPr>
          <p:nvPr>
            <p:ph type="title"/>
          </p:nvPr>
        </p:nvSpPr>
        <p:spPr/>
        <p:txBody>
          <a:bodyPr/>
          <a:lstStyle/>
          <a:p>
            <a:r>
              <a:rPr lang="en-US" dirty="0" smtClean="0">
                <a:solidFill>
                  <a:srgbClr val="E84E0F"/>
                </a:solidFill>
              </a:rPr>
              <a:t>The HSJ Solution</a:t>
            </a:r>
            <a:endParaRPr lang="en-US" dirty="0">
              <a:solidFill>
                <a:srgbClr val="E84E0F"/>
              </a:solidFill>
            </a:endParaRPr>
          </a:p>
        </p:txBody>
      </p:sp>
      <p:pic>
        <p:nvPicPr>
          <p:cNvPr id="35864" name="Picture 1048" descr="PowrFlx-oldr-drvsnbkg_200x256"/>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tretch>
            <a:fillRect/>
          </a:stretch>
        </p:blipFill>
        <p:spPr>
          <a:xfrm>
            <a:off x="6932612" y="2362200"/>
            <a:ext cx="2360676" cy="279959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61" name="Rectangle 1045"/>
          <p:cNvSpPr>
            <a:spLocks noGrp="1" noChangeArrowheads="1"/>
          </p:cNvSpPr>
          <p:nvPr>
            <p:ph type="body" sz="half" idx="4294967295"/>
          </p:nvPr>
        </p:nvSpPr>
        <p:spPr>
          <a:xfrm>
            <a:off x="455612" y="1627187"/>
            <a:ext cx="4868863" cy="3783013"/>
          </a:xfrm>
        </p:spPr>
        <p:txBody>
          <a:bodyPr/>
          <a:lstStyle/>
          <a:p>
            <a:r>
              <a:rPr lang="en-US" dirty="0" smtClean="0">
                <a:solidFill>
                  <a:srgbClr val="517485"/>
                </a:solidFill>
              </a:rPr>
              <a:t>Features and Benefits</a:t>
            </a:r>
          </a:p>
          <a:p>
            <a:pPr lvl="1"/>
            <a:r>
              <a:rPr lang="en-US" dirty="0" smtClean="0">
                <a:solidFill>
                  <a:srgbClr val="517485"/>
                </a:solidFill>
              </a:rPr>
              <a:t>UL </a:t>
            </a:r>
            <a:r>
              <a:rPr lang="en-US" dirty="0">
                <a:solidFill>
                  <a:srgbClr val="517485"/>
                </a:solidFill>
              </a:rPr>
              <a:t>listed to </a:t>
            </a:r>
            <a:r>
              <a:rPr lang="en-US" dirty="0" smtClean="0">
                <a:solidFill>
                  <a:srgbClr val="517485"/>
                </a:solidFill>
              </a:rPr>
              <a:t>248-8</a:t>
            </a:r>
          </a:p>
          <a:p>
            <a:pPr lvl="1"/>
            <a:r>
              <a:rPr lang="en-US" dirty="0" smtClean="0">
                <a:solidFill>
                  <a:srgbClr val="517485"/>
                </a:solidFill>
              </a:rPr>
              <a:t>UL </a:t>
            </a:r>
            <a:r>
              <a:rPr lang="en-US" dirty="0">
                <a:solidFill>
                  <a:srgbClr val="517485"/>
                </a:solidFill>
              </a:rPr>
              <a:t>Class J </a:t>
            </a:r>
            <a:r>
              <a:rPr lang="en-US" dirty="0" smtClean="0">
                <a:solidFill>
                  <a:srgbClr val="517485"/>
                </a:solidFill>
              </a:rPr>
              <a:t>dimension</a:t>
            </a:r>
          </a:p>
          <a:p>
            <a:pPr lvl="1"/>
            <a:r>
              <a:rPr lang="en-US" dirty="0" smtClean="0">
                <a:solidFill>
                  <a:srgbClr val="517485"/>
                </a:solidFill>
              </a:rPr>
              <a:t>CSA </a:t>
            </a:r>
            <a:r>
              <a:rPr lang="en-US" dirty="0">
                <a:solidFill>
                  <a:srgbClr val="517485"/>
                </a:solidFill>
              </a:rPr>
              <a:t>certified to </a:t>
            </a:r>
            <a:r>
              <a:rPr lang="en-US" dirty="0" smtClean="0">
                <a:solidFill>
                  <a:srgbClr val="517485"/>
                </a:solidFill>
              </a:rPr>
              <a:t>C22.2</a:t>
            </a:r>
          </a:p>
          <a:p>
            <a:pPr lvl="1"/>
            <a:r>
              <a:rPr lang="en-US" dirty="0" smtClean="0">
                <a:solidFill>
                  <a:srgbClr val="517485"/>
                </a:solidFill>
              </a:rPr>
              <a:t>600VAC/500VDC</a:t>
            </a:r>
            <a:endParaRPr lang="en-US" dirty="0">
              <a:solidFill>
                <a:srgbClr val="517485"/>
              </a:solidFill>
            </a:endParaRPr>
          </a:p>
          <a:p>
            <a:pPr lvl="1"/>
            <a:r>
              <a:rPr lang="en-US" dirty="0" smtClean="0">
                <a:solidFill>
                  <a:srgbClr val="517485"/>
                </a:solidFill>
              </a:rPr>
              <a:t>15A </a:t>
            </a:r>
            <a:r>
              <a:rPr lang="en-US" dirty="0">
                <a:solidFill>
                  <a:srgbClr val="517485"/>
                </a:solidFill>
              </a:rPr>
              <a:t>to </a:t>
            </a:r>
            <a:r>
              <a:rPr lang="en-US" dirty="0" smtClean="0">
                <a:solidFill>
                  <a:srgbClr val="517485"/>
                </a:solidFill>
              </a:rPr>
              <a:t>600A</a:t>
            </a:r>
          </a:p>
          <a:p>
            <a:pPr lvl="1"/>
            <a:r>
              <a:rPr lang="en-US" dirty="0" smtClean="0">
                <a:solidFill>
                  <a:srgbClr val="517485"/>
                </a:solidFill>
              </a:rPr>
              <a:t>200kA </a:t>
            </a:r>
            <a:r>
              <a:rPr lang="en-US" dirty="0">
                <a:solidFill>
                  <a:srgbClr val="517485"/>
                </a:solidFill>
              </a:rPr>
              <a:t>interrupting </a:t>
            </a:r>
            <a:r>
              <a:rPr lang="en-US" dirty="0" smtClean="0">
                <a:solidFill>
                  <a:srgbClr val="517485"/>
                </a:solidFill>
              </a:rPr>
              <a:t>rating</a:t>
            </a:r>
          </a:p>
          <a:p>
            <a:pPr lvl="1"/>
            <a:r>
              <a:rPr lang="en-US" dirty="0" smtClean="0">
                <a:solidFill>
                  <a:srgbClr val="517485"/>
                </a:solidFill>
              </a:rPr>
              <a:t>Very </a:t>
            </a:r>
            <a:r>
              <a:rPr lang="en-US" dirty="0">
                <a:solidFill>
                  <a:srgbClr val="517485"/>
                </a:solidFill>
              </a:rPr>
              <a:t>low </a:t>
            </a:r>
            <a:r>
              <a:rPr lang="en-US" dirty="0" smtClean="0">
                <a:solidFill>
                  <a:srgbClr val="517485"/>
                </a:solidFill>
              </a:rPr>
              <a:t>I</a:t>
            </a:r>
            <a:r>
              <a:rPr lang="en-US" baseline="30000" dirty="0" smtClean="0">
                <a:solidFill>
                  <a:srgbClr val="517485"/>
                </a:solidFill>
              </a:rPr>
              <a:t>2</a:t>
            </a:r>
            <a:r>
              <a:rPr lang="en-US" dirty="0" smtClean="0">
                <a:solidFill>
                  <a:srgbClr val="517485"/>
                </a:solidFill>
              </a:rPr>
              <a:t>t</a:t>
            </a:r>
          </a:p>
          <a:p>
            <a:pPr lvl="1"/>
            <a:r>
              <a:rPr lang="en-US" dirty="0" smtClean="0">
                <a:solidFill>
                  <a:srgbClr val="517485"/>
                </a:solidFill>
              </a:rPr>
              <a:t>Easily </a:t>
            </a:r>
            <a:r>
              <a:rPr lang="en-US" dirty="0">
                <a:solidFill>
                  <a:srgbClr val="517485"/>
                </a:solidFill>
              </a:rPr>
              <a:t>coordinated with drives and soft starters</a:t>
            </a:r>
          </a:p>
          <a:p>
            <a:pPr eaLnBrk="0" hangingPunct="0">
              <a:spcBef>
                <a:spcPct val="0"/>
              </a:spcBef>
              <a:buFontTx/>
              <a:buNone/>
            </a:pPr>
            <a:endParaRPr lang="en-US" sz="1800" dirty="0">
              <a:solidFill>
                <a:srgbClr val="61829C"/>
              </a:solidFill>
            </a:endParaRPr>
          </a:p>
        </p:txBody>
      </p:sp>
    </p:spTree>
    <p:extLst>
      <p:ext uri="{BB962C8B-B14F-4D97-AF65-F5344CB8AC3E}">
        <p14:creationId xmlns:p14="http://schemas.microsoft.com/office/powerpoint/2010/main" val="2621919379"/>
      </p:ext>
    </p:extLst>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9" name="Rectangle 9"/>
          <p:cNvSpPr>
            <a:spLocks noChangeArrowheads="1"/>
          </p:cNvSpPr>
          <p:nvPr/>
        </p:nvSpPr>
        <p:spPr bwMode="auto">
          <a:xfrm>
            <a:off x="4875212" y="1676400"/>
            <a:ext cx="4780043" cy="3352800"/>
          </a:xfrm>
          <a:prstGeom prst="rect">
            <a:avLst/>
          </a:prstGeom>
          <a:gradFill rotWithShape="1">
            <a:gsLst>
              <a:gs pos="0">
                <a:srgbClr val="EC741B">
                  <a:alpha val="20000"/>
                </a:srgbClr>
              </a:gs>
              <a:gs pos="100000">
                <a:srgbClr val="FFFFFF"/>
              </a:gs>
            </a:gsLst>
            <a:lin ang="5400000" scaled="1"/>
          </a:gradFill>
          <a:ln w="25400">
            <a:solidFill>
              <a:srgbClr val="EC741B">
                <a:alpha val="2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sz="2400">
              <a:latin typeface="Times" pitchFamily="1" charset="0"/>
            </a:endParaRPr>
          </a:p>
        </p:txBody>
      </p:sp>
      <p:sp>
        <p:nvSpPr>
          <p:cNvPr id="30730" name="Line 10"/>
          <p:cNvSpPr>
            <a:spLocks noChangeShapeType="1"/>
          </p:cNvSpPr>
          <p:nvPr/>
        </p:nvSpPr>
        <p:spPr bwMode="auto">
          <a:xfrm>
            <a:off x="6849454" y="1676400"/>
            <a:ext cx="0" cy="335280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1" name="Line 11"/>
          <p:cNvSpPr>
            <a:spLocks noChangeShapeType="1"/>
          </p:cNvSpPr>
          <p:nvPr/>
        </p:nvSpPr>
        <p:spPr bwMode="auto">
          <a:xfrm>
            <a:off x="4875212" y="2362200"/>
            <a:ext cx="4780043" cy="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2" name="Line 12"/>
          <p:cNvSpPr>
            <a:spLocks noChangeShapeType="1"/>
          </p:cNvSpPr>
          <p:nvPr/>
        </p:nvSpPr>
        <p:spPr bwMode="auto">
          <a:xfrm>
            <a:off x="4875212" y="3048000"/>
            <a:ext cx="4780043" cy="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3" name="Line 13"/>
          <p:cNvSpPr>
            <a:spLocks noChangeShapeType="1"/>
          </p:cNvSpPr>
          <p:nvPr/>
        </p:nvSpPr>
        <p:spPr bwMode="auto">
          <a:xfrm>
            <a:off x="4875212" y="3733800"/>
            <a:ext cx="4780043" cy="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4" name="Line 14"/>
          <p:cNvSpPr>
            <a:spLocks noChangeShapeType="1"/>
          </p:cNvSpPr>
          <p:nvPr/>
        </p:nvSpPr>
        <p:spPr bwMode="auto">
          <a:xfrm>
            <a:off x="4875212" y="4419600"/>
            <a:ext cx="4780043" cy="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5" name="Line 15"/>
          <p:cNvSpPr>
            <a:spLocks noChangeShapeType="1"/>
          </p:cNvSpPr>
          <p:nvPr/>
        </p:nvSpPr>
        <p:spPr bwMode="auto">
          <a:xfrm>
            <a:off x="8252354" y="1676400"/>
            <a:ext cx="0" cy="3352800"/>
          </a:xfrm>
          <a:prstGeom prst="line">
            <a:avLst/>
          </a:prstGeom>
          <a:noFill/>
          <a:ln w="25400">
            <a:solidFill>
              <a:srgbClr val="2C0B5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36" name="Text Box 16"/>
          <p:cNvSpPr txBox="1">
            <a:spLocks noChangeArrowheads="1"/>
          </p:cNvSpPr>
          <p:nvPr/>
        </p:nvSpPr>
        <p:spPr bwMode="auto">
          <a:xfrm>
            <a:off x="4875212" y="1652740"/>
            <a:ext cx="1974242" cy="3376309"/>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lnSpc>
                <a:spcPct val="110000"/>
              </a:lnSpc>
            </a:pPr>
            <a:endParaRPr lang="en-US" sz="1400" dirty="0">
              <a:solidFill>
                <a:srgbClr val="4187D1"/>
              </a:solidFill>
              <a:latin typeface="Times" pitchFamily="1" charset="0"/>
            </a:endParaRPr>
          </a:p>
          <a:p>
            <a:pPr algn="ctr" eaLnBrk="0" hangingPunct="0">
              <a:lnSpc>
                <a:spcPct val="110000"/>
              </a:lnSpc>
            </a:pPr>
            <a:r>
              <a:rPr lang="en-US" sz="1400" b="1" dirty="0">
                <a:solidFill>
                  <a:srgbClr val="517485"/>
                </a:solidFill>
              </a:rPr>
              <a:t>Protection Method</a:t>
            </a:r>
          </a:p>
          <a:p>
            <a:pPr algn="ctr" eaLnBrk="0" hangingPunct="0">
              <a:lnSpc>
                <a:spcPct val="110000"/>
              </a:lnSpc>
            </a:pPr>
            <a:endParaRPr lang="en-US" sz="1400" dirty="0">
              <a:solidFill>
                <a:srgbClr val="517485"/>
              </a:solidFill>
            </a:endParaRPr>
          </a:p>
          <a:p>
            <a:pPr algn="ctr" eaLnBrk="0" hangingPunct="0">
              <a:lnSpc>
                <a:spcPct val="110000"/>
              </a:lnSpc>
            </a:pPr>
            <a:r>
              <a:rPr lang="en-US" sz="1400" dirty="0">
                <a:solidFill>
                  <a:srgbClr val="517485"/>
                </a:solidFill>
              </a:rPr>
              <a:t>Circuit Breaker</a:t>
            </a:r>
          </a:p>
          <a:p>
            <a:pPr algn="ctr" eaLnBrk="0" hangingPunct="0">
              <a:lnSpc>
                <a:spcPct val="110000"/>
              </a:lnSpc>
            </a:pPr>
            <a:r>
              <a:rPr lang="en-US" sz="1400" dirty="0">
                <a:solidFill>
                  <a:srgbClr val="517485"/>
                </a:solidFill>
              </a:rPr>
              <a:t>(UL Listed)</a:t>
            </a:r>
          </a:p>
          <a:p>
            <a:pPr algn="ctr" eaLnBrk="0" hangingPunct="0">
              <a:lnSpc>
                <a:spcPct val="110000"/>
              </a:lnSpc>
            </a:pPr>
            <a:endParaRPr lang="en-US" sz="1400" dirty="0">
              <a:solidFill>
                <a:srgbClr val="517485"/>
              </a:solidFill>
            </a:endParaRPr>
          </a:p>
          <a:p>
            <a:pPr algn="ctr" eaLnBrk="0" hangingPunct="0">
              <a:lnSpc>
                <a:spcPct val="110000"/>
              </a:lnSpc>
            </a:pPr>
            <a:r>
              <a:rPr lang="en-US" sz="1400" dirty="0">
                <a:solidFill>
                  <a:srgbClr val="517485"/>
                </a:solidFill>
              </a:rPr>
              <a:t>Class J, T, RK1</a:t>
            </a:r>
          </a:p>
          <a:p>
            <a:pPr algn="ctr" eaLnBrk="0" hangingPunct="0">
              <a:lnSpc>
                <a:spcPct val="110000"/>
              </a:lnSpc>
            </a:pPr>
            <a:r>
              <a:rPr lang="en-US" sz="1400" dirty="0">
                <a:solidFill>
                  <a:srgbClr val="517485"/>
                </a:solidFill>
              </a:rPr>
              <a:t>RK5 Fuse (UL Listed)</a:t>
            </a:r>
          </a:p>
          <a:p>
            <a:pPr algn="ctr" eaLnBrk="0" hangingPunct="0">
              <a:lnSpc>
                <a:spcPct val="110000"/>
              </a:lnSpc>
            </a:pPr>
            <a:endParaRPr lang="en-US" sz="1400" dirty="0">
              <a:solidFill>
                <a:srgbClr val="517485"/>
              </a:solidFill>
            </a:endParaRPr>
          </a:p>
          <a:p>
            <a:pPr algn="ctr" eaLnBrk="0" hangingPunct="0">
              <a:lnSpc>
                <a:spcPct val="110000"/>
              </a:lnSpc>
            </a:pPr>
            <a:r>
              <a:rPr lang="en-US" sz="1400" dirty="0">
                <a:solidFill>
                  <a:srgbClr val="517485"/>
                </a:solidFill>
              </a:rPr>
              <a:t>Semiconductor Fuse</a:t>
            </a:r>
          </a:p>
          <a:p>
            <a:pPr algn="ctr" eaLnBrk="0" hangingPunct="0">
              <a:lnSpc>
                <a:spcPct val="110000"/>
              </a:lnSpc>
            </a:pPr>
            <a:r>
              <a:rPr lang="en-US" sz="1400" dirty="0">
                <a:solidFill>
                  <a:srgbClr val="517485"/>
                </a:solidFill>
              </a:rPr>
              <a:t>(UL Rec)</a:t>
            </a:r>
          </a:p>
          <a:p>
            <a:pPr algn="ctr" eaLnBrk="0" hangingPunct="0">
              <a:lnSpc>
                <a:spcPct val="110000"/>
              </a:lnSpc>
            </a:pPr>
            <a:endParaRPr lang="en-US" sz="1000" dirty="0">
              <a:solidFill>
                <a:srgbClr val="517485"/>
              </a:solidFill>
            </a:endParaRPr>
          </a:p>
          <a:p>
            <a:pPr algn="ctr" eaLnBrk="0" hangingPunct="0">
              <a:lnSpc>
                <a:spcPct val="110000"/>
              </a:lnSpc>
            </a:pPr>
            <a:r>
              <a:rPr lang="en-US" sz="1600" i="1" dirty="0">
                <a:solidFill>
                  <a:srgbClr val="517485"/>
                </a:solidFill>
              </a:rPr>
              <a:t>NEW HSJ</a:t>
            </a:r>
          </a:p>
          <a:p>
            <a:pPr algn="ctr" eaLnBrk="0" hangingPunct="0">
              <a:lnSpc>
                <a:spcPct val="110000"/>
              </a:lnSpc>
            </a:pPr>
            <a:r>
              <a:rPr lang="en-US" sz="1400" i="1" dirty="0">
                <a:solidFill>
                  <a:srgbClr val="517485"/>
                </a:solidFill>
              </a:rPr>
              <a:t>(UL Listed)</a:t>
            </a:r>
            <a:r>
              <a:rPr lang="en-US" sz="1400" dirty="0">
                <a:solidFill>
                  <a:srgbClr val="517485"/>
                </a:solidFill>
                <a:latin typeface="Times" pitchFamily="1" charset="0"/>
              </a:rPr>
              <a:t>            </a:t>
            </a:r>
          </a:p>
        </p:txBody>
      </p:sp>
      <p:sp>
        <p:nvSpPr>
          <p:cNvPr id="30737" name="Text Box 17"/>
          <p:cNvSpPr txBox="1">
            <a:spLocks noChangeArrowheads="1"/>
          </p:cNvSpPr>
          <p:nvPr/>
        </p:nvSpPr>
        <p:spPr bwMode="auto">
          <a:xfrm>
            <a:off x="6849454" y="1750093"/>
            <a:ext cx="1402900" cy="544765"/>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ctr" eaLnBrk="0" hangingPunct="0">
              <a:lnSpc>
                <a:spcPct val="70000"/>
              </a:lnSpc>
            </a:pPr>
            <a:r>
              <a:rPr lang="en-US" sz="1400" dirty="0">
                <a:solidFill>
                  <a:srgbClr val="517485"/>
                </a:solidFill>
              </a:rPr>
              <a:t>Code Branch</a:t>
            </a:r>
          </a:p>
          <a:p>
            <a:pPr algn="ctr" eaLnBrk="0" hangingPunct="0">
              <a:lnSpc>
                <a:spcPct val="70000"/>
              </a:lnSpc>
            </a:pPr>
            <a:r>
              <a:rPr lang="en-US" sz="1400" dirty="0">
                <a:solidFill>
                  <a:srgbClr val="517485"/>
                </a:solidFill>
              </a:rPr>
              <a:t>Circuit</a:t>
            </a:r>
          </a:p>
          <a:p>
            <a:pPr algn="ctr" eaLnBrk="0" hangingPunct="0">
              <a:lnSpc>
                <a:spcPct val="70000"/>
              </a:lnSpc>
            </a:pPr>
            <a:r>
              <a:rPr lang="en-US" sz="1400" dirty="0">
                <a:solidFill>
                  <a:srgbClr val="517485"/>
                </a:solidFill>
              </a:rPr>
              <a:t>Protection</a:t>
            </a:r>
            <a:r>
              <a:rPr lang="en-US" sz="1400" dirty="0">
                <a:solidFill>
                  <a:srgbClr val="517485"/>
                </a:solidFill>
                <a:latin typeface="Times" pitchFamily="1" charset="0"/>
              </a:rPr>
              <a:t>             </a:t>
            </a:r>
          </a:p>
        </p:txBody>
      </p:sp>
      <p:sp>
        <p:nvSpPr>
          <p:cNvPr id="30738" name="Text Box 18"/>
          <p:cNvSpPr txBox="1">
            <a:spLocks noChangeArrowheads="1"/>
          </p:cNvSpPr>
          <p:nvPr/>
        </p:nvSpPr>
        <p:spPr bwMode="auto">
          <a:xfrm>
            <a:off x="8304212" y="1752600"/>
            <a:ext cx="1320377" cy="539750"/>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0" hangingPunct="0">
              <a:lnSpc>
                <a:spcPct val="70000"/>
              </a:lnSpc>
            </a:pPr>
            <a:r>
              <a:rPr lang="en-US" sz="1400" dirty="0">
                <a:solidFill>
                  <a:srgbClr val="517485"/>
                </a:solidFill>
              </a:rPr>
              <a:t>Drive or</a:t>
            </a:r>
          </a:p>
          <a:p>
            <a:pPr algn="ctr" eaLnBrk="0" hangingPunct="0">
              <a:lnSpc>
                <a:spcPct val="70000"/>
              </a:lnSpc>
            </a:pPr>
            <a:r>
              <a:rPr lang="en-US" sz="1400" dirty="0">
                <a:solidFill>
                  <a:srgbClr val="517485"/>
                </a:solidFill>
              </a:rPr>
              <a:t>Soft-Starter</a:t>
            </a:r>
          </a:p>
          <a:p>
            <a:pPr algn="ctr" eaLnBrk="0" hangingPunct="0">
              <a:lnSpc>
                <a:spcPct val="70000"/>
              </a:lnSpc>
            </a:pPr>
            <a:r>
              <a:rPr lang="en-US" sz="1400" dirty="0">
                <a:solidFill>
                  <a:srgbClr val="517485"/>
                </a:solidFill>
              </a:rPr>
              <a:t>Protection</a:t>
            </a:r>
            <a:r>
              <a:rPr lang="en-US" sz="1400" dirty="0">
                <a:solidFill>
                  <a:srgbClr val="517485"/>
                </a:solidFill>
                <a:latin typeface="Times" pitchFamily="1" charset="0"/>
              </a:rPr>
              <a:t>             </a:t>
            </a:r>
          </a:p>
        </p:txBody>
      </p:sp>
      <p:sp>
        <p:nvSpPr>
          <p:cNvPr id="30742" name="Freeform 22"/>
          <p:cNvSpPr>
            <a:spLocks/>
          </p:cNvSpPr>
          <p:nvPr/>
        </p:nvSpPr>
        <p:spPr bwMode="auto">
          <a:xfrm>
            <a:off x="7330686" y="2514601"/>
            <a:ext cx="440126" cy="334963"/>
          </a:xfrm>
          <a:custGeom>
            <a:avLst/>
            <a:gdLst>
              <a:gd name="T0" fmla="*/ 0 w 352"/>
              <a:gd name="T1" fmla="*/ 91 h 171"/>
              <a:gd name="T2" fmla="*/ 53 w 352"/>
              <a:gd name="T3" fmla="*/ 120 h 171"/>
              <a:gd name="T4" fmla="*/ 85 w 352"/>
              <a:gd name="T5" fmla="*/ 141 h 171"/>
              <a:gd name="T6" fmla="*/ 109 w 352"/>
              <a:gd name="T7" fmla="*/ 171 h 171"/>
              <a:gd name="T8" fmla="*/ 352 w 352"/>
              <a:gd name="T9" fmla="*/ 0 h 171"/>
            </a:gdLst>
            <a:ahLst/>
            <a:cxnLst>
              <a:cxn ang="0">
                <a:pos x="T0" y="T1"/>
              </a:cxn>
              <a:cxn ang="0">
                <a:pos x="T2" y="T3"/>
              </a:cxn>
              <a:cxn ang="0">
                <a:pos x="T4" y="T5"/>
              </a:cxn>
              <a:cxn ang="0">
                <a:pos x="T6" y="T7"/>
              </a:cxn>
              <a:cxn ang="0">
                <a:pos x="T8" y="T9"/>
              </a:cxn>
            </a:cxnLst>
            <a:rect l="0" t="0" r="r" b="b"/>
            <a:pathLst>
              <a:path w="352" h="171">
                <a:moveTo>
                  <a:pt x="0" y="91"/>
                </a:moveTo>
                <a:cubicBezTo>
                  <a:pt x="17" y="101"/>
                  <a:pt x="35" y="109"/>
                  <a:pt x="53" y="120"/>
                </a:cubicBezTo>
                <a:cubicBezTo>
                  <a:pt x="63" y="126"/>
                  <a:pt x="85" y="141"/>
                  <a:pt x="85" y="141"/>
                </a:cubicBezTo>
                <a:cubicBezTo>
                  <a:pt x="92" y="151"/>
                  <a:pt x="100" y="160"/>
                  <a:pt x="109" y="171"/>
                </a:cubicBezTo>
                <a:cubicBezTo>
                  <a:pt x="162" y="84"/>
                  <a:pt x="262" y="44"/>
                  <a:pt x="352" y="0"/>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0744" name="Group 24"/>
          <p:cNvGrpSpPr>
            <a:grpSpLocks/>
          </p:cNvGrpSpPr>
          <p:nvPr/>
        </p:nvGrpSpPr>
        <p:grpSpPr bwMode="auto">
          <a:xfrm>
            <a:off x="7413211" y="3886200"/>
            <a:ext cx="195993" cy="381000"/>
            <a:chOff x="4254" y="1968"/>
            <a:chExt cx="125" cy="288"/>
          </a:xfrm>
        </p:grpSpPr>
        <p:sp>
          <p:nvSpPr>
            <p:cNvPr id="30745" name="Freeform 25"/>
            <p:cNvSpPr>
              <a:spLocks/>
            </p:cNvSpPr>
            <p:nvPr/>
          </p:nvSpPr>
          <p:spPr bwMode="auto">
            <a:xfrm>
              <a:off x="4272" y="1968"/>
              <a:ext cx="107" cy="181"/>
            </a:xfrm>
            <a:custGeom>
              <a:avLst/>
              <a:gdLst>
                <a:gd name="T0" fmla="*/ 0 w 136"/>
                <a:gd name="T1" fmla="*/ 53 h 229"/>
                <a:gd name="T2" fmla="*/ 112 w 136"/>
                <a:gd name="T3" fmla="*/ 29 h 229"/>
                <a:gd name="T4" fmla="*/ 128 w 136"/>
                <a:gd name="T5" fmla="*/ 53 h 229"/>
                <a:gd name="T6" fmla="*/ 8 w 136"/>
                <a:gd name="T7" fmla="*/ 165 h 229"/>
                <a:gd name="T8" fmla="*/ 40 w 136"/>
                <a:gd name="T9" fmla="*/ 229 h 229"/>
              </a:gdLst>
              <a:ahLst/>
              <a:cxnLst>
                <a:cxn ang="0">
                  <a:pos x="T0" y="T1"/>
                </a:cxn>
                <a:cxn ang="0">
                  <a:pos x="T2" y="T3"/>
                </a:cxn>
                <a:cxn ang="0">
                  <a:pos x="T4" y="T5"/>
                </a:cxn>
                <a:cxn ang="0">
                  <a:pos x="T6" y="T7"/>
                </a:cxn>
                <a:cxn ang="0">
                  <a:pos x="T8" y="T9"/>
                </a:cxn>
              </a:cxnLst>
              <a:rect l="0" t="0" r="r" b="b"/>
              <a:pathLst>
                <a:path w="136" h="229">
                  <a:moveTo>
                    <a:pt x="0" y="53"/>
                  </a:moveTo>
                  <a:cubicBezTo>
                    <a:pt x="17" y="0"/>
                    <a:pt x="59" y="23"/>
                    <a:pt x="112" y="29"/>
                  </a:cubicBezTo>
                  <a:cubicBezTo>
                    <a:pt x="117" y="37"/>
                    <a:pt x="126" y="43"/>
                    <a:pt x="128" y="53"/>
                  </a:cubicBezTo>
                  <a:cubicBezTo>
                    <a:pt x="136" y="131"/>
                    <a:pt x="56" y="132"/>
                    <a:pt x="8" y="165"/>
                  </a:cubicBezTo>
                  <a:cubicBezTo>
                    <a:pt x="11" y="181"/>
                    <a:pt x="12" y="229"/>
                    <a:pt x="40" y="229"/>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46" name="Freeform 26"/>
            <p:cNvSpPr>
              <a:spLocks/>
            </p:cNvSpPr>
            <p:nvPr/>
          </p:nvSpPr>
          <p:spPr bwMode="auto">
            <a:xfrm>
              <a:off x="4254" y="2205"/>
              <a:ext cx="90" cy="51"/>
            </a:xfrm>
            <a:custGeom>
              <a:avLst/>
              <a:gdLst>
                <a:gd name="T0" fmla="*/ 38 w 114"/>
                <a:gd name="T1" fmla="*/ 8 h 64"/>
                <a:gd name="T2" fmla="*/ 14 w 114"/>
                <a:gd name="T3" fmla="*/ 16 h 64"/>
                <a:gd name="T4" fmla="*/ 70 w 114"/>
                <a:gd name="T5" fmla="*/ 64 h 64"/>
                <a:gd name="T6" fmla="*/ 70 w 114"/>
                <a:gd name="T7" fmla="*/ 0 h 64"/>
                <a:gd name="T8" fmla="*/ 38 w 114"/>
                <a:gd name="T9" fmla="*/ 8 h 64"/>
              </a:gdLst>
              <a:ahLst/>
              <a:cxnLst>
                <a:cxn ang="0">
                  <a:pos x="T0" y="T1"/>
                </a:cxn>
                <a:cxn ang="0">
                  <a:pos x="T2" y="T3"/>
                </a:cxn>
                <a:cxn ang="0">
                  <a:pos x="T4" y="T5"/>
                </a:cxn>
                <a:cxn ang="0">
                  <a:pos x="T6" y="T7"/>
                </a:cxn>
                <a:cxn ang="0">
                  <a:pos x="T8" y="T9"/>
                </a:cxn>
              </a:cxnLst>
              <a:rect l="0" t="0" r="r" b="b"/>
              <a:pathLst>
                <a:path w="114" h="64">
                  <a:moveTo>
                    <a:pt x="38" y="8"/>
                  </a:moveTo>
                  <a:cubicBezTo>
                    <a:pt x="30" y="10"/>
                    <a:pt x="17" y="8"/>
                    <a:pt x="14" y="16"/>
                  </a:cubicBezTo>
                  <a:cubicBezTo>
                    <a:pt x="0" y="43"/>
                    <a:pt x="56" y="59"/>
                    <a:pt x="70" y="64"/>
                  </a:cubicBezTo>
                  <a:cubicBezTo>
                    <a:pt x="114" y="49"/>
                    <a:pt x="114" y="14"/>
                    <a:pt x="70" y="0"/>
                  </a:cubicBezTo>
                  <a:cubicBezTo>
                    <a:pt x="59" y="2"/>
                    <a:pt x="38" y="8"/>
                    <a:pt x="38" y="8"/>
                  </a:cubicBezTo>
                  <a:close/>
                </a:path>
              </a:pathLst>
            </a:custGeom>
            <a:solidFill>
              <a:schemeClr val="tx1"/>
            </a:solidFill>
            <a:ln>
              <a:noFill/>
            </a:ln>
            <a:effectLst/>
            <a:extLst>
              <a:ext uri="{91240B29-F687-4F45-9708-019B960494DF}">
                <a14:hiddenLine xmlns:a14="http://schemas.microsoft.com/office/drawing/2010/main" w="9525" cap="flat" cmpd="sng">
                  <a:solidFill>
                    <a:schemeClr val="tx1"/>
                  </a:solidFill>
                  <a:prstDash val="solid"/>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0750" name="Group 30"/>
          <p:cNvGrpSpPr>
            <a:grpSpLocks/>
          </p:cNvGrpSpPr>
          <p:nvPr/>
        </p:nvGrpSpPr>
        <p:grpSpPr bwMode="auto">
          <a:xfrm>
            <a:off x="8747495" y="2514600"/>
            <a:ext cx="385110" cy="355600"/>
            <a:chOff x="4912" y="2448"/>
            <a:chExt cx="224" cy="224"/>
          </a:xfrm>
        </p:grpSpPr>
        <p:sp>
          <p:nvSpPr>
            <p:cNvPr id="30751" name="Freeform 31"/>
            <p:cNvSpPr>
              <a:spLocks/>
            </p:cNvSpPr>
            <p:nvPr/>
          </p:nvSpPr>
          <p:spPr bwMode="auto">
            <a:xfrm>
              <a:off x="4912" y="2480"/>
              <a:ext cx="224" cy="160"/>
            </a:xfrm>
            <a:custGeom>
              <a:avLst/>
              <a:gdLst>
                <a:gd name="T0" fmla="*/ 0 w 360"/>
                <a:gd name="T1" fmla="*/ 0 h 192"/>
                <a:gd name="T2" fmla="*/ 208 w 360"/>
                <a:gd name="T3" fmla="*/ 112 h 192"/>
                <a:gd name="T4" fmla="*/ 312 w 360"/>
                <a:gd name="T5" fmla="*/ 176 h 192"/>
                <a:gd name="T6" fmla="*/ 360 w 360"/>
                <a:gd name="T7" fmla="*/ 192 h 192"/>
              </a:gdLst>
              <a:ahLst/>
              <a:cxnLst>
                <a:cxn ang="0">
                  <a:pos x="T0" y="T1"/>
                </a:cxn>
                <a:cxn ang="0">
                  <a:pos x="T2" y="T3"/>
                </a:cxn>
                <a:cxn ang="0">
                  <a:pos x="T4" y="T5"/>
                </a:cxn>
                <a:cxn ang="0">
                  <a:pos x="T6" y="T7"/>
                </a:cxn>
              </a:cxnLst>
              <a:rect l="0" t="0" r="r" b="b"/>
              <a:pathLst>
                <a:path w="360" h="192">
                  <a:moveTo>
                    <a:pt x="0" y="0"/>
                  </a:moveTo>
                  <a:cubicBezTo>
                    <a:pt x="74" y="24"/>
                    <a:pt x="142" y="70"/>
                    <a:pt x="208" y="112"/>
                  </a:cubicBezTo>
                  <a:cubicBezTo>
                    <a:pt x="242" y="134"/>
                    <a:pt x="274" y="159"/>
                    <a:pt x="312" y="176"/>
                  </a:cubicBezTo>
                  <a:cubicBezTo>
                    <a:pt x="327" y="182"/>
                    <a:pt x="360" y="192"/>
                    <a:pt x="360" y="192"/>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752" name="Freeform 32"/>
            <p:cNvSpPr>
              <a:spLocks/>
            </p:cNvSpPr>
            <p:nvPr/>
          </p:nvSpPr>
          <p:spPr bwMode="auto">
            <a:xfrm rot="5649684">
              <a:off x="4912" y="2480"/>
              <a:ext cx="224" cy="160"/>
            </a:xfrm>
            <a:custGeom>
              <a:avLst/>
              <a:gdLst>
                <a:gd name="T0" fmla="*/ 0 w 360"/>
                <a:gd name="T1" fmla="*/ 0 h 192"/>
                <a:gd name="T2" fmla="*/ 208 w 360"/>
                <a:gd name="T3" fmla="*/ 112 h 192"/>
                <a:gd name="T4" fmla="*/ 312 w 360"/>
                <a:gd name="T5" fmla="*/ 176 h 192"/>
                <a:gd name="T6" fmla="*/ 360 w 360"/>
                <a:gd name="T7" fmla="*/ 192 h 192"/>
              </a:gdLst>
              <a:ahLst/>
              <a:cxnLst>
                <a:cxn ang="0">
                  <a:pos x="T0" y="T1"/>
                </a:cxn>
                <a:cxn ang="0">
                  <a:pos x="T2" y="T3"/>
                </a:cxn>
                <a:cxn ang="0">
                  <a:pos x="T4" y="T5"/>
                </a:cxn>
                <a:cxn ang="0">
                  <a:pos x="T6" y="T7"/>
                </a:cxn>
              </a:cxnLst>
              <a:rect l="0" t="0" r="r" b="b"/>
              <a:pathLst>
                <a:path w="360" h="192">
                  <a:moveTo>
                    <a:pt x="0" y="0"/>
                  </a:moveTo>
                  <a:cubicBezTo>
                    <a:pt x="74" y="24"/>
                    <a:pt x="142" y="70"/>
                    <a:pt x="208" y="112"/>
                  </a:cubicBezTo>
                  <a:cubicBezTo>
                    <a:pt x="242" y="134"/>
                    <a:pt x="274" y="159"/>
                    <a:pt x="312" y="176"/>
                  </a:cubicBezTo>
                  <a:cubicBezTo>
                    <a:pt x="327" y="182"/>
                    <a:pt x="360" y="192"/>
                    <a:pt x="360" y="192"/>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0967" name="Rectangle 7"/>
          <p:cNvSpPr>
            <a:spLocks noGrp="1" noChangeArrowheads="1"/>
          </p:cNvSpPr>
          <p:nvPr>
            <p:ph type="body" idx="1"/>
          </p:nvPr>
        </p:nvSpPr>
        <p:spPr>
          <a:xfrm>
            <a:off x="495141" y="1600200"/>
            <a:ext cx="5065871" cy="3581400"/>
          </a:xfrm>
          <a:noFill/>
        </p:spPr>
        <p:txBody>
          <a:bodyPr/>
          <a:lstStyle/>
          <a:p>
            <a:r>
              <a:rPr lang="en-US" sz="2000" dirty="0">
                <a:solidFill>
                  <a:srgbClr val="517485"/>
                </a:solidFill>
              </a:rPr>
              <a:t>Circuit breakers will provide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NEC </a:t>
            </a:r>
            <a:r>
              <a:rPr lang="en-US" sz="2000" dirty="0">
                <a:solidFill>
                  <a:srgbClr val="517485"/>
                </a:solidFill>
              </a:rPr>
              <a:t>code compliance, but no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high-speed </a:t>
            </a:r>
            <a:r>
              <a:rPr lang="en-US" sz="2000" dirty="0">
                <a:solidFill>
                  <a:srgbClr val="517485"/>
                </a:solidFill>
              </a:rPr>
              <a:t>protection for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internal </a:t>
            </a:r>
            <a:r>
              <a:rPr lang="en-US" sz="2000" dirty="0">
                <a:solidFill>
                  <a:srgbClr val="517485"/>
                </a:solidFill>
              </a:rPr>
              <a:t>power electronics</a:t>
            </a:r>
          </a:p>
          <a:p>
            <a:r>
              <a:rPr lang="en-US" sz="2000" dirty="0">
                <a:solidFill>
                  <a:srgbClr val="517485"/>
                </a:solidFill>
              </a:rPr>
              <a:t>Using older UL listed fuses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will </a:t>
            </a:r>
            <a:r>
              <a:rPr lang="en-US" sz="2000" dirty="0">
                <a:solidFill>
                  <a:srgbClr val="517485"/>
                </a:solidFill>
              </a:rPr>
              <a:t>meet NEC code compliance,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but </a:t>
            </a:r>
            <a:r>
              <a:rPr lang="en-US" sz="2000" dirty="0">
                <a:solidFill>
                  <a:srgbClr val="517485"/>
                </a:solidFill>
              </a:rPr>
              <a:t>will provide limited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protection </a:t>
            </a:r>
            <a:r>
              <a:rPr lang="en-US" sz="2000" dirty="0">
                <a:solidFill>
                  <a:srgbClr val="517485"/>
                </a:solidFill>
              </a:rPr>
              <a:t>to internal power electronics</a:t>
            </a:r>
          </a:p>
          <a:p>
            <a:r>
              <a:rPr lang="en-US" sz="2000" dirty="0">
                <a:solidFill>
                  <a:srgbClr val="517485"/>
                </a:solidFill>
              </a:rPr>
              <a:t>Semiconductor fuses alone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provide </a:t>
            </a:r>
            <a:r>
              <a:rPr lang="en-US" sz="2000" dirty="0">
                <a:solidFill>
                  <a:srgbClr val="517485"/>
                </a:solidFill>
              </a:rPr>
              <a:t>high-speed protection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for </a:t>
            </a:r>
            <a:r>
              <a:rPr lang="en-US" sz="2000" dirty="0">
                <a:solidFill>
                  <a:srgbClr val="517485"/>
                </a:solidFill>
              </a:rPr>
              <a:t>internal electronics, however - although UL component recognized, they are not UL listed class fuses and will not provide NEC code </a:t>
            </a:r>
            <a:r>
              <a:rPr lang="en-US" sz="2000" dirty="0" smtClean="0">
                <a:solidFill>
                  <a:srgbClr val="517485"/>
                </a:solidFill>
              </a:rPr>
              <a:t>compliance</a:t>
            </a:r>
            <a:endParaRPr lang="en-US" sz="2000" dirty="0">
              <a:solidFill>
                <a:srgbClr val="517485"/>
              </a:solidFill>
            </a:endParaRPr>
          </a:p>
        </p:txBody>
      </p:sp>
      <p:sp>
        <p:nvSpPr>
          <p:cNvPr id="40971" name="Freeform 11"/>
          <p:cNvSpPr>
            <a:spLocks/>
          </p:cNvSpPr>
          <p:nvPr/>
        </p:nvSpPr>
        <p:spPr bwMode="auto">
          <a:xfrm>
            <a:off x="7330686" y="3200400"/>
            <a:ext cx="440126" cy="304800"/>
          </a:xfrm>
          <a:custGeom>
            <a:avLst/>
            <a:gdLst>
              <a:gd name="T0" fmla="*/ 0 w 352"/>
              <a:gd name="T1" fmla="*/ 91 h 171"/>
              <a:gd name="T2" fmla="*/ 53 w 352"/>
              <a:gd name="T3" fmla="*/ 120 h 171"/>
              <a:gd name="T4" fmla="*/ 85 w 352"/>
              <a:gd name="T5" fmla="*/ 141 h 171"/>
              <a:gd name="T6" fmla="*/ 109 w 352"/>
              <a:gd name="T7" fmla="*/ 171 h 171"/>
              <a:gd name="T8" fmla="*/ 352 w 352"/>
              <a:gd name="T9" fmla="*/ 0 h 171"/>
            </a:gdLst>
            <a:ahLst/>
            <a:cxnLst>
              <a:cxn ang="0">
                <a:pos x="T0" y="T1"/>
              </a:cxn>
              <a:cxn ang="0">
                <a:pos x="T2" y="T3"/>
              </a:cxn>
              <a:cxn ang="0">
                <a:pos x="T4" y="T5"/>
              </a:cxn>
              <a:cxn ang="0">
                <a:pos x="T6" y="T7"/>
              </a:cxn>
              <a:cxn ang="0">
                <a:pos x="T8" y="T9"/>
              </a:cxn>
            </a:cxnLst>
            <a:rect l="0" t="0" r="r" b="b"/>
            <a:pathLst>
              <a:path w="352" h="171">
                <a:moveTo>
                  <a:pt x="0" y="91"/>
                </a:moveTo>
                <a:cubicBezTo>
                  <a:pt x="17" y="101"/>
                  <a:pt x="35" y="109"/>
                  <a:pt x="53" y="120"/>
                </a:cubicBezTo>
                <a:cubicBezTo>
                  <a:pt x="63" y="126"/>
                  <a:pt x="85" y="141"/>
                  <a:pt x="85" y="141"/>
                </a:cubicBezTo>
                <a:cubicBezTo>
                  <a:pt x="92" y="151"/>
                  <a:pt x="100" y="160"/>
                  <a:pt x="109" y="171"/>
                </a:cubicBezTo>
                <a:cubicBezTo>
                  <a:pt x="162" y="84"/>
                  <a:pt x="262" y="44"/>
                  <a:pt x="352" y="0"/>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2" name="Freeform 12"/>
          <p:cNvSpPr>
            <a:spLocks/>
          </p:cNvSpPr>
          <p:nvPr/>
        </p:nvSpPr>
        <p:spPr bwMode="auto">
          <a:xfrm>
            <a:off x="7330686" y="4495801"/>
            <a:ext cx="440126" cy="334963"/>
          </a:xfrm>
          <a:custGeom>
            <a:avLst/>
            <a:gdLst>
              <a:gd name="T0" fmla="*/ 0 w 352"/>
              <a:gd name="T1" fmla="*/ 91 h 171"/>
              <a:gd name="T2" fmla="*/ 53 w 352"/>
              <a:gd name="T3" fmla="*/ 120 h 171"/>
              <a:gd name="T4" fmla="*/ 85 w 352"/>
              <a:gd name="T5" fmla="*/ 141 h 171"/>
              <a:gd name="T6" fmla="*/ 109 w 352"/>
              <a:gd name="T7" fmla="*/ 171 h 171"/>
              <a:gd name="T8" fmla="*/ 352 w 352"/>
              <a:gd name="T9" fmla="*/ 0 h 171"/>
            </a:gdLst>
            <a:ahLst/>
            <a:cxnLst>
              <a:cxn ang="0">
                <a:pos x="T0" y="T1"/>
              </a:cxn>
              <a:cxn ang="0">
                <a:pos x="T2" y="T3"/>
              </a:cxn>
              <a:cxn ang="0">
                <a:pos x="T4" y="T5"/>
              </a:cxn>
              <a:cxn ang="0">
                <a:pos x="T6" y="T7"/>
              </a:cxn>
              <a:cxn ang="0">
                <a:pos x="T8" y="T9"/>
              </a:cxn>
            </a:cxnLst>
            <a:rect l="0" t="0" r="r" b="b"/>
            <a:pathLst>
              <a:path w="352" h="171">
                <a:moveTo>
                  <a:pt x="0" y="91"/>
                </a:moveTo>
                <a:cubicBezTo>
                  <a:pt x="17" y="101"/>
                  <a:pt x="35" y="109"/>
                  <a:pt x="53" y="120"/>
                </a:cubicBezTo>
                <a:cubicBezTo>
                  <a:pt x="63" y="126"/>
                  <a:pt x="85" y="141"/>
                  <a:pt x="85" y="141"/>
                </a:cubicBezTo>
                <a:cubicBezTo>
                  <a:pt x="92" y="151"/>
                  <a:pt x="100" y="160"/>
                  <a:pt x="109" y="171"/>
                </a:cubicBezTo>
                <a:cubicBezTo>
                  <a:pt x="162" y="84"/>
                  <a:pt x="262" y="44"/>
                  <a:pt x="352" y="0"/>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4" name="Freeform 14"/>
          <p:cNvSpPr>
            <a:spLocks/>
          </p:cNvSpPr>
          <p:nvPr/>
        </p:nvSpPr>
        <p:spPr bwMode="auto">
          <a:xfrm>
            <a:off x="8747495" y="3886201"/>
            <a:ext cx="440126" cy="334963"/>
          </a:xfrm>
          <a:custGeom>
            <a:avLst/>
            <a:gdLst>
              <a:gd name="T0" fmla="*/ 0 w 352"/>
              <a:gd name="T1" fmla="*/ 91 h 171"/>
              <a:gd name="T2" fmla="*/ 53 w 352"/>
              <a:gd name="T3" fmla="*/ 120 h 171"/>
              <a:gd name="T4" fmla="*/ 85 w 352"/>
              <a:gd name="T5" fmla="*/ 141 h 171"/>
              <a:gd name="T6" fmla="*/ 109 w 352"/>
              <a:gd name="T7" fmla="*/ 171 h 171"/>
              <a:gd name="T8" fmla="*/ 352 w 352"/>
              <a:gd name="T9" fmla="*/ 0 h 171"/>
            </a:gdLst>
            <a:ahLst/>
            <a:cxnLst>
              <a:cxn ang="0">
                <a:pos x="T0" y="T1"/>
              </a:cxn>
              <a:cxn ang="0">
                <a:pos x="T2" y="T3"/>
              </a:cxn>
              <a:cxn ang="0">
                <a:pos x="T4" y="T5"/>
              </a:cxn>
              <a:cxn ang="0">
                <a:pos x="T6" y="T7"/>
              </a:cxn>
              <a:cxn ang="0">
                <a:pos x="T8" y="T9"/>
              </a:cxn>
            </a:cxnLst>
            <a:rect l="0" t="0" r="r" b="b"/>
            <a:pathLst>
              <a:path w="352" h="171">
                <a:moveTo>
                  <a:pt x="0" y="91"/>
                </a:moveTo>
                <a:cubicBezTo>
                  <a:pt x="17" y="101"/>
                  <a:pt x="35" y="109"/>
                  <a:pt x="53" y="120"/>
                </a:cubicBezTo>
                <a:cubicBezTo>
                  <a:pt x="63" y="126"/>
                  <a:pt x="85" y="141"/>
                  <a:pt x="85" y="141"/>
                </a:cubicBezTo>
                <a:cubicBezTo>
                  <a:pt x="92" y="151"/>
                  <a:pt x="100" y="160"/>
                  <a:pt x="109" y="171"/>
                </a:cubicBezTo>
                <a:cubicBezTo>
                  <a:pt x="162" y="84"/>
                  <a:pt x="262" y="44"/>
                  <a:pt x="352" y="0"/>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5" name="Freeform 15"/>
          <p:cNvSpPr>
            <a:spLocks/>
          </p:cNvSpPr>
          <p:nvPr/>
        </p:nvSpPr>
        <p:spPr bwMode="auto">
          <a:xfrm>
            <a:off x="8747495" y="4495801"/>
            <a:ext cx="440126" cy="334963"/>
          </a:xfrm>
          <a:custGeom>
            <a:avLst/>
            <a:gdLst>
              <a:gd name="T0" fmla="*/ 0 w 352"/>
              <a:gd name="T1" fmla="*/ 91 h 171"/>
              <a:gd name="T2" fmla="*/ 53 w 352"/>
              <a:gd name="T3" fmla="*/ 120 h 171"/>
              <a:gd name="T4" fmla="*/ 85 w 352"/>
              <a:gd name="T5" fmla="*/ 141 h 171"/>
              <a:gd name="T6" fmla="*/ 109 w 352"/>
              <a:gd name="T7" fmla="*/ 171 h 171"/>
              <a:gd name="T8" fmla="*/ 352 w 352"/>
              <a:gd name="T9" fmla="*/ 0 h 171"/>
            </a:gdLst>
            <a:ahLst/>
            <a:cxnLst>
              <a:cxn ang="0">
                <a:pos x="T0" y="T1"/>
              </a:cxn>
              <a:cxn ang="0">
                <a:pos x="T2" y="T3"/>
              </a:cxn>
              <a:cxn ang="0">
                <a:pos x="T4" y="T5"/>
              </a:cxn>
              <a:cxn ang="0">
                <a:pos x="T6" y="T7"/>
              </a:cxn>
              <a:cxn ang="0">
                <a:pos x="T8" y="T9"/>
              </a:cxn>
            </a:cxnLst>
            <a:rect l="0" t="0" r="r" b="b"/>
            <a:pathLst>
              <a:path w="352" h="171">
                <a:moveTo>
                  <a:pt x="0" y="91"/>
                </a:moveTo>
                <a:cubicBezTo>
                  <a:pt x="17" y="101"/>
                  <a:pt x="35" y="109"/>
                  <a:pt x="53" y="120"/>
                </a:cubicBezTo>
                <a:cubicBezTo>
                  <a:pt x="63" y="126"/>
                  <a:pt x="85" y="141"/>
                  <a:pt x="85" y="141"/>
                </a:cubicBezTo>
                <a:cubicBezTo>
                  <a:pt x="92" y="151"/>
                  <a:pt x="100" y="160"/>
                  <a:pt x="109" y="171"/>
                </a:cubicBezTo>
                <a:cubicBezTo>
                  <a:pt x="162" y="84"/>
                  <a:pt x="262" y="44"/>
                  <a:pt x="352" y="0"/>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40977" name="Group 17"/>
          <p:cNvGrpSpPr>
            <a:grpSpLocks/>
          </p:cNvGrpSpPr>
          <p:nvPr/>
        </p:nvGrpSpPr>
        <p:grpSpPr bwMode="auto">
          <a:xfrm>
            <a:off x="8747495" y="3200400"/>
            <a:ext cx="385110" cy="355600"/>
            <a:chOff x="4912" y="2448"/>
            <a:chExt cx="224" cy="224"/>
          </a:xfrm>
        </p:grpSpPr>
        <p:sp>
          <p:nvSpPr>
            <p:cNvPr id="40978" name="Freeform 18"/>
            <p:cNvSpPr>
              <a:spLocks/>
            </p:cNvSpPr>
            <p:nvPr/>
          </p:nvSpPr>
          <p:spPr bwMode="auto">
            <a:xfrm>
              <a:off x="4912" y="2480"/>
              <a:ext cx="224" cy="160"/>
            </a:xfrm>
            <a:custGeom>
              <a:avLst/>
              <a:gdLst>
                <a:gd name="T0" fmla="*/ 0 w 360"/>
                <a:gd name="T1" fmla="*/ 0 h 192"/>
                <a:gd name="T2" fmla="*/ 208 w 360"/>
                <a:gd name="T3" fmla="*/ 112 h 192"/>
                <a:gd name="T4" fmla="*/ 312 w 360"/>
                <a:gd name="T5" fmla="*/ 176 h 192"/>
                <a:gd name="T6" fmla="*/ 360 w 360"/>
                <a:gd name="T7" fmla="*/ 192 h 192"/>
              </a:gdLst>
              <a:ahLst/>
              <a:cxnLst>
                <a:cxn ang="0">
                  <a:pos x="T0" y="T1"/>
                </a:cxn>
                <a:cxn ang="0">
                  <a:pos x="T2" y="T3"/>
                </a:cxn>
                <a:cxn ang="0">
                  <a:pos x="T4" y="T5"/>
                </a:cxn>
                <a:cxn ang="0">
                  <a:pos x="T6" y="T7"/>
                </a:cxn>
              </a:cxnLst>
              <a:rect l="0" t="0" r="r" b="b"/>
              <a:pathLst>
                <a:path w="360" h="192">
                  <a:moveTo>
                    <a:pt x="0" y="0"/>
                  </a:moveTo>
                  <a:cubicBezTo>
                    <a:pt x="74" y="24"/>
                    <a:pt x="142" y="70"/>
                    <a:pt x="208" y="112"/>
                  </a:cubicBezTo>
                  <a:cubicBezTo>
                    <a:pt x="242" y="134"/>
                    <a:pt x="274" y="159"/>
                    <a:pt x="312" y="176"/>
                  </a:cubicBezTo>
                  <a:cubicBezTo>
                    <a:pt x="327" y="182"/>
                    <a:pt x="360" y="192"/>
                    <a:pt x="360" y="192"/>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0979" name="Freeform 19"/>
            <p:cNvSpPr>
              <a:spLocks/>
            </p:cNvSpPr>
            <p:nvPr/>
          </p:nvSpPr>
          <p:spPr bwMode="auto">
            <a:xfrm rot="5649684">
              <a:off x="4912" y="2480"/>
              <a:ext cx="224" cy="160"/>
            </a:xfrm>
            <a:custGeom>
              <a:avLst/>
              <a:gdLst>
                <a:gd name="T0" fmla="*/ 0 w 360"/>
                <a:gd name="T1" fmla="*/ 0 h 192"/>
                <a:gd name="T2" fmla="*/ 208 w 360"/>
                <a:gd name="T3" fmla="*/ 112 h 192"/>
                <a:gd name="T4" fmla="*/ 312 w 360"/>
                <a:gd name="T5" fmla="*/ 176 h 192"/>
                <a:gd name="T6" fmla="*/ 360 w 360"/>
                <a:gd name="T7" fmla="*/ 192 h 192"/>
              </a:gdLst>
              <a:ahLst/>
              <a:cxnLst>
                <a:cxn ang="0">
                  <a:pos x="T0" y="T1"/>
                </a:cxn>
                <a:cxn ang="0">
                  <a:pos x="T2" y="T3"/>
                </a:cxn>
                <a:cxn ang="0">
                  <a:pos x="T4" y="T5"/>
                </a:cxn>
                <a:cxn ang="0">
                  <a:pos x="T6" y="T7"/>
                </a:cxn>
              </a:cxnLst>
              <a:rect l="0" t="0" r="r" b="b"/>
              <a:pathLst>
                <a:path w="360" h="192">
                  <a:moveTo>
                    <a:pt x="0" y="0"/>
                  </a:moveTo>
                  <a:cubicBezTo>
                    <a:pt x="74" y="24"/>
                    <a:pt x="142" y="70"/>
                    <a:pt x="208" y="112"/>
                  </a:cubicBezTo>
                  <a:cubicBezTo>
                    <a:pt x="242" y="134"/>
                    <a:pt x="274" y="159"/>
                    <a:pt x="312" y="176"/>
                  </a:cubicBezTo>
                  <a:cubicBezTo>
                    <a:pt x="327" y="182"/>
                    <a:pt x="360" y="192"/>
                    <a:pt x="360" y="192"/>
                  </a:cubicBezTo>
                </a:path>
              </a:pathLst>
            </a:custGeom>
            <a:noFill/>
            <a:ln w="76200" cap="flat" cmpd="sng">
              <a:solidFill>
                <a:srgbClr val="61829C"/>
              </a:solidFill>
              <a:prstDash val="solid"/>
              <a:round/>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29" name="Rectangle 1044"/>
          <p:cNvSpPr txBox="1">
            <a:spLocks noChangeArrowheads="1"/>
          </p:cNvSpPr>
          <p:nvPr/>
        </p:nvSpPr>
        <p:spPr>
          <a:xfrm>
            <a:off x="495141" y="138891"/>
            <a:ext cx="9407684" cy="914400"/>
          </a:xfrm>
          <a:prstGeom prst="rect">
            <a:avLst/>
          </a:prstGeom>
        </p:spPr>
        <p:txBody>
          <a:bodyPr vert="horz" lIns="0" tIns="0" rIns="0" bIns="0" rtlCol="0" anchor="ctr">
            <a:noAutofit/>
          </a:bodyPr>
          <a:lstStyle>
            <a:lvl1pPr algn="l" defTabSz="914400" rtl="0" eaLnBrk="1" latinLnBrk="0" hangingPunct="1">
              <a:spcBef>
                <a:spcPct val="0"/>
              </a:spcBef>
              <a:buNone/>
              <a:defRPr sz="2800" b="1" kern="1200" cap="small" baseline="0">
                <a:solidFill>
                  <a:schemeClr val="accent4"/>
                </a:solidFill>
                <a:latin typeface="+mj-lt"/>
                <a:ea typeface="+mj-ea"/>
                <a:cs typeface="+mj-cs"/>
              </a:defRPr>
            </a:lvl1pPr>
          </a:lstStyle>
          <a:p>
            <a:r>
              <a:rPr lang="en-US" dirty="0" smtClean="0">
                <a:solidFill>
                  <a:srgbClr val="E84E0F"/>
                </a:solidFill>
              </a:rPr>
              <a:t>Preventing AC Drive Failure and Collateral Damage</a:t>
            </a:r>
          </a:p>
          <a:p>
            <a:r>
              <a:rPr lang="en-US" sz="2000" dirty="0">
                <a:solidFill>
                  <a:srgbClr val="E84E0F"/>
                </a:solidFill>
              </a:rPr>
              <a:t>Limitations of Traditional Circuit Protection</a:t>
            </a:r>
          </a:p>
        </p:txBody>
      </p:sp>
    </p:spTree>
    <p:extLst>
      <p:ext uri="{BB962C8B-B14F-4D97-AF65-F5344CB8AC3E}">
        <p14:creationId xmlns:p14="http://schemas.microsoft.com/office/powerpoint/2010/main" val="3405357142"/>
      </p:ext>
    </p:extLst>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The HSJ “Hybrid” Approach</a:t>
            </a:r>
            <a:br>
              <a:rPr lang="en-US" dirty="0" smtClean="0"/>
            </a:br>
            <a:r>
              <a:rPr lang="en-US" sz="2000" dirty="0" smtClean="0"/>
              <a:t>Mersen HSJ Fused Switch Combination</a:t>
            </a:r>
            <a:endParaRPr lang="en-US" sz="2000" dirty="0"/>
          </a:p>
        </p:txBody>
      </p:sp>
      <p:pic>
        <p:nvPicPr>
          <p:cNvPr id="82949" name="Picture 5" descr="HSJpic"/>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56212" y="1676400"/>
            <a:ext cx="4156564" cy="3055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47" name="Rectangle 3"/>
          <p:cNvSpPr>
            <a:spLocks noGrp="1" noChangeArrowheads="1"/>
          </p:cNvSpPr>
          <p:nvPr>
            <p:ph type="body" sz="half" idx="4294967295"/>
          </p:nvPr>
        </p:nvSpPr>
        <p:spPr>
          <a:xfrm>
            <a:off x="455612" y="1600200"/>
            <a:ext cx="4419600" cy="3554413"/>
          </a:xfrm>
        </p:spPr>
        <p:txBody>
          <a:bodyPr/>
          <a:lstStyle/>
          <a:p>
            <a:r>
              <a:rPr lang="en-US" dirty="0" smtClean="0">
                <a:solidFill>
                  <a:srgbClr val="517485"/>
                </a:solidFill>
              </a:rPr>
              <a:t>The </a:t>
            </a:r>
            <a:r>
              <a:rPr lang="en-US" dirty="0">
                <a:solidFill>
                  <a:srgbClr val="517485"/>
                </a:solidFill>
              </a:rPr>
              <a:t>best fault protection and code compliance available.</a:t>
            </a:r>
          </a:p>
          <a:p>
            <a:r>
              <a:rPr lang="en-US" dirty="0" smtClean="0">
                <a:solidFill>
                  <a:srgbClr val="517485"/>
                </a:solidFill>
              </a:rPr>
              <a:t>Superior </a:t>
            </a:r>
            <a:r>
              <a:rPr lang="en-US" dirty="0">
                <a:solidFill>
                  <a:srgbClr val="517485"/>
                </a:solidFill>
              </a:rPr>
              <a:t>cost-effective solution to inadequate circuit breakers.</a:t>
            </a:r>
          </a:p>
          <a:p>
            <a:r>
              <a:rPr lang="en-US" dirty="0" smtClean="0">
                <a:solidFill>
                  <a:srgbClr val="517485"/>
                </a:solidFill>
              </a:rPr>
              <a:t>Competition </a:t>
            </a:r>
            <a:r>
              <a:rPr lang="en-US" dirty="0">
                <a:solidFill>
                  <a:srgbClr val="517485"/>
                </a:solidFill>
              </a:rPr>
              <a:t>has fast-acting Class J but with 60-70% Higher I</a:t>
            </a:r>
            <a:r>
              <a:rPr lang="en-US" baseline="30000" dirty="0">
                <a:solidFill>
                  <a:srgbClr val="517485"/>
                </a:solidFill>
              </a:rPr>
              <a:t>2</a:t>
            </a:r>
            <a:r>
              <a:rPr lang="en-US" dirty="0">
                <a:solidFill>
                  <a:srgbClr val="517485"/>
                </a:solidFill>
              </a:rPr>
              <a:t>t than Mersen HSJ</a:t>
            </a:r>
            <a:r>
              <a:rPr lang="en-US" dirty="0" smtClean="0">
                <a:solidFill>
                  <a:srgbClr val="517485"/>
                </a:solidFill>
              </a:rPr>
              <a:t>.</a:t>
            </a:r>
            <a:endParaRPr lang="en-US" dirty="0">
              <a:solidFill>
                <a:srgbClr val="517485"/>
              </a:solidFill>
            </a:endParaRPr>
          </a:p>
        </p:txBody>
      </p:sp>
    </p:spTree>
    <p:extLst>
      <p:ext uri="{BB962C8B-B14F-4D97-AF65-F5344CB8AC3E}">
        <p14:creationId xmlns:p14="http://schemas.microsoft.com/office/powerpoint/2010/main" val="1344498974"/>
      </p:ext>
    </p:extLst>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 of Thumb to Size the HSJ</a:t>
            </a:r>
            <a:endParaRPr lang="en-US" dirty="0"/>
          </a:p>
        </p:txBody>
      </p:sp>
      <p:sp>
        <p:nvSpPr>
          <p:cNvPr id="65582" name="Rectangle 46"/>
          <p:cNvSpPr>
            <a:spLocks noGrp="1" noChangeArrowheads="1"/>
          </p:cNvSpPr>
          <p:nvPr>
            <p:ph idx="1"/>
          </p:nvPr>
        </p:nvSpPr>
        <p:spPr/>
        <p:txBody>
          <a:bodyPr/>
          <a:lstStyle/>
          <a:p>
            <a:r>
              <a:rPr lang="en-US" b="1" dirty="0">
                <a:solidFill>
                  <a:srgbClr val="517485"/>
                </a:solidFill>
              </a:rPr>
              <a:t>Based on FLA</a:t>
            </a:r>
          </a:p>
          <a:p>
            <a:pPr lvl="1"/>
            <a:r>
              <a:rPr lang="en-US" dirty="0">
                <a:solidFill>
                  <a:srgbClr val="517485"/>
                </a:solidFill>
              </a:rPr>
              <a:t>For drives with IGBT</a:t>
            </a:r>
          </a:p>
          <a:p>
            <a:pPr lvl="2"/>
            <a:r>
              <a:rPr lang="en-US" sz="1800" dirty="0">
                <a:solidFill>
                  <a:srgbClr val="517485"/>
                </a:solidFill>
              </a:rPr>
              <a:t>1.3 to 1.5 times FLA</a:t>
            </a:r>
          </a:p>
          <a:p>
            <a:pPr lvl="1"/>
            <a:r>
              <a:rPr lang="en-US" dirty="0">
                <a:solidFill>
                  <a:srgbClr val="517485"/>
                </a:solidFill>
              </a:rPr>
              <a:t>For soft starters (diodes or </a:t>
            </a:r>
            <a:r>
              <a:rPr lang="en-US" dirty="0" smtClean="0">
                <a:solidFill>
                  <a:srgbClr val="517485"/>
                </a:solidFill>
              </a:rPr>
              <a:t>SCRs)</a:t>
            </a:r>
            <a:endParaRPr lang="en-US" dirty="0">
              <a:solidFill>
                <a:srgbClr val="517485"/>
              </a:solidFill>
            </a:endParaRPr>
          </a:p>
          <a:p>
            <a:pPr lvl="2"/>
            <a:r>
              <a:rPr lang="en-US" sz="1800" dirty="0">
                <a:solidFill>
                  <a:srgbClr val="517485"/>
                </a:solidFill>
              </a:rPr>
              <a:t>1.5 to 2 times FLA</a:t>
            </a:r>
          </a:p>
          <a:p>
            <a:pPr>
              <a:buFontTx/>
              <a:buNone/>
            </a:pPr>
            <a:r>
              <a:rPr lang="en-US" sz="1800" b="1" dirty="0">
                <a:solidFill>
                  <a:srgbClr val="517485"/>
                </a:solidFill>
              </a:rPr>
              <a:t>	</a:t>
            </a:r>
            <a:r>
              <a:rPr lang="en-US" sz="1800" b="1" dirty="0" smtClean="0">
                <a:solidFill>
                  <a:srgbClr val="517485"/>
                </a:solidFill>
              </a:rPr>
              <a:t/>
            </a:r>
            <a:br>
              <a:rPr lang="en-US" sz="1800" b="1" dirty="0" smtClean="0">
                <a:solidFill>
                  <a:srgbClr val="517485"/>
                </a:solidFill>
              </a:rPr>
            </a:br>
            <a:r>
              <a:rPr lang="en-US" sz="1800" b="1" dirty="0" smtClean="0">
                <a:solidFill>
                  <a:srgbClr val="517485"/>
                </a:solidFill>
              </a:rPr>
              <a:t>OR</a:t>
            </a:r>
            <a:endParaRPr lang="en-US" sz="1800" b="1" dirty="0">
              <a:solidFill>
                <a:srgbClr val="517485"/>
              </a:solidFill>
            </a:endParaRPr>
          </a:p>
          <a:p>
            <a:pPr>
              <a:buFontTx/>
              <a:buNone/>
            </a:pPr>
            <a:endParaRPr lang="en-US" sz="1800" dirty="0">
              <a:solidFill>
                <a:srgbClr val="517485"/>
              </a:solidFill>
            </a:endParaRPr>
          </a:p>
          <a:p>
            <a:r>
              <a:rPr lang="en-US" b="1" dirty="0">
                <a:solidFill>
                  <a:srgbClr val="517485"/>
                </a:solidFill>
              </a:rPr>
              <a:t>Based on Max I for 60 Sec.</a:t>
            </a:r>
          </a:p>
          <a:p>
            <a:pPr lvl="1" eaLnBrk="0" hangingPunct="0">
              <a:spcBef>
                <a:spcPct val="0"/>
              </a:spcBef>
              <a:buClr>
                <a:srgbClr val="517485"/>
              </a:buClr>
              <a:buSzPct val="100000"/>
            </a:pPr>
            <a:r>
              <a:rPr lang="en-US" dirty="0">
                <a:solidFill>
                  <a:srgbClr val="517485"/>
                </a:solidFill>
              </a:rPr>
              <a:t>1.1 times I for normal duty</a:t>
            </a:r>
          </a:p>
          <a:p>
            <a:pPr lvl="1" eaLnBrk="0" hangingPunct="0">
              <a:spcBef>
                <a:spcPct val="0"/>
              </a:spcBef>
              <a:buClr>
                <a:srgbClr val="517485"/>
              </a:buClr>
              <a:buSzPct val="100000"/>
            </a:pPr>
            <a:r>
              <a:rPr lang="en-US" dirty="0">
                <a:solidFill>
                  <a:srgbClr val="517485"/>
                </a:solidFill>
              </a:rPr>
              <a:t>1.5 times I for heavy duty</a:t>
            </a:r>
          </a:p>
          <a:p>
            <a:endParaRPr lang="en-US" sz="1800" dirty="0">
              <a:solidFill>
                <a:srgbClr val="517485"/>
              </a:solidFill>
            </a:endParaRPr>
          </a:p>
          <a:p>
            <a:endParaRPr lang="en-US" sz="1800" i="1" dirty="0">
              <a:solidFill>
                <a:srgbClr val="517485"/>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0012" y="1524000"/>
            <a:ext cx="4553916" cy="4553916"/>
          </a:xfrm>
          <a:prstGeom prst="rect">
            <a:avLst/>
          </a:prstGeom>
        </p:spPr>
      </p:pic>
    </p:spTree>
    <p:extLst>
      <p:ext uri="{BB962C8B-B14F-4D97-AF65-F5344CB8AC3E}">
        <p14:creationId xmlns:p14="http://schemas.microsoft.com/office/powerpoint/2010/main" val="2656387424"/>
      </p:ext>
    </p:extLst>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01" name="Rectangle 5"/>
          <p:cNvSpPr>
            <a:spLocks noGrp="1" noChangeArrowheads="1"/>
          </p:cNvSpPr>
          <p:nvPr>
            <p:ph type="body" idx="1"/>
          </p:nvPr>
        </p:nvSpPr>
        <p:spPr>
          <a:xfrm>
            <a:off x="571341" y="1752600"/>
            <a:ext cx="8723471" cy="3630613"/>
          </a:xfrm>
        </p:spPr>
        <p:txBody>
          <a:bodyPr/>
          <a:lstStyle/>
          <a:p>
            <a:r>
              <a:rPr lang="en-US" dirty="0">
                <a:solidFill>
                  <a:srgbClr val="517485"/>
                </a:solidFill>
              </a:rPr>
              <a:t>It is important to understand typical options provided with electronic motor controllers. The option that most directly effects the fuse selection is the “Bypass Option.”</a:t>
            </a:r>
          </a:p>
          <a:p>
            <a:pPr lvl="1">
              <a:buClr>
                <a:srgbClr val="517485"/>
              </a:buClr>
            </a:pPr>
            <a:r>
              <a:rPr lang="en-US" i="1" dirty="0">
                <a:solidFill>
                  <a:srgbClr val="517485"/>
                </a:solidFill>
              </a:rPr>
              <a:t>B</a:t>
            </a:r>
            <a:r>
              <a:rPr lang="en-US" i="1" dirty="0" smtClean="0">
                <a:solidFill>
                  <a:srgbClr val="517485"/>
                </a:solidFill>
              </a:rPr>
              <a:t>y-pass </a:t>
            </a:r>
            <a:r>
              <a:rPr lang="en-US" i="1" dirty="0">
                <a:solidFill>
                  <a:srgbClr val="517485"/>
                </a:solidFill>
              </a:rPr>
              <a:t>electronic controller at start-up</a:t>
            </a:r>
          </a:p>
          <a:p>
            <a:pPr lvl="1" eaLnBrk="0" hangingPunct="0">
              <a:spcBef>
                <a:spcPct val="0"/>
              </a:spcBef>
              <a:buClr>
                <a:srgbClr val="517485"/>
              </a:buClr>
            </a:pPr>
            <a:r>
              <a:rPr lang="en-US" i="1" dirty="0">
                <a:solidFill>
                  <a:srgbClr val="517485"/>
                </a:solidFill>
              </a:rPr>
              <a:t>B</a:t>
            </a:r>
            <a:r>
              <a:rPr lang="en-US" i="1" dirty="0" smtClean="0">
                <a:solidFill>
                  <a:srgbClr val="517485"/>
                </a:solidFill>
              </a:rPr>
              <a:t>y-pass </a:t>
            </a:r>
            <a:r>
              <a:rPr lang="en-US" i="1" dirty="0">
                <a:solidFill>
                  <a:srgbClr val="517485"/>
                </a:solidFill>
              </a:rPr>
              <a:t>electronic controller during operation</a:t>
            </a:r>
          </a:p>
        </p:txBody>
      </p:sp>
      <p:sp>
        <p:nvSpPr>
          <p:cNvPr id="2" name="Title 1"/>
          <p:cNvSpPr>
            <a:spLocks noGrp="1"/>
          </p:cNvSpPr>
          <p:nvPr>
            <p:ph type="title"/>
          </p:nvPr>
        </p:nvSpPr>
        <p:spPr>
          <a:xfrm>
            <a:off x="531812" y="138891"/>
            <a:ext cx="8912543" cy="914400"/>
          </a:xfrm>
        </p:spPr>
        <p:txBody>
          <a:bodyPr/>
          <a:lstStyle/>
          <a:p>
            <a:r>
              <a:rPr lang="en-US" dirty="0"/>
              <a:t>Application Notes/Alerts</a:t>
            </a:r>
            <a:br>
              <a:rPr lang="en-US" dirty="0"/>
            </a:br>
            <a:r>
              <a:rPr lang="en-US" sz="2000" dirty="0"/>
              <a:t>Two considerations to know about the by-pass </a:t>
            </a:r>
            <a:r>
              <a:rPr lang="en-US" sz="2000" dirty="0" smtClean="0"/>
              <a:t>option</a:t>
            </a:r>
            <a:endParaRPr lang="en-US" dirty="0"/>
          </a:p>
        </p:txBody>
      </p:sp>
    </p:spTree>
    <p:extLst>
      <p:ext uri="{BB962C8B-B14F-4D97-AF65-F5344CB8AC3E}">
        <p14:creationId xmlns:p14="http://schemas.microsoft.com/office/powerpoint/2010/main" val="4221870310"/>
      </p:ext>
    </p:extLst>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0188" y="4077871"/>
            <a:ext cx="4208701" cy="1943100"/>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1" name="Rectangle 3"/>
          <p:cNvSpPr>
            <a:spLocks noChangeArrowheads="1"/>
          </p:cNvSpPr>
          <p:nvPr/>
        </p:nvSpPr>
        <p:spPr bwMode="auto">
          <a:xfrm>
            <a:off x="0" y="6059071"/>
            <a:ext cx="9902825" cy="304800"/>
          </a:xfrm>
          <a:prstGeom prst="rect">
            <a:avLst/>
          </a:prstGeom>
          <a:solidFill>
            <a:srgbClr val="517485"/>
          </a:solidFill>
          <a:ln>
            <a:noFill/>
          </a:ln>
          <a:effectLst/>
          <a:extLst/>
        </p:spPr>
        <p:txBody>
          <a:bodyPr wrap="none" anchor="ctr"/>
          <a:lstStyle/>
          <a:p>
            <a:endParaRPr lang="en-US"/>
          </a:p>
        </p:txBody>
      </p:sp>
      <p:sp>
        <p:nvSpPr>
          <p:cNvPr id="37892" name="Rectangle 4"/>
          <p:cNvSpPr>
            <a:spLocks noChangeArrowheads="1"/>
          </p:cNvSpPr>
          <p:nvPr/>
        </p:nvSpPr>
        <p:spPr bwMode="auto">
          <a:xfrm>
            <a:off x="0" y="3696871"/>
            <a:ext cx="9902825" cy="304800"/>
          </a:xfrm>
          <a:prstGeom prst="rect">
            <a:avLst/>
          </a:prstGeom>
          <a:solidFill>
            <a:srgbClr val="517485"/>
          </a:solidFill>
          <a:ln>
            <a:noFill/>
          </a:ln>
          <a:effectLst/>
          <a:extLst/>
        </p:spPr>
        <p:txBody>
          <a:bodyPr wrap="none" anchor="ctr"/>
          <a:lstStyle/>
          <a:p>
            <a:pPr algn="ctr"/>
            <a:endParaRPr lang="en-US" b="1" dirty="0">
              <a:solidFill>
                <a:schemeClr val="bg1"/>
              </a:solidFill>
            </a:endParaRPr>
          </a:p>
        </p:txBody>
      </p:sp>
      <p:pic>
        <p:nvPicPr>
          <p:cNvPr id="3789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4171"/>
            <a:ext cx="5364030" cy="2476500"/>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7896" name="Text Box 8"/>
          <p:cNvSpPr txBox="1">
            <a:spLocks noChangeArrowheads="1"/>
          </p:cNvSpPr>
          <p:nvPr/>
        </p:nvSpPr>
        <p:spPr bwMode="auto">
          <a:xfrm>
            <a:off x="660188" y="3657600"/>
            <a:ext cx="1975221" cy="338554"/>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solidFill>
                  <a:schemeClr val="bg1"/>
                </a:solidFill>
              </a:rPr>
              <a:t>Bypass at start-up</a:t>
            </a:r>
          </a:p>
        </p:txBody>
      </p:sp>
      <p:sp>
        <p:nvSpPr>
          <p:cNvPr id="37897" name="Text Box 9"/>
          <p:cNvSpPr txBox="1">
            <a:spLocks noChangeArrowheads="1"/>
          </p:cNvSpPr>
          <p:nvPr/>
        </p:nvSpPr>
        <p:spPr bwMode="auto">
          <a:xfrm>
            <a:off x="742712" y="6019800"/>
            <a:ext cx="2600392" cy="338554"/>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1600" b="1" dirty="0">
                <a:solidFill>
                  <a:schemeClr val="bg1"/>
                </a:solidFill>
              </a:rPr>
              <a:t>Bypass during operation</a:t>
            </a:r>
          </a:p>
        </p:txBody>
      </p:sp>
      <p:sp>
        <p:nvSpPr>
          <p:cNvPr id="37903" name="Rectangle 15"/>
          <p:cNvSpPr>
            <a:spLocks noChangeArrowheads="1"/>
          </p:cNvSpPr>
          <p:nvPr/>
        </p:nvSpPr>
        <p:spPr bwMode="auto">
          <a:xfrm>
            <a:off x="2475706" y="4230271"/>
            <a:ext cx="660188" cy="1524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906" name="Text Box 18"/>
          <p:cNvSpPr txBox="1">
            <a:spLocks noChangeArrowheads="1"/>
          </p:cNvSpPr>
          <p:nvPr/>
        </p:nvSpPr>
        <p:spPr bwMode="auto">
          <a:xfrm>
            <a:off x="5600540" y="1889125"/>
            <a:ext cx="369427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000" b="1" dirty="0">
                <a:solidFill>
                  <a:srgbClr val="517485"/>
                </a:solidFill>
              </a:rPr>
              <a:t>The HSJ is not suited for bypass electronic controller at start-up </a:t>
            </a:r>
            <a:r>
              <a:rPr lang="en-US" sz="2000" b="1" dirty="0" smtClean="0">
                <a:solidFill>
                  <a:srgbClr val="517485"/>
                </a:solidFill>
              </a:rPr>
              <a:t>operation</a:t>
            </a:r>
            <a:endParaRPr lang="en-US" sz="2000" b="1" dirty="0">
              <a:solidFill>
                <a:srgbClr val="517485"/>
              </a:solidFill>
            </a:endParaRPr>
          </a:p>
        </p:txBody>
      </p:sp>
      <p:sp>
        <p:nvSpPr>
          <p:cNvPr id="37907" name="Text Box 19"/>
          <p:cNvSpPr txBox="1">
            <a:spLocks noChangeArrowheads="1"/>
          </p:cNvSpPr>
          <p:nvPr/>
        </p:nvSpPr>
        <p:spPr bwMode="auto">
          <a:xfrm>
            <a:off x="5067141" y="4251325"/>
            <a:ext cx="4227671"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a:r>
              <a:rPr lang="en-US" sz="2000" b="1" dirty="0">
                <a:solidFill>
                  <a:srgbClr val="517485"/>
                </a:solidFill>
              </a:rPr>
              <a:t>The HSJ is very well suited for bypass electronic controller during operation after the equipment is started and operating at full load </a:t>
            </a:r>
            <a:r>
              <a:rPr lang="en-US" sz="2000" b="1" dirty="0" smtClean="0">
                <a:solidFill>
                  <a:srgbClr val="517485"/>
                </a:solidFill>
              </a:rPr>
              <a:t>current</a:t>
            </a:r>
            <a:endParaRPr lang="en-US" sz="2000" b="1" dirty="0">
              <a:solidFill>
                <a:srgbClr val="517485"/>
              </a:solidFill>
            </a:endParaRPr>
          </a:p>
        </p:txBody>
      </p:sp>
      <p:sp>
        <p:nvSpPr>
          <p:cNvPr id="2" name="Title 1"/>
          <p:cNvSpPr>
            <a:spLocks noGrp="1"/>
          </p:cNvSpPr>
          <p:nvPr>
            <p:ph type="title"/>
          </p:nvPr>
        </p:nvSpPr>
        <p:spPr/>
        <p:txBody>
          <a:bodyPr/>
          <a:lstStyle/>
          <a:p>
            <a:r>
              <a:rPr lang="en-US" dirty="0" smtClean="0"/>
              <a:t>Application Notes/Alerts</a:t>
            </a:r>
            <a:endParaRPr lang="en-US" dirty="0"/>
          </a:p>
        </p:txBody>
      </p:sp>
    </p:spTree>
    <p:extLst>
      <p:ext uri="{BB962C8B-B14F-4D97-AF65-F5344CB8AC3E}">
        <p14:creationId xmlns:p14="http://schemas.microsoft.com/office/powerpoint/2010/main" val="1102135507"/>
      </p:ext>
    </p:extLst>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7906"/>
                                        </p:tgtEl>
                                        <p:attrNameLst>
                                          <p:attrName>style.visibility</p:attrName>
                                        </p:attrNameLst>
                                      </p:cBhvr>
                                      <p:to>
                                        <p:strVal val="visible"/>
                                      </p:to>
                                    </p:set>
                                    <p:anim calcmode="lin" valueType="num">
                                      <p:cBhvr additive="base">
                                        <p:cTn id="7" dur="500" fill="hold"/>
                                        <p:tgtEl>
                                          <p:spTgt spid="37906"/>
                                        </p:tgtEl>
                                        <p:attrNameLst>
                                          <p:attrName>ppt_x</p:attrName>
                                        </p:attrNameLst>
                                      </p:cBhvr>
                                      <p:tavLst>
                                        <p:tav tm="0">
                                          <p:val>
                                            <p:strVal val="0-#ppt_w/2"/>
                                          </p:val>
                                        </p:tav>
                                        <p:tav tm="100000">
                                          <p:val>
                                            <p:strVal val="#ppt_x"/>
                                          </p:val>
                                        </p:tav>
                                      </p:tavLst>
                                    </p:anim>
                                    <p:anim calcmode="lin" valueType="num">
                                      <p:cBhvr additive="base">
                                        <p:cTn id="8" dur="500" fill="hold"/>
                                        <p:tgtEl>
                                          <p:spTgt spid="37906"/>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7907"/>
                                        </p:tgtEl>
                                        <p:attrNameLst>
                                          <p:attrName>style.visibility</p:attrName>
                                        </p:attrNameLst>
                                      </p:cBhvr>
                                      <p:to>
                                        <p:strVal val="visible"/>
                                      </p:to>
                                    </p:set>
                                    <p:anim calcmode="lin" valueType="num">
                                      <p:cBhvr additive="base">
                                        <p:cTn id="12" dur="500" fill="hold"/>
                                        <p:tgtEl>
                                          <p:spTgt spid="37907"/>
                                        </p:tgtEl>
                                        <p:attrNameLst>
                                          <p:attrName>ppt_x</p:attrName>
                                        </p:attrNameLst>
                                      </p:cBhvr>
                                      <p:tavLst>
                                        <p:tav tm="0">
                                          <p:val>
                                            <p:strVal val="0-#ppt_w/2"/>
                                          </p:val>
                                        </p:tav>
                                        <p:tav tm="100000">
                                          <p:val>
                                            <p:strVal val="#ppt_x"/>
                                          </p:val>
                                        </p:tav>
                                      </p:tavLst>
                                    </p:anim>
                                    <p:anim calcmode="lin" valueType="num">
                                      <p:cBhvr additive="base">
                                        <p:cTn id="13" dur="500" fill="hold"/>
                                        <p:tgtEl>
                                          <p:spTgt spid="3790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06" grpId="0" autoUpdateAnimBg="0"/>
      <p:bldP spid="37907"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 Learn More…</a:t>
            </a:r>
            <a:endParaRPr lang="en-US" dirty="0"/>
          </a:p>
        </p:txBody>
      </p:sp>
      <p:sp>
        <p:nvSpPr>
          <p:cNvPr id="38935" name="Rectangle 23"/>
          <p:cNvSpPr>
            <a:spLocks noGrp="1" noChangeArrowheads="1"/>
          </p:cNvSpPr>
          <p:nvPr>
            <p:ph idx="1"/>
          </p:nvPr>
        </p:nvSpPr>
        <p:spPr>
          <a:xfrm>
            <a:off x="495141" y="1600200"/>
            <a:ext cx="5142071" cy="4525962"/>
          </a:xfrm>
        </p:spPr>
        <p:txBody>
          <a:bodyPr/>
          <a:lstStyle/>
          <a:p>
            <a:r>
              <a:rPr lang="en-US" dirty="0" smtClean="0">
                <a:solidFill>
                  <a:srgbClr val="517485"/>
                </a:solidFill>
              </a:rPr>
              <a:t>The </a:t>
            </a:r>
            <a:r>
              <a:rPr lang="en-US" dirty="0">
                <a:solidFill>
                  <a:srgbClr val="517485"/>
                </a:solidFill>
              </a:rPr>
              <a:t>HSJ provides the performance needed for today’s  electronic motor controllers. A clear understanding of the motor controller is key to selling the benefits of the HSJ.</a:t>
            </a:r>
          </a:p>
          <a:p>
            <a:r>
              <a:rPr lang="en-US" dirty="0" smtClean="0">
                <a:solidFill>
                  <a:srgbClr val="517485"/>
                </a:solidFill>
              </a:rPr>
              <a:t>For </a:t>
            </a:r>
            <a:r>
              <a:rPr lang="en-US" dirty="0">
                <a:solidFill>
                  <a:srgbClr val="517485"/>
                </a:solidFill>
              </a:rPr>
              <a:t>more information about our new line of High Speed J products visit </a:t>
            </a:r>
            <a:r>
              <a:rPr lang="en-US" i="1" dirty="0">
                <a:solidFill>
                  <a:srgbClr val="517485"/>
                </a:solidFill>
              </a:rPr>
              <a:t>ep-us.mersen.com</a:t>
            </a:r>
            <a:r>
              <a:rPr lang="en-US" dirty="0">
                <a:solidFill>
                  <a:srgbClr val="517485"/>
                </a:solidFill>
              </a:rPr>
              <a:t>, contact your Mersen representative, or call us today at 978-462-6662.</a:t>
            </a:r>
          </a:p>
        </p:txBody>
      </p:sp>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50496" y="1447800"/>
            <a:ext cx="4553916" cy="4553916"/>
          </a:xfrm>
          <a:prstGeom prst="rect">
            <a:avLst/>
          </a:prstGeom>
        </p:spPr>
      </p:pic>
    </p:spTree>
    <p:extLst>
      <p:ext uri="{BB962C8B-B14F-4D97-AF65-F5344CB8AC3E}">
        <p14:creationId xmlns:p14="http://schemas.microsoft.com/office/powerpoint/2010/main" val="381589889"/>
      </p:ext>
    </p:extLst>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Text Box 4"/>
          <p:cNvSpPr txBox="1">
            <a:spLocks noChangeArrowheads="1"/>
          </p:cNvSpPr>
          <p:nvPr/>
        </p:nvSpPr>
        <p:spPr bwMode="auto">
          <a:xfrm>
            <a:off x="1630230" y="2816224"/>
            <a:ext cx="2132315" cy="461665"/>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2400">
                <a:solidFill>
                  <a:schemeClr val="bg1"/>
                </a:solidFill>
                <a:latin typeface="Times" pitchFamily="1" charset="0"/>
              </a:rPr>
              <a:t>By-pass at Start</a:t>
            </a:r>
          </a:p>
        </p:txBody>
      </p:sp>
      <p:graphicFrame>
        <p:nvGraphicFramePr>
          <p:cNvPr id="27658" name="Object 10"/>
          <p:cNvGraphicFramePr>
            <a:graphicFrameLocks noChangeAspect="1"/>
          </p:cNvGraphicFramePr>
          <p:nvPr>
            <p:extLst>
              <p:ext uri="{D42A27DB-BD31-4B8C-83A1-F6EECF244321}">
                <p14:modId xmlns:p14="http://schemas.microsoft.com/office/powerpoint/2010/main" val="86070636"/>
              </p:ext>
            </p:extLst>
          </p:nvPr>
        </p:nvGraphicFramePr>
        <p:xfrm>
          <a:off x="1217612" y="1677987"/>
          <a:ext cx="7509642" cy="4189413"/>
        </p:xfrm>
        <a:graphic>
          <a:graphicData uri="http://schemas.openxmlformats.org/presentationml/2006/ole">
            <mc:AlternateContent xmlns:mc="http://schemas.openxmlformats.org/markup-compatibility/2006">
              <mc:Choice xmlns:v="urn:schemas-microsoft-com:vml" Requires="v">
                <p:oleObj spid="_x0000_s4108" name="Chart" r:id="rId3" imgW="4648494" imgH="2534014" progId="Excel.Chart.8">
                  <p:embed/>
                </p:oleObj>
              </mc:Choice>
              <mc:Fallback>
                <p:oleObj name="Chart" r:id="rId3" imgW="4648494" imgH="2534014" progId="Excel.Chart.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7612" y="1677987"/>
                        <a:ext cx="7509642" cy="4189413"/>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7659" name="Text Box 11"/>
          <p:cNvSpPr txBox="1">
            <a:spLocks noChangeArrowheads="1"/>
          </p:cNvSpPr>
          <p:nvPr/>
        </p:nvSpPr>
        <p:spPr bwMode="auto">
          <a:xfrm>
            <a:off x="4576456" y="2287587"/>
            <a:ext cx="319029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sz="2000" dirty="0">
                <a:solidFill>
                  <a:srgbClr val="517485"/>
                </a:solidFill>
                <a:latin typeface="Arial" pitchFamily="34" charset="0"/>
                <a:cs typeface="Arial" pitchFamily="34" charset="0"/>
              </a:rPr>
              <a:t>Electro Mechanical Starter</a:t>
            </a:r>
          </a:p>
        </p:txBody>
      </p:sp>
      <p:sp>
        <p:nvSpPr>
          <p:cNvPr id="27660" name="Text Box 12"/>
          <p:cNvSpPr txBox="1">
            <a:spLocks noChangeArrowheads="1"/>
          </p:cNvSpPr>
          <p:nvPr/>
        </p:nvSpPr>
        <p:spPr bwMode="auto">
          <a:xfrm>
            <a:off x="4436030" y="3582987"/>
            <a:ext cx="14927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517485"/>
                </a:solidFill>
                <a:latin typeface="Arial" pitchFamily="34" charset="0"/>
                <a:cs typeface="Arial" pitchFamily="34" charset="0"/>
              </a:rPr>
              <a:t>Soft-Starter</a:t>
            </a:r>
          </a:p>
        </p:txBody>
      </p:sp>
      <p:sp>
        <p:nvSpPr>
          <p:cNvPr id="27661" name="Text Box 13"/>
          <p:cNvSpPr txBox="1">
            <a:spLocks noChangeArrowheads="1"/>
          </p:cNvSpPr>
          <p:nvPr/>
        </p:nvSpPr>
        <p:spPr bwMode="auto">
          <a:xfrm>
            <a:off x="3775842" y="4116387"/>
            <a:ext cx="784189"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000" dirty="0">
                <a:solidFill>
                  <a:srgbClr val="517485"/>
                </a:solidFill>
                <a:latin typeface="Arial" pitchFamily="34" charset="0"/>
                <a:cs typeface="Arial" pitchFamily="34" charset="0"/>
              </a:rPr>
              <a:t>Drive</a:t>
            </a:r>
          </a:p>
        </p:txBody>
      </p:sp>
      <p:sp>
        <p:nvSpPr>
          <p:cNvPr id="4" name="Title 3"/>
          <p:cNvSpPr>
            <a:spLocks noGrp="1"/>
          </p:cNvSpPr>
          <p:nvPr>
            <p:ph type="title"/>
          </p:nvPr>
        </p:nvSpPr>
        <p:spPr/>
        <p:txBody>
          <a:bodyPr/>
          <a:lstStyle/>
          <a:p>
            <a:r>
              <a:rPr lang="en-US" dirty="0"/>
              <a:t>Changing Trends in Electronic Motor </a:t>
            </a:r>
            <a:r>
              <a:rPr lang="en-US" dirty="0" smtClean="0"/>
              <a:t>Control</a:t>
            </a:r>
            <a:endParaRPr lang="en-US" dirty="0"/>
          </a:p>
        </p:txBody>
      </p:sp>
    </p:spTree>
    <p:extLst>
      <p:ext uri="{BB962C8B-B14F-4D97-AF65-F5344CB8AC3E}">
        <p14:creationId xmlns:p14="http://schemas.microsoft.com/office/powerpoint/2010/main" val="137273451"/>
      </p:ext>
    </p:extLst>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75223396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tabLst>
                <a:tab pos="2176463" algn="l"/>
              </a:tabLst>
            </a:pPr>
            <a:r>
              <a:rPr lang="en-US" dirty="0" smtClean="0"/>
              <a:t>Changing Trends in Electronic Motor Control</a:t>
            </a:r>
            <a:endParaRPr lang="en-US" dirty="0"/>
          </a:p>
        </p:txBody>
      </p:sp>
      <p:graphicFrame>
        <p:nvGraphicFramePr>
          <p:cNvPr id="11278" name="Object 14"/>
          <p:cNvGraphicFramePr>
            <a:graphicFrameLocks noChangeAspect="1"/>
          </p:cNvGraphicFramePr>
          <p:nvPr>
            <p:extLst>
              <p:ext uri="{D42A27DB-BD31-4B8C-83A1-F6EECF244321}">
                <p14:modId xmlns:p14="http://schemas.microsoft.com/office/powerpoint/2010/main" val="281274414"/>
              </p:ext>
            </p:extLst>
          </p:nvPr>
        </p:nvGraphicFramePr>
        <p:xfrm>
          <a:off x="668098" y="1631950"/>
          <a:ext cx="6931978" cy="4006850"/>
        </p:xfrm>
        <a:graphic>
          <a:graphicData uri="http://schemas.openxmlformats.org/presentationml/2006/ole">
            <mc:AlternateContent xmlns:mc="http://schemas.openxmlformats.org/markup-compatibility/2006">
              <mc:Choice xmlns:v="urn:schemas-microsoft-com:vml" Requires="v">
                <p:oleObj spid="_x0000_s5132" name="Chart" r:id="rId4" imgW="3610051" imgH="1647749" progId="Excel.Chart.8">
                  <p:embed/>
                </p:oleObj>
              </mc:Choice>
              <mc:Fallback>
                <p:oleObj name="Chart" r:id="rId4" imgW="3610051" imgH="1647749" progId="Excel.Char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8098" y="1631950"/>
                        <a:ext cx="6931978" cy="4006850"/>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81" name="Text Box 17"/>
          <p:cNvSpPr txBox="1">
            <a:spLocks noChangeArrowheads="1"/>
          </p:cNvSpPr>
          <p:nvPr/>
        </p:nvSpPr>
        <p:spPr bwMode="auto">
          <a:xfrm>
            <a:off x="7682600" y="2817814"/>
            <a:ext cx="2145612" cy="1616075"/>
          </a:xfrm>
          <a:prstGeom prst="rect">
            <a:avLst/>
          </a:prstGeom>
          <a:noFill/>
          <a:ln>
            <a:noFill/>
          </a:ln>
          <a:effectLst/>
          <a:extLst>
            <a:ext uri="{909E8E84-426E-40DD-AFC4-6F175D3DCCD1}">
              <a14:hiddenFill xmlns:a14="http://schemas.microsoft.com/office/drawing/2010/main">
                <a:solidFill>
                  <a:srgbClr val="FFE48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eaLnBrk="0" hangingPunct="0"/>
            <a:r>
              <a:rPr lang="en-US" sz="2000" dirty="0">
                <a:solidFill>
                  <a:srgbClr val="517485"/>
                </a:solidFill>
              </a:rPr>
              <a:t>Market for </a:t>
            </a:r>
          </a:p>
          <a:p>
            <a:pPr eaLnBrk="0" hangingPunct="0"/>
            <a:r>
              <a:rPr lang="en-US" sz="2000" dirty="0">
                <a:solidFill>
                  <a:srgbClr val="517485"/>
                </a:solidFill>
              </a:rPr>
              <a:t>Electronic </a:t>
            </a:r>
          </a:p>
          <a:p>
            <a:pPr eaLnBrk="0" hangingPunct="0"/>
            <a:r>
              <a:rPr lang="en-US" sz="2000" dirty="0">
                <a:solidFill>
                  <a:srgbClr val="517485"/>
                </a:solidFill>
              </a:rPr>
              <a:t>Controllers</a:t>
            </a:r>
          </a:p>
          <a:p>
            <a:pPr eaLnBrk="0" hangingPunct="0"/>
            <a:r>
              <a:rPr lang="en-US" sz="2000" dirty="0">
                <a:solidFill>
                  <a:srgbClr val="517485"/>
                </a:solidFill>
              </a:rPr>
              <a:t>is steadily growing</a:t>
            </a:r>
          </a:p>
        </p:txBody>
      </p:sp>
    </p:spTree>
    <p:extLst>
      <p:ext uri="{BB962C8B-B14F-4D97-AF65-F5344CB8AC3E}">
        <p14:creationId xmlns:p14="http://schemas.microsoft.com/office/powerpoint/2010/main" val="2208070619"/>
      </p:ext>
    </p:extLst>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Leaders of Electronic Motor </a:t>
            </a:r>
            <a:r>
              <a:rPr lang="en-US" dirty="0" smtClean="0"/>
              <a:t>Controllers</a:t>
            </a:r>
            <a:endParaRPr lang="en-US" dirty="0"/>
          </a:p>
        </p:txBody>
      </p:sp>
      <p:sp>
        <p:nvSpPr>
          <p:cNvPr id="7206" name="Rectangle 38"/>
          <p:cNvSpPr>
            <a:spLocks noGrp="1" noChangeArrowheads="1"/>
          </p:cNvSpPr>
          <p:nvPr>
            <p:ph idx="1"/>
          </p:nvPr>
        </p:nvSpPr>
        <p:spPr/>
        <p:txBody>
          <a:bodyPr/>
          <a:lstStyle/>
          <a:p>
            <a:pPr>
              <a:buClr>
                <a:srgbClr val="E84E0F"/>
              </a:buClr>
            </a:pPr>
            <a:r>
              <a:rPr lang="en-US" dirty="0" smtClean="0">
                <a:solidFill>
                  <a:srgbClr val="517485"/>
                </a:solidFill>
              </a:rPr>
              <a:t>Allen </a:t>
            </a:r>
            <a:r>
              <a:rPr lang="en-US" dirty="0">
                <a:solidFill>
                  <a:srgbClr val="517485"/>
                </a:solidFill>
              </a:rPr>
              <a:t>Bradley</a:t>
            </a:r>
          </a:p>
          <a:p>
            <a:pPr>
              <a:buClr>
                <a:srgbClr val="E84E0F"/>
              </a:buClr>
            </a:pPr>
            <a:r>
              <a:rPr lang="en-US" dirty="0">
                <a:solidFill>
                  <a:srgbClr val="517485"/>
                </a:solidFill>
              </a:rPr>
              <a:t> ABB</a:t>
            </a:r>
          </a:p>
          <a:p>
            <a:pPr>
              <a:buClr>
                <a:srgbClr val="E84E0F"/>
              </a:buClr>
            </a:pPr>
            <a:r>
              <a:rPr lang="en-US" dirty="0">
                <a:solidFill>
                  <a:srgbClr val="517485"/>
                </a:solidFill>
              </a:rPr>
              <a:t> Cutler Hammer</a:t>
            </a:r>
          </a:p>
          <a:p>
            <a:pPr>
              <a:buClr>
                <a:srgbClr val="E84E0F"/>
              </a:buClr>
            </a:pPr>
            <a:r>
              <a:rPr lang="en-US" dirty="0">
                <a:solidFill>
                  <a:srgbClr val="517485"/>
                </a:solidFill>
              </a:rPr>
              <a:t> Square D</a:t>
            </a:r>
          </a:p>
          <a:p>
            <a:pPr>
              <a:buClr>
                <a:srgbClr val="E84E0F"/>
              </a:buClr>
            </a:pPr>
            <a:r>
              <a:rPr lang="en-US" dirty="0">
                <a:solidFill>
                  <a:srgbClr val="517485"/>
                </a:solidFill>
              </a:rPr>
              <a:t> GE</a:t>
            </a:r>
          </a:p>
          <a:p>
            <a:pPr eaLnBrk="0" hangingPunct="0">
              <a:spcBef>
                <a:spcPct val="0"/>
              </a:spcBef>
              <a:buClr>
                <a:srgbClr val="E84E0F"/>
              </a:buClr>
            </a:pPr>
            <a:r>
              <a:rPr lang="en-US" dirty="0">
                <a:solidFill>
                  <a:srgbClr val="517485"/>
                </a:solidFill>
              </a:rPr>
              <a:t> </a:t>
            </a:r>
            <a:r>
              <a:rPr lang="en-US" dirty="0" err="1">
                <a:solidFill>
                  <a:srgbClr val="517485"/>
                </a:solidFill>
              </a:rPr>
              <a:t>Danfoss</a:t>
            </a:r>
            <a:endParaRPr lang="en-US" dirty="0">
              <a:solidFill>
                <a:srgbClr val="517485"/>
              </a:solidFill>
            </a:endParaRPr>
          </a:p>
          <a:p>
            <a:pPr>
              <a:buClr>
                <a:srgbClr val="E84E0F"/>
              </a:buClr>
            </a:pPr>
            <a:r>
              <a:rPr lang="en-US" dirty="0">
                <a:solidFill>
                  <a:srgbClr val="517485"/>
                </a:solidFill>
              </a:rPr>
              <a:t> Toshiba</a:t>
            </a:r>
          </a:p>
          <a:p>
            <a:pPr>
              <a:buClr>
                <a:srgbClr val="E84E0F"/>
              </a:buClr>
            </a:pPr>
            <a:r>
              <a:rPr lang="en-US" dirty="0">
                <a:solidFill>
                  <a:srgbClr val="517485"/>
                </a:solidFill>
              </a:rPr>
              <a:t> Hitachi</a:t>
            </a:r>
          </a:p>
          <a:p>
            <a:pPr>
              <a:buClr>
                <a:srgbClr val="E84E0F"/>
              </a:buClr>
            </a:pPr>
            <a:r>
              <a:rPr lang="en-US" dirty="0">
                <a:solidFill>
                  <a:srgbClr val="517485"/>
                </a:solidFill>
              </a:rPr>
              <a:t> AC Tech</a:t>
            </a:r>
          </a:p>
          <a:p>
            <a:pPr>
              <a:buClr>
                <a:srgbClr val="E84E0F"/>
              </a:buClr>
            </a:pPr>
            <a:r>
              <a:rPr lang="en-US" dirty="0">
                <a:solidFill>
                  <a:srgbClr val="517485"/>
                </a:solidFill>
              </a:rPr>
              <a:t> </a:t>
            </a:r>
            <a:r>
              <a:rPr lang="en-US" dirty="0" err="1">
                <a:solidFill>
                  <a:srgbClr val="517485"/>
                </a:solidFill>
              </a:rPr>
              <a:t>Yaskawa</a:t>
            </a:r>
            <a:endParaRPr lang="en-US" dirty="0">
              <a:solidFill>
                <a:srgbClr val="517485"/>
              </a:solidFill>
            </a:endParaRPr>
          </a:p>
        </p:txBody>
      </p:sp>
      <p:pic>
        <p:nvPicPr>
          <p:cNvPr id="49169" name="Picture 1041" descr="PowerFlex 70 AC Drive">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29077" y="1752600"/>
            <a:ext cx="1299746" cy="1295400"/>
          </a:xfrm>
          <a:prstGeom prst="rect">
            <a:avLst/>
          </a:prstGeom>
          <a:noFill/>
          <a:extLst>
            <a:ext uri="{909E8E84-426E-40DD-AFC4-6F175D3DCCD1}">
              <a14:hiddenFill xmlns:a14="http://schemas.microsoft.com/office/drawing/2010/main">
                <a:solidFill>
                  <a:srgbClr val="FFFFFF"/>
                </a:solidFill>
              </a14:hiddenFill>
            </a:ext>
          </a:extLst>
        </p:spPr>
      </p:pic>
      <p:pic>
        <p:nvPicPr>
          <p:cNvPr id="49171" name="Picture 1043" descr="PowerFlex 40 AC Drive">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1224" y="3449639"/>
            <a:ext cx="1650471" cy="1417637"/>
          </a:xfrm>
          <a:prstGeom prst="rect">
            <a:avLst/>
          </a:prstGeom>
          <a:noFill/>
          <a:extLst>
            <a:ext uri="{909E8E84-426E-40DD-AFC4-6F175D3DCCD1}">
              <a14:hiddenFill xmlns:a14="http://schemas.microsoft.com/office/drawing/2010/main">
                <a:solidFill>
                  <a:srgbClr val="FFFFFF"/>
                </a:solidFill>
              </a14:hiddenFill>
            </a:ext>
          </a:extLst>
        </p:spPr>
      </p:pic>
      <p:pic>
        <p:nvPicPr>
          <p:cNvPr id="49173" name="Picture 1045" descr="PowerFlex 700 AC Drive">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27119" y="2514600"/>
            <a:ext cx="1437285" cy="2000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9473127"/>
      </p:ext>
    </p:extLst>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Cost </a:t>
            </a:r>
            <a:r>
              <a:rPr lang="en-US" dirty="0" smtClean="0"/>
              <a:t>Reduction </a:t>
            </a:r>
            <a:r>
              <a:rPr lang="en-US" dirty="0"/>
              <a:t>of Electronic Motor </a:t>
            </a:r>
            <a:r>
              <a:rPr lang="en-US" dirty="0" smtClean="0"/>
              <a:t>Control</a:t>
            </a:r>
            <a:endParaRPr lang="en-US" dirty="0"/>
          </a:p>
        </p:txBody>
      </p:sp>
      <p:sp>
        <p:nvSpPr>
          <p:cNvPr id="44113" name="Rectangle 81"/>
          <p:cNvSpPr>
            <a:spLocks noGrp="1" noChangeArrowheads="1"/>
          </p:cNvSpPr>
          <p:nvPr>
            <p:ph idx="1"/>
          </p:nvPr>
        </p:nvSpPr>
        <p:spPr/>
        <p:txBody>
          <a:bodyPr/>
          <a:lstStyle/>
          <a:p>
            <a:r>
              <a:rPr lang="en-US" dirty="0">
                <a:solidFill>
                  <a:srgbClr val="517485"/>
                </a:solidFill>
              </a:rPr>
              <a:t>Manufacturers remove high speed fuse (Semiconductor fuse) from medium to low power Drives/Soft-starters (200HP and below)</a:t>
            </a:r>
          </a:p>
          <a:p>
            <a:r>
              <a:rPr lang="en-US" dirty="0">
                <a:solidFill>
                  <a:srgbClr val="517485"/>
                </a:solidFill>
              </a:rPr>
              <a:t>Manufacturers suggest controller protection to comply with NEC using Circuit Breaker or UL listed </a:t>
            </a:r>
            <a:r>
              <a:rPr lang="en-US" dirty="0" smtClean="0">
                <a:solidFill>
                  <a:srgbClr val="517485"/>
                </a:solidFill>
              </a:rPr>
              <a:t>fuses</a:t>
            </a:r>
            <a:endParaRPr lang="en-US" dirty="0">
              <a:solidFill>
                <a:srgbClr val="517485"/>
              </a:solidFill>
            </a:endParaRPr>
          </a:p>
          <a:p>
            <a:r>
              <a:rPr lang="en-US" dirty="0">
                <a:solidFill>
                  <a:srgbClr val="517485"/>
                </a:solidFill>
              </a:rPr>
              <a:t>Manufacturers justify removal of high speed fuse by arguing their system is self protected (IGBT</a:t>
            </a:r>
            <a:r>
              <a:rPr lang="en-US" dirty="0" smtClean="0">
                <a:solidFill>
                  <a:srgbClr val="517485"/>
                </a:solidFill>
              </a:rPr>
              <a:t>)</a:t>
            </a:r>
            <a:endParaRPr lang="en-US" dirty="0">
              <a:solidFill>
                <a:srgbClr val="517485"/>
              </a:solidFill>
            </a:endParaRPr>
          </a:p>
        </p:txBody>
      </p:sp>
    </p:spTree>
    <p:extLst>
      <p:ext uri="{BB962C8B-B14F-4D97-AF65-F5344CB8AC3E}">
        <p14:creationId xmlns:p14="http://schemas.microsoft.com/office/powerpoint/2010/main" val="1941491300"/>
      </p:ext>
    </p:extLst>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141" y="138891"/>
            <a:ext cx="9407684" cy="914400"/>
          </a:xfrm>
        </p:spPr>
        <p:txBody>
          <a:bodyPr/>
          <a:lstStyle/>
          <a:p>
            <a:r>
              <a:rPr lang="en-US" dirty="0"/>
              <a:t>Preventing AC Drive Failure and Collateral Damage</a:t>
            </a:r>
          </a:p>
        </p:txBody>
      </p:sp>
      <p:sp>
        <p:nvSpPr>
          <p:cNvPr id="46124" name="Rectangle 44"/>
          <p:cNvSpPr>
            <a:spLocks noGrp="1" noChangeArrowheads="1"/>
          </p:cNvSpPr>
          <p:nvPr>
            <p:ph idx="1"/>
          </p:nvPr>
        </p:nvSpPr>
        <p:spPr>
          <a:xfrm>
            <a:off x="495141" y="4114800"/>
            <a:ext cx="8912543" cy="2011362"/>
          </a:xfrm>
        </p:spPr>
        <p:txBody>
          <a:bodyPr/>
          <a:lstStyle/>
          <a:p>
            <a:r>
              <a:rPr lang="en-US" dirty="0" smtClean="0">
                <a:solidFill>
                  <a:srgbClr val="517485"/>
                </a:solidFill>
              </a:rPr>
              <a:t>Over-current </a:t>
            </a:r>
            <a:r>
              <a:rPr lang="en-US" dirty="0">
                <a:solidFill>
                  <a:srgbClr val="517485"/>
                </a:solidFill>
              </a:rPr>
              <a:t>protection comparison</a:t>
            </a:r>
          </a:p>
          <a:p>
            <a:r>
              <a:rPr lang="en-US" dirty="0" smtClean="0">
                <a:solidFill>
                  <a:srgbClr val="517485"/>
                </a:solidFill>
              </a:rPr>
              <a:t>Drives</a:t>
            </a:r>
            <a:r>
              <a:rPr lang="en-US" dirty="0">
                <a:solidFill>
                  <a:srgbClr val="517485"/>
                </a:solidFill>
              </a:rPr>
              <a:t>’ failures cause analyses</a:t>
            </a:r>
          </a:p>
          <a:p>
            <a:r>
              <a:rPr lang="en-US" dirty="0" smtClean="0">
                <a:solidFill>
                  <a:srgbClr val="517485"/>
                </a:solidFill>
              </a:rPr>
              <a:t>Introduction </a:t>
            </a:r>
            <a:r>
              <a:rPr lang="en-US" dirty="0">
                <a:solidFill>
                  <a:srgbClr val="517485"/>
                </a:solidFill>
              </a:rPr>
              <a:t>of a new fuse for drives</a:t>
            </a:r>
          </a:p>
        </p:txBody>
      </p:sp>
      <p:grpSp>
        <p:nvGrpSpPr>
          <p:cNvPr id="46125" name="Group 45"/>
          <p:cNvGrpSpPr>
            <a:grpSpLocks/>
          </p:cNvGrpSpPr>
          <p:nvPr/>
        </p:nvGrpSpPr>
        <p:grpSpPr bwMode="auto">
          <a:xfrm>
            <a:off x="1815518" y="1371600"/>
            <a:ext cx="6106742" cy="2590800"/>
            <a:chOff x="1824" y="2112"/>
            <a:chExt cx="3504" cy="1488"/>
          </a:xfrm>
        </p:grpSpPr>
        <p:sp>
          <p:nvSpPr>
            <p:cNvPr id="46126" name="Rectangle 46"/>
            <p:cNvSpPr>
              <a:spLocks noChangeArrowheads="1"/>
            </p:cNvSpPr>
            <p:nvPr/>
          </p:nvSpPr>
          <p:spPr bwMode="auto">
            <a:xfrm>
              <a:off x="1824" y="2112"/>
              <a:ext cx="3504" cy="1488"/>
            </a:xfrm>
            <a:prstGeom prst="rect">
              <a:avLst/>
            </a:prstGeom>
            <a:solidFill>
              <a:schemeClr val="bg1"/>
            </a:solidFill>
            <a:ln w="50800">
              <a:solidFill>
                <a:srgbClr val="61829C">
                  <a:alpha val="20000"/>
                </a:srgbClr>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aphicFrame>
          <p:nvGraphicFramePr>
            <p:cNvPr id="46127" name="Object 47"/>
            <p:cNvGraphicFramePr>
              <a:graphicFrameLocks noChangeAspect="1"/>
            </p:cNvGraphicFramePr>
            <p:nvPr/>
          </p:nvGraphicFramePr>
          <p:xfrm>
            <a:off x="3072" y="2322"/>
            <a:ext cx="2250" cy="1096"/>
          </p:xfrm>
          <a:graphic>
            <a:graphicData uri="http://schemas.openxmlformats.org/presentationml/2006/ole">
              <mc:AlternateContent xmlns:mc="http://schemas.openxmlformats.org/markup-compatibility/2006">
                <mc:Choice xmlns:v="urn:schemas-microsoft-com:vml" Requires="v">
                  <p:oleObj spid="_x0000_s6166" name="Bitmap Image" r:id="rId3" imgW="5552381" imgH="2704762" progId="Paint.Picture">
                    <p:embed/>
                  </p:oleObj>
                </mc:Choice>
                <mc:Fallback>
                  <p:oleObj name="Bitmap Image" r:id="rId3" imgW="5552381" imgH="2704762"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72" y="2322"/>
                          <a:ext cx="2250" cy="1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46128" name="Object 48"/>
            <p:cNvGraphicFramePr>
              <a:graphicFrameLocks noChangeAspect="1"/>
            </p:cNvGraphicFramePr>
            <p:nvPr/>
          </p:nvGraphicFramePr>
          <p:xfrm>
            <a:off x="1848" y="2256"/>
            <a:ext cx="1128" cy="1074"/>
          </p:xfrm>
          <a:graphic>
            <a:graphicData uri="http://schemas.openxmlformats.org/presentationml/2006/ole">
              <mc:AlternateContent xmlns:mc="http://schemas.openxmlformats.org/markup-compatibility/2006">
                <mc:Choice xmlns:v="urn:schemas-microsoft-com:vml" Requires="v">
                  <p:oleObj spid="_x0000_s6167" name="Bitmap Image" r:id="rId5" imgW="1790476" imgH="1704762" progId="Paint.Picture">
                    <p:embed/>
                  </p:oleObj>
                </mc:Choice>
                <mc:Fallback>
                  <p:oleObj name="Bitmap Image" r:id="rId5" imgW="1790476" imgH="1704762" progId="Paint.Picture">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48" y="2256"/>
                          <a:ext cx="1128" cy="1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Tree>
    <p:extLst>
      <p:ext uri="{BB962C8B-B14F-4D97-AF65-F5344CB8AC3E}">
        <p14:creationId xmlns:p14="http://schemas.microsoft.com/office/powerpoint/2010/main" val="612591663"/>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25" name="Text Box 21"/>
          <p:cNvSpPr txBox="1">
            <a:spLocks noChangeArrowheads="1"/>
          </p:cNvSpPr>
          <p:nvPr/>
        </p:nvSpPr>
        <p:spPr bwMode="auto">
          <a:xfrm>
            <a:off x="4621318" y="2667001"/>
            <a:ext cx="4951413" cy="192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457200" indent="-457200">
              <a:defRPr sz="2400">
                <a:solidFill>
                  <a:schemeClr val="tx1"/>
                </a:solidFill>
                <a:latin typeface="Times New Roman" pitchFamily="18" charset="0"/>
              </a:defRPr>
            </a:lvl1pPr>
            <a:lvl2pPr marL="685800">
              <a:defRPr sz="2400">
                <a:solidFill>
                  <a:schemeClr val="tx1"/>
                </a:solidFill>
                <a:latin typeface="Times New Roman" pitchFamily="18" charset="0"/>
              </a:defRPr>
            </a:lvl2pPr>
            <a:lvl3pPr>
              <a:defRPr sz="2400">
                <a:solidFill>
                  <a:schemeClr val="tx1"/>
                </a:solidFill>
                <a:latin typeface="Times New Roman" pitchFamily="18" charset="0"/>
              </a:defRPr>
            </a:lvl3pPr>
            <a:lvl4pPr>
              <a:defRPr sz="2400">
                <a:solidFill>
                  <a:schemeClr val="tx1"/>
                </a:solidFill>
                <a:latin typeface="Times New Roman" pitchFamily="18" charset="0"/>
              </a:defRPr>
            </a:lvl4pPr>
            <a:lvl5pPr>
              <a:defRPr sz="2400">
                <a:solidFill>
                  <a:schemeClr val="tx1"/>
                </a:solidFill>
                <a:latin typeface="Times New Roman" pitchFamily="18" charset="0"/>
              </a:defRPr>
            </a:lvl5pPr>
            <a:lvl6pPr fontAlgn="base">
              <a:spcBef>
                <a:spcPct val="0"/>
              </a:spcBef>
              <a:spcAft>
                <a:spcPct val="0"/>
              </a:spcAft>
              <a:defRPr sz="2400">
                <a:solidFill>
                  <a:schemeClr val="tx1"/>
                </a:solidFill>
                <a:latin typeface="Times New Roman" pitchFamily="18" charset="0"/>
              </a:defRPr>
            </a:lvl6pPr>
            <a:lvl7pPr fontAlgn="base">
              <a:spcBef>
                <a:spcPct val="0"/>
              </a:spcBef>
              <a:spcAft>
                <a:spcPct val="0"/>
              </a:spcAft>
              <a:defRPr sz="2400">
                <a:solidFill>
                  <a:schemeClr val="tx1"/>
                </a:solidFill>
                <a:latin typeface="Times New Roman" pitchFamily="18" charset="0"/>
              </a:defRPr>
            </a:lvl7pPr>
            <a:lvl8pPr fontAlgn="base">
              <a:spcBef>
                <a:spcPct val="0"/>
              </a:spcBef>
              <a:spcAft>
                <a:spcPct val="0"/>
              </a:spcAft>
              <a:defRPr sz="2400">
                <a:solidFill>
                  <a:schemeClr val="tx1"/>
                </a:solidFill>
                <a:latin typeface="Times New Roman" pitchFamily="18" charset="0"/>
              </a:defRPr>
            </a:lvl8pPr>
            <a:lvl9pPr fontAlgn="base">
              <a:spcBef>
                <a:spcPct val="0"/>
              </a:spcBef>
              <a:spcAft>
                <a:spcPct val="0"/>
              </a:spcAft>
              <a:defRPr sz="2400">
                <a:solidFill>
                  <a:schemeClr val="tx1"/>
                </a:solidFill>
                <a:latin typeface="Times New Roman" pitchFamily="18" charset="0"/>
              </a:defRPr>
            </a:lvl9pPr>
          </a:lstStyle>
          <a:p>
            <a:pPr>
              <a:spcBef>
                <a:spcPct val="50000"/>
              </a:spcBef>
              <a:buClr>
                <a:srgbClr val="E84E0F"/>
              </a:buClr>
              <a:buFontTx/>
              <a:buChar char="•"/>
            </a:pPr>
            <a:r>
              <a:rPr lang="en-US" sz="2000" dirty="0">
                <a:solidFill>
                  <a:srgbClr val="517485"/>
                </a:solidFill>
                <a:latin typeface="Arial" charset="0"/>
              </a:rPr>
              <a:t>Rectifier converting AC to DC</a:t>
            </a:r>
          </a:p>
          <a:p>
            <a:pPr>
              <a:spcBef>
                <a:spcPct val="50000"/>
              </a:spcBef>
              <a:buClr>
                <a:srgbClr val="E84E0F"/>
              </a:buClr>
              <a:buFontTx/>
              <a:buChar char="•"/>
            </a:pPr>
            <a:r>
              <a:rPr lang="en-US" sz="2000" dirty="0">
                <a:solidFill>
                  <a:srgbClr val="517485"/>
                </a:solidFill>
                <a:latin typeface="Arial" charset="0"/>
              </a:rPr>
              <a:t>DC Filter/Bus storing energy to be used as output </a:t>
            </a:r>
            <a:r>
              <a:rPr lang="en-US" sz="2000" dirty="0" smtClean="0">
                <a:solidFill>
                  <a:srgbClr val="517485"/>
                </a:solidFill>
                <a:latin typeface="Arial" charset="0"/>
              </a:rPr>
              <a:t>power</a:t>
            </a:r>
            <a:endParaRPr lang="en-US" sz="2000" dirty="0">
              <a:solidFill>
                <a:srgbClr val="517485"/>
              </a:solidFill>
              <a:latin typeface="Arial" charset="0"/>
            </a:endParaRPr>
          </a:p>
          <a:p>
            <a:pPr>
              <a:spcBef>
                <a:spcPct val="50000"/>
              </a:spcBef>
              <a:buClr>
                <a:srgbClr val="E84E0F"/>
              </a:buClr>
              <a:buFontTx/>
              <a:buChar char="•"/>
            </a:pPr>
            <a:r>
              <a:rPr lang="en-US" sz="2000" dirty="0">
                <a:solidFill>
                  <a:srgbClr val="517485"/>
                </a:solidFill>
                <a:latin typeface="Arial" charset="0"/>
              </a:rPr>
              <a:t>Inverter (IGBT) converting DC to AC to feed </a:t>
            </a:r>
            <a:r>
              <a:rPr lang="en-US" sz="2000" dirty="0" smtClean="0">
                <a:solidFill>
                  <a:srgbClr val="517485"/>
                </a:solidFill>
                <a:latin typeface="Arial" charset="0"/>
              </a:rPr>
              <a:t>motor</a:t>
            </a:r>
            <a:endParaRPr lang="en-US" sz="2000" dirty="0">
              <a:solidFill>
                <a:srgbClr val="517485"/>
              </a:solidFill>
              <a:latin typeface="Arial" charset="0"/>
            </a:endParaRPr>
          </a:p>
        </p:txBody>
      </p:sp>
      <p:graphicFrame>
        <p:nvGraphicFramePr>
          <p:cNvPr id="47126" name="Object 22"/>
          <p:cNvGraphicFramePr>
            <a:graphicFrameLocks noGrp="1" noChangeAspect="1"/>
          </p:cNvGraphicFramePr>
          <p:nvPr>
            <p:ph idx="1"/>
            <p:extLst>
              <p:ext uri="{D42A27DB-BD31-4B8C-83A1-F6EECF244321}">
                <p14:modId xmlns:p14="http://schemas.microsoft.com/office/powerpoint/2010/main" val="1767311983"/>
              </p:ext>
            </p:extLst>
          </p:nvPr>
        </p:nvGraphicFramePr>
        <p:xfrm>
          <a:off x="1522412" y="2330447"/>
          <a:ext cx="1499034" cy="3613153"/>
        </p:xfrm>
        <a:graphic>
          <a:graphicData uri="http://schemas.openxmlformats.org/presentationml/2006/ole">
            <mc:AlternateContent xmlns:mc="http://schemas.openxmlformats.org/markup-compatibility/2006">
              <mc:Choice xmlns:v="urn:schemas-microsoft-com:vml" Requires="v">
                <p:oleObj spid="_x0000_s7180" name="Bitmap Image" r:id="rId3" imgW="2180952" imgH="5257143" progId="Paint.Picture">
                  <p:embed/>
                </p:oleObj>
              </mc:Choice>
              <mc:Fallback>
                <p:oleObj name="Bitmap Image" r:id="rId3" imgW="2180952" imgH="5257143" progId="Paint.Picture">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2412" y="2330447"/>
                        <a:ext cx="1499034" cy="3613153"/>
                      </a:xfrm>
                      <a:prstGeom prst="rect">
                        <a:avLst/>
                      </a:prstGeom>
                      <a:noFill/>
                      <a:ln>
                        <a:noFill/>
                      </a:ln>
                      <a:effectLst/>
                      <a:extLst/>
                    </p:spPr>
                  </p:pic>
                </p:oleObj>
              </mc:Fallback>
            </mc:AlternateContent>
          </a:graphicData>
        </a:graphic>
      </p:graphicFrame>
      <p:sp>
        <p:nvSpPr>
          <p:cNvPr id="47130" name="Rectangle 26"/>
          <p:cNvSpPr>
            <a:spLocks noChangeArrowheads="1"/>
          </p:cNvSpPr>
          <p:nvPr/>
        </p:nvSpPr>
        <p:spPr bwMode="auto">
          <a:xfrm>
            <a:off x="1402900" y="2209800"/>
            <a:ext cx="1732994" cy="3810000"/>
          </a:xfrm>
          <a:prstGeom prst="rect">
            <a:avLst/>
          </a:prstGeom>
          <a:noFill/>
          <a:ln w="50800">
            <a:solidFill>
              <a:srgbClr val="61829C">
                <a:alpha val="20000"/>
              </a:srgbClr>
            </a:solidFill>
            <a:miter lim="800000"/>
            <a:headEnd/>
            <a:tailEnd/>
          </a:ln>
          <a:effectLst/>
          <a:extLst>
            <a:ext uri="{909E8E84-426E-40DD-AFC4-6F175D3DCCD1}">
              <a14:hiddenFill xmlns:a14="http://schemas.microsoft.com/office/drawing/2010/main">
                <a:solidFill>
                  <a:srgbClr val="FFE4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2C0B59"/>
              </a:solidFill>
            </a:endParaRPr>
          </a:p>
        </p:txBody>
      </p:sp>
      <p:sp>
        <p:nvSpPr>
          <p:cNvPr id="47127" name="Line 23"/>
          <p:cNvSpPr>
            <a:spLocks noChangeShapeType="1"/>
          </p:cNvSpPr>
          <p:nvPr/>
        </p:nvSpPr>
        <p:spPr bwMode="auto">
          <a:xfrm flipH="1">
            <a:off x="2665412" y="2895600"/>
            <a:ext cx="1873383" cy="53340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8" name="Line 24"/>
          <p:cNvSpPr>
            <a:spLocks noChangeShapeType="1"/>
          </p:cNvSpPr>
          <p:nvPr/>
        </p:nvSpPr>
        <p:spPr bwMode="auto">
          <a:xfrm flipH="1">
            <a:off x="2436811" y="3352800"/>
            <a:ext cx="2101983" cy="102870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29" name="Line 25"/>
          <p:cNvSpPr>
            <a:spLocks noChangeShapeType="1"/>
          </p:cNvSpPr>
          <p:nvPr/>
        </p:nvSpPr>
        <p:spPr bwMode="auto">
          <a:xfrm flipH="1">
            <a:off x="2665411" y="4114800"/>
            <a:ext cx="1873383" cy="1066800"/>
          </a:xfrm>
          <a:prstGeom prst="line">
            <a:avLst/>
          </a:prstGeom>
          <a:noFill/>
          <a:ln w="38100">
            <a:solidFill>
              <a:srgbClr val="E84E0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20"/>
          <p:cNvSpPr txBox="1">
            <a:spLocks noChangeArrowheads="1"/>
          </p:cNvSpPr>
          <p:nvPr/>
        </p:nvSpPr>
        <p:spPr>
          <a:xfrm>
            <a:off x="457199" y="1676400"/>
            <a:ext cx="8913813" cy="304800"/>
          </a:xfrm>
          <a:prstGeom prst="rect">
            <a:avLst/>
          </a:prstGeom>
        </p:spPr>
        <p:txBody>
          <a:bodyPr vert="horz" lIns="0" tIns="0" rIns="0" bIns="0" rtlCol="0">
            <a:noAutofit/>
          </a:bodyPr>
          <a:lstStyle>
            <a:lvl1pPr marL="284400" indent="-284400" algn="l" defTabSz="914400" rtl="0" eaLnBrk="1" latinLnBrk="0" hangingPunct="1">
              <a:spcBef>
                <a:spcPts val="0"/>
              </a:spcBef>
              <a:spcAft>
                <a:spcPts val="400"/>
              </a:spcAft>
              <a:buClr>
                <a:schemeClr val="accent4"/>
              </a:buClr>
              <a:buFont typeface="Wingdings 2" pitchFamily="18" charset="2"/>
              <a:buChar char="¾"/>
              <a:defRPr sz="2400" b="1" kern="1200" cap="small" baseline="0">
                <a:solidFill>
                  <a:schemeClr val="tx1"/>
                </a:solidFill>
                <a:latin typeface="+mn-lt"/>
                <a:ea typeface="+mn-ea"/>
                <a:cs typeface="+mn-cs"/>
              </a:defRPr>
            </a:lvl1pPr>
            <a:lvl2pPr marL="561600" indent="-201600" algn="l" defTabSz="914400" rtl="0" eaLnBrk="1" latinLnBrk="0" hangingPunct="1">
              <a:spcBef>
                <a:spcPts val="0"/>
              </a:spcBef>
              <a:spcAft>
                <a:spcPts val="400"/>
              </a:spcAft>
              <a:buClr>
                <a:schemeClr val="accent1"/>
              </a:buClr>
              <a:buFont typeface="Wingdings 2" pitchFamily="18" charset="2"/>
              <a:buChar char="¡"/>
              <a:defRPr sz="2000" kern="1200">
                <a:solidFill>
                  <a:schemeClr val="tx1"/>
                </a:solidFill>
                <a:latin typeface="+mn-lt"/>
                <a:ea typeface="+mn-ea"/>
                <a:cs typeface="+mn-cs"/>
              </a:defRPr>
            </a:lvl2pPr>
            <a:lvl3pPr marL="946800" indent="-201600" algn="l" defTabSz="914400" rtl="0" eaLnBrk="1" latinLnBrk="0" hangingPunct="1">
              <a:spcBef>
                <a:spcPts val="0"/>
              </a:spcBef>
              <a:spcAft>
                <a:spcPts val="400"/>
              </a:spcAft>
              <a:buClr>
                <a:schemeClr val="accent4"/>
              </a:buClr>
              <a:buFont typeface="Wingdings 2" pitchFamily="18" charset="2"/>
              <a:buChar char="¡"/>
              <a:defRPr sz="1600" kern="1200">
                <a:solidFill>
                  <a:schemeClr val="tx1"/>
                </a:solidFill>
                <a:latin typeface="+mn-lt"/>
                <a:ea typeface="+mn-ea"/>
                <a:cs typeface="+mn-cs"/>
              </a:defRPr>
            </a:lvl3pPr>
            <a:lvl4pPr marL="1324800" indent="-230400" algn="l" defTabSz="914400" rtl="0" eaLnBrk="1" latinLnBrk="0" hangingPunct="1">
              <a:spcBef>
                <a:spcPts val="0"/>
              </a:spcBef>
              <a:spcAft>
                <a:spcPts val="400"/>
              </a:spcAft>
              <a:buClr>
                <a:schemeClr val="accent1"/>
              </a:buClr>
              <a:buFont typeface="Arial" pitchFamily="34" charset="0"/>
              <a:buChar char="–"/>
              <a:defRPr sz="1400" kern="1200">
                <a:solidFill>
                  <a:schemeClr val="tx1"/>
                </a:solidFill>
                <a:latin typeface="+mn-lt"/>
                <a:ea typeface="+mn-ea"/>
                <a:cs typeface="+mn-cs"/>
              </a:defRPr>
            </a:lvl4pPr>
            <a:lvl5pPr marL="2057400" indent="-228600" algn="l" defTabSz="914400" rtl="0" eaLnBrk="1" latinLnBrk="0" hangingPunct="1">
              <a:spcBef>
                <a:spcPts val="0"/>
              </a:spcBef>
              <a:spcAft>
                <a:spcPts val="400"/>
              </a:spcAft>
              <a:buFont typeface="Arial"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ct val="50000"/>
              </a:spcBef>
              <a:buClr>
                <a:srgbClr val="E84E0F"/>
              </a:buClr>
            </a:pPr>
            <a:r>
              <a:rPr lang="en-US" dirty="0">
                <a:solidFill>
                  <a:srgbClr val="517485"/>
                </a:solidFill>
              </a:rPr>
              <a:t>AC drives are broken down to 3 operational </a:t>
            </a:r>
            <a:r>
              <a:rPr lang="en-US" dirty="0" smtClean="0">
                <a:solidFill>
                  <a:srgbClr val="517485"/>
                </a:solidFill>
              </a:rPr>
              <a:t>blocks:</a:t>
            </a:r>
            <a:endParaRPr lang="en-US" dirty="0">
              <a:solidFill>
                <a:srgbClr val="517485"/>
              </a:solidFill>
            </a:endParaRPr>
          </a:p>
        </p:txBody>
      </p:sp>
      <p:sp>
        <p:nvSpPr>
          <p:cNvPr id="2" name="Title 1"/>
          <p:cNvSpPr>
            <a:spLocks noGrp="1"/>
          </p:cNvSpPr>
          <p:nvPr>
            <p:ph type="title"/>
          </p:nvPr>
        </p:nvSpPr>
        <p:spPr>
          <a:xfrm>
            <a:off x="495141" y="138891"/>
            <a:ext cx="9407684" cy="914400"/>
          </a:xfrm>
        </p:spPr>
        <p:txBody>
          <a:bodyPr/>
          <a:lstStyle/>
          <a:p>
            <a:r>
              <a:rPr lang="en-US" dirty="0"/>
              <a:t>Preventing AC Drive Failure and Collateral </a:t>
            </a:r>
            <a:r>
              <a:rPr lang="en-US" dirty="0" smtClean="0"/>
              <a:t>Damage</a:t>
            </a:r>
            <a:endParaRPr lang="en-US" dirty="0"/>
          </a:p>
        </p:txBody>
      </p:sp>
    </p:spTree>
    <p:extLst>
      <p:ext uri="{BB962C8B-B14F-4D97-AF65-F5344CB8AC3E}">
        <p14:creationId xmlns:p14="http://schemas.microsoft.com/office/powerpoint/2010/main" val="1355630158"/>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95141" y="138891"/>
            <a:ext cx="9407684" cy="914400"/>
          </a:xfrm>
        </p:spPr>
        <p:txBody>
          <a:bodyPr/>
          <a:lstStyle/>
          <a:p>
            <a:r>
              <a:rPr lang="en-US" dirty="0"/>
              <a:t>Preventing AC Drive Failure and Collateral Damage</a:t>
            </a:r>
            <a:br>
              <a:rPr lang="en-US" dirty="0"/>
            </a:br>
            <a:r>
              <a:rPr lang="en-US" sz="2000" dirty="0">
                <a:solidFill>
                  <a:srgbClr val="E84E0F"/>
                </a:solidFill>
              </a:rPr>
              <a:t>Description of most dominant failure of AC </a:t>
            </a:r>
            <a:r>
              <a:rPr lang="en-US" sz="2000" dirty="0" smtClean="0">
                <a:solidFill>
                  <a:srgbClr val="E84E0F"/>
                </a:solidFill>
              </a:rPr>
              <a:t>Drives</a:t>
            </a:r>
            <a:endParaRPr lang="en-US" sz="2000" dirty="0"/>
          </a:p>
        </p:txBody>
      </p:sp>
      <p:pic>
        <p:nvPicPr>
          <p:cNvPr id="48150" name="Picture 22" descr="DSC02790"/>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5103812" y="1752600"/>
            <a:ext cx="4254500" cy="240703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48" name="Rectangle 20"/>
          <p:cNvSpPr>
            <a:spLocks noGrp="1" noChangeArrowheads="1"/>
          </p:cNvSpPr>
          <p:nvPr>
            <p:ph type="body" sz="half" idx="4294967295"/>
          </p:nvPr>
        </p:nvSpPr>
        <p:spPr>
          <a:xfrm>
            <a:off x="457199" y="1676400"/>
            <a:ext cx="8913813" cy="3733800"/>
          </a:xfrm>
        </p:spPr>
        <p:txBody>
          <a:bodyPr/>
          <a:lstStyle/>
          <a:p>
            <a:pPr>
              <a:lnSpc>
                <a:spcPct val="90000"/>
              </a:lnSpc>
              <a:spcBef>
                <a:spcPct val="50000"/>
              </a:spcBef>
              <a:buClr>
                <a:srgbClr val="E84E0F"/>
              </a:buClr>
            </a:pPr>
            <a:r>
              <a:rPr lang="en-US" sz="2000" dirty="0" smtClean="0">
                <a:solidFill>
                  <a:srgbClr val="517485"/>
                </a:solidFill>
              </a:rPr>
              <a:t>Over-voltage </a:t>
            </a:r>
            <a:r>
              <a:rPr lang="en-US" sz="2000" dirty="0">
                <a:solidFill>
                  <a:srgbClr val="517485"/>
                </a:solidFill>
              </a:rPr>
              <a:t>condition caused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by </a:t>
            </a:r>
            <a:r>
              <a:rPr lang="en-US" sz="2000" dirty="0">
                <a:solidFill>
                  <a:srgbClr val="517485"/>
                </a:solidFill>
              </a:rPr>
              <a:t>high switching frequencies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will </a:t>
            </a:r>
            <a:r>
              <a:rPr lang="en-US" sz="2000" dirty="0">
                <a:solidFill>
                  <a:srgbClr val="517485"/>
                </a:solidFill>
              </a:rPr>
              <a:t>cause the drive to fail.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These </a:t>
            </a:r>
            <a:r>
              <a:rPr lang="en-US" sz="2000" dirty="0">
                <a:solidFill>
                  <a:srgbClr val="517485"/>
                </a:solidFill>
              </a:rPr>
              <a:t>transient over-voltages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can </a:t>
            </a:r>
            <a:r>
              <a:rPr lang="en-US" sz="2000" dirty="0">
                <a:solidFill>
                  <a:srgbClr val="517485"/>
                </a:solidFill>
              </a:rPr>
              <a:t>be caused by high switching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frequencies </a:t>
            </a:r>
            <a:r>
              <a:rPr lang="en-US" sz="2000" dirty="0">
                <a:solidFill>
                  <a:srgbClr val="517485"/>
                </a:solidFill>
              </a:rPr>
              <a:t>of drives themselves,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by </a:t>
            </a:r>
            <a:r>
              <a:rPr lang="en-US" sz="2000" dirty="0">
                <a:solidFill>
                  <a:srgbClr val="517485"/>
                </a:solidFill>
              </a:rPr>
              <a:t>inductive switching within a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facility</a:t>
            </a:r>
            <a:r>
              <a:rPr lang="en-US" sz="2000" dirty="0">
                <a:solidFill>
                  <a:srgbClr val="517485"/>
                </a:solidFill>
              </a:rPr>
              <a:t>, from poor power quality, </a:t>
            </a:r>
            <a:r>
              <a:rPr lang="en-US" sz="2000" dirty="0" smtClean="0">
                <a:solidFill>
                  <a:srgbClr val="517485"/>
                </a:solidFill>
              </a:rPr>
              <a:t/>
            </a:r>
            <a:br>
              <a:rPr lang="en-US" sz="2000" dirty="0" smtClean="0">
                <a:solidFill>
                  <a:srgbClr val="517485"/>
                </a:solidFill>
              </a:rPr>
            </a:br>
            <a:r>
              <a:rPr lang="en-US" sz="2000" dirty="0" smtClean="0">
                <a:solidFill>
                  <a:srgbClr val="517485"/>
                </a:solidFill>
              </a:rPr>
              <a:t>or </a:t>
            </a:r>
            <a:r>
              <a:rPr lang="en-US" sz="2000" dirty="0">
                <a:solidFill>
                  <a:srgbClr val="517485"/>
                </a:solidFill>
              </a:rPr>
              <a:t>by mother nature (lightning).</a:t>
            </a:r>
            <a:br>
              <a:rPr lang="en-US" sz="2000" dirty="0">
                <a:solidFill>
                  <a:srgbClr val="517485"/>
                </a:solidFill>
              </a:rPr>
            </a:br>
            <a:endParaRPr lang="en-US" sz="2000" dirty="0">
              <a:solidFill>
                <a:srgbClr val="517485"/>
              </a:solidFill>
            </a:endParaRPr>
          </a:p>
          <a:p>
            <a:pPr>
              <a:lnSpc>
                <a:spcPct val="90000"/>
              </a:lnSpc>
              <a:buClr>
                <a:srgbClr val="E84E0F"/>
              </a:buClr>
            </a:pPr>
            <a:r>
              <a:rPr lang="en-US" sz="2000" dirty="0" smtClean="0">
                <a:solidFill>
                  <a:srgbClr val="517485"/>
                </a:solidFill>
              </a:rPr>
              <a:t>A </a:t>
            </a:r>
            <a:r>
              <a:rPr lang="en-US" sz="2000" dirty="0">
                <a:solidFill>
                  <a:srgbClr val="517485"/>
                </a:solidFill>
              </a:rPr>
              <a:t>Transient voltage higher than the IGBT max voltage rating will irreversibly damage the IGBT and eliminate its self-protection characteristics. In this condition the drive cannot shut down on its own.</a:t>
            </a:r>
          </a:p>
        </p:txBody>
      </p:sp>
    </p:spTree>
    <p:extLst>
      <p:ext uri="{BB962C8B-B14F-4D97-AF65-F5344CB8AC3E}">
        <p14:creationId xmlns:p14="http://schemas.microsoft.com/office/powerpoint/2010/main" val="1427846752"/>
      </p:ext>
    </p:extLst>
  </p:cSld>
  <p:clrMapOvr>
    <a:masterClrMapping/>
  </p:clrMapOvr>
  <p:transition advClick="0"/>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Mersen-Presentation-Template">
  <a:themeElements>
    <a:clrScheme name="Mersen Colors">
      <a:dk1>
        <a:srgbClr val="517485"/>
      </a:dk1>
      <a:lt1>
        <a:sysClr val="window" lastClr="FFFFFF"/>
      </a:lt1>
      <a:dk2>
        <a:srgbClr val="96A9B1"/>
      </a:dk2>
      <a:lt2>
        <a:srgbClr val="CAD4D8"/>
      </a:lt2>
      <a:accent1>
        <a:srgbClr val="517485"/>
      </a:accent1>
      <a:accent2>
        <a:srgbClr val="008ED5"/>
      </a:accent2>
      <a:accent3>
        <a:srgbClr val="4E55A2"/>
      </a:accent3>
      <a:accent4>
        <a:srgbClr val="E84E0F"/>
      </a:accent4>
      <a:accent5>
        <a:srgbClr val="65B32E"/>
      </a:accent5>
      <a:accent6>
        <a:srgbClr val="C24F97"/>
      </a:accent6>
      <a:hlink>
        <a:srgbClr val="0000FF"/>
      </a:hlink>
      <a:folHlink>
        <a:srgbClr val="800080"/>
      </a:folHlink>
    </a:clrScheme>
    <a:fontScheme name="Solocal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spPr>
      <a:bodyPr rtlCol="0" anchor="ctr"/>
      <a:lstStyle>
        <a:defPPr algn="ctr">
          <a:defRPr sz="1600"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6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Mersen-Presentation-Template</Template>
  <TotalTime>260</TotalTime>
  <Words>2767</Words>
  <Application>Microsoft Office PowerPoint</Application>
  <PresentationFormat>Custom</PresentationFormat>
  <Paragraphs>231</Paragraphs>
  <Slides>30</Slides>
  <Notes>8</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30</vt:i4>
      </vt:variant>
    </vt:vector>
  </HeadingPairs>
  <TitlesOfParts>
    <vt:vector size="36" baseType="lpstr">
      <vt:lpstr>Mersen-Presentation-Template</vt:lpstr>
      <vt:lpstr>think-cell Slide</vt:lpstr>
      <vt:lpstr>Chart</vt:lpstr>
      <vt:lpstr>Bitmap Image</vt:lpstr>
      <vt:lpstr>Photo Editor Photo</vt:lpstr>
      <vt:lpstr>Picture</vt:lpstr>
      <vt:lpstr>HSJ  High Speed J  A Mersen fuse family for OEMs, End Users,  Panel Shops,  Facilities Engineers, Maintenance Personnel, MRO Accounts, and more!</vt:lpstr>
      <vt:lpstr>Electronic Motor Control</vt:lpstr>
      <vt:lpstr>Changing Trends in Electronic Motor Control</vt:lpstr>
      <vt:lpstr>Changing Trends in Electronic Motor Control</vt:lpstr>
      <vt:lpstr>Leaders of Electronic Motor Controllers</vt:lpstr>
      <vt:lpstr>Cost Reduction of Electronic Motor Control</vt:lpstr>
      <vt:lpstr>Preventing AC Drive Failure and Collateral Damage</vt:lpstr>
      <vt:lpstr>Preventing AC Drive Failure and Collateral Damage</vt:lpstr>
      <vt:lpstr>Preventing AC Drive Failure and Collateral Damage Description of most dominant failure of AC Drives</vt:lpstr>
      <vt:lpstr>PowerPoint Presentation</vt:lpstr>
      <vt:lpstr>Preventing AC Drive Failure and Collateral Damage DC Capacitor/Filter Section</vt:lpstr>
      <vt:lpstr>PowerPoint Presentation</vt:lpstr>
      <vt:lpstr>Preventing AC Drive Failure and Collateral Damage Description of Most Dominant Failure of AC Drives</vt:lpstr>
      <vt:lpstr>PowerPoint Presentation</vt:lpstr>
      <vt:lpstr>PowerPoint Presentation</vt:lpstr>
      <vt:lpstr>PowerPoint Presentation</vt:lpstr>
      <vt:lpstr>PowerPoint Presentation</vt:lpstr>
      <vt:lpstr>PowerPoint Presentation</vt:lpstr>
      <vt:lpstr>The Solution: A Fuse for Drives and Soft Starters</vt:lpstr>
      <vt:lpstr>The HSJ Solution: A Fuse for Drives</vt:lpstr>
      <vt:lpstr>The HSJ Solution HSJ Has Lower Let-Through Current</vt:lpstr>
      <vt:lpstr>The HSJ Solution</vt:lpstr>
      <vt:lpstr>The HSJ Solution</vt:lpstr>
      <vt:lpstr>PowerPoint Presentation</vt:lpstr>
      <vt:lpstr>The HSJ “Hybrid” Approach Mersen HSJ Fused Switch Combination</vt:lpstr>
      <vt:lpstr>Rule of Thumb to Size the HSJ</vt:lpstr>
      <vt:lpstr>Application Notes/Alerts Two considerations to know about the by-pass option</vt:lpstr>
      <vt:lpstr>Application Notes/Alerts</vt:lpstr>
      <vt:lpstr>To Learn More…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Mersen</dc:creator>
  <cp:lastModifiedBy>Mersen</cp:lastModifiedBy>
  <cp:revision>26</cp:revision>
  <dcterms:created xsi:type="dcterms:W3CDTF">2019-04-25T14:58:27Z</dcterms:created>
  <dcterms:modified xsi:type="dcterms:W3CDTF">2019-05-01T20:45:08Z</dcterms:modified>
</cp:coreProperties>
</file>