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2" r:id="rId4"/>
    <p:sldId id="303" r:id="rId5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4" y="342"/>
      </p:cViewPr>
      <p:guideLst>
        <p:guide orient="horz" pos="2160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667077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2620330"/>
            <a:ext cx="9902824" cy="4236719"/>
          </a:xfrm>
          <a:prstGeom prst="rect">
            <a:avLst/>
          </a:prstGeom>
          <a:noFill/>
        </p:spPr>
      </p:pic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7" name="Group 47"/>
          <p:cNvGrpSpPr/>
          <p:nvPr userDrawn="1"/>
        </p:nvGrpSpPr>
        <p:grpSpPr>
          <a:xfrm>
            <a:off x="933344" y="1101212"/>
            <a:ext cx="1857751" cy="524909"/>
            <a:chOff x="2824163" y="3194050"/>
            <a:chExt cx="2090738" cy="59055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1278141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200342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3738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5244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43288"/>
            <a:ext cx="9902825" cy="164306"/>
          </a:xfrm>
          <a:prstGeom prst="rect">
            <a:avLst/>
          </a:prstGeom>
          <a:solidFill>
            <a:srgbClr val="E84E0F"/>
          </a:solidFill>
          <a:ln w="4763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88" y="2854729"/>
            <a:ext cx="4073451" cy="1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10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2839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F277769D-7CD2-4911-8598-898561E196AF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1D3FFE35-9C1E-4ACE-B491-B1B01363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5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667077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" name="Group 47"/>
          <p:cNvGrpSpPr/>
          <p:nvPr userDrawn="1"/>
        </p:nvGrpSpPr>
        <p:grpSpPr>
          <a:xfrm>
            <a:off x="933344" y="1101212"/>
            <a:ext cx="1857751" cy="524909"/>
            <a:chOff x="2824163" y="3194050"/>
            <a:chExt cx="2090738" cy="59055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1278141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200342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19377"/>
            <a:ext cx="9902825" cy="423862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284400" marR="0" indent="-28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Tx/>
              <a:buFont typeface="Wingdings 2" pitchFamily="18" charset="2"/>
              <a:buNone/>
              <a:tabLst/>
              <a:defRPr sz="1800" b="0"/>
            </a:lvl1pPr>
          </a:lstStyle>
          <a:p>
            <a:r>
              <a:rPr lang="fr-FR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655518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2736950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3348010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407329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7"/>
          <p:cNvGrpSpPr/>
          <p:nvPr userDrawn="1"/>
        </p:nvGrpSpPr>
        <p:grpSpPr>
          <a:xfrm>
            <a:off x="933344" y="3118580"/>
            <a:ext cx="1857751" cy="524909"/>
            <a:chOff x="2824163" y="3194050"/>
            <a:chExt cx="2090738" cy="590550"/>
          </a:xfrm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1852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663" y="292185"/>
            <a:ext cx="4991577" cy="523220"/>
          </a:xfrm>
        </p:spPr>
        <p:txBody>
          <a:bodyPr anchor="t">
            <a:noAutofit/>
          </a:bodyPr>
          <a:lstStyle>
            <a:lvl1pPr algn="l">
              <a:defRPr sz="28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52587" y="6245218"/>
            <a:ext cx="1458021" cy="389816"/>
            <a:chOff x="5553266" y="4461946"/>
            <a:chExt cx="1858347" cy="49668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935660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820385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45" y="4588940"/>
              <a:ext cx="272332" cy="207424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538176" y="4588940"/>
              <a:ext cx="259632" cy="207424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53266" y="4586118"/>
              <a:ext cx="356995" cy="2102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125170" y="4461946"/>
              <a:ext cx="286443" cy="4966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207663" y="1257066"/>
            <a:ext cx="4991577" cy="4553530"/>
          </a:xfrm>
        </p:spPr>
        <p:txBody>
          <a:bodyPr>
            <a:noAutofit/>
          </a:bodyPr>
          <a:lstStyle>
            <a:lvl1pPr marL="315913" indent="-315913"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cap="small" baseline="0"/>
            </a:lvl1pPr>
            <a:lvl2pPr marL="631825" indent="-200025"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b="1281"/>
          <a:stretch/>
        </p:blipFill>
        <p:spPr>
          <a:xfrm>
            <a:off x="2" y="109579"/>
            <a:ext cx="3521534" cy="67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28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3505474" cy="6858000"/>
          </a:xfrm>
          <a:prstGeom prst="rect">
            <a:avLst/>
          </a:prstGeom>
          <a:solidFill>
            <a:srgbClr val="CA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39"/>
          <p:cNvSpPr txBox="1"/>
          <p:nvPr userDrawn="1"/>
        </p:nvSpPr>
        <p:spPr>
          <a:xfrm>
            <a:off x="941459" y="3167391"/>
            <a:ext cx="1622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cap="small" dirty="0">
                <a:solidFill>
                  <a:schemeClr val="accent4"/>
                </a:solidFill>
                <a:latin typeface="+mj-lt"/>
              </a:rPr>
              <a:t>Content</a:t>
            </a:r>
            <a:endParaRPr lang="fr-FR" sz="2800" cap="small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3" name="Group 3"/>
          <p:cNvGrpSpPr/>
          <p:nvPr userDrawn="1"/>
        </p:nvGrpSpPr>
        <p:grpSpPr>
          <a:xfrm>
            <a:off x="8052587" y="6245218"/>
            <a:ext cx="1458021" cy="389816"/>
            <a:chOff x="5553266" y="4461946"/>
            <a:chExt cx="1858347" cy="49668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935660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820385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45" y="4588940"/>
              <a:ext cx="272332" cy="207424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538176" y="4588940"/>
              <a:ext cx="259632" cy="207424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53266" y="4586118"/>
              <a:ext cx="356995" cy="2102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125170" y="4461946"/>
              <a:ext cx="286443" cy="4966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207663" y="1257066"/>
            <a:ext cx="4991577" cy="4553530"/>
          </a:xfrm>
        </p:spPr>
        <p:txBody>
          <a:bodyPr>
            <a:noAutofit/>
          </a:bodyPr>
          <a:lstStyle>
            <a:lvl1pPr marL="315913" indent="-315913"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cap="small" baseline="0"/>
            </a:lvl1pPr>
            <a:lvl2pPr marL="631825" indent="-200025"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9502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379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608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5" y="1600200"/>
            <a:ext cx="5496412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4" name="Picture 24" descr="C:\Users\Home\Desktop\Zineb\SIMAJE\Prospects\L'Argus de la presse\Ombre.png"/>
          <p:cNvPicPr preferRelativeResize="0"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744" y="6122902"/>
            <a:ext cx="3227940" cy="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79744" y="1600200"/>
            <a:ext cx="3227940" cy="45259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fr-FR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0424264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5141" y="2265376"/>
            <a:ext cx="4119819" cy="3476626"/>
          </a:xfrm>
          <a:prstGeom prst="rect">
            <a:avLst/>
          </a:prstGeom>
          <a:solidFill>
            <a:schemeClr val="bg1"/>
          </a:solidFill>
          <a:ln w="9525">
            <a:solidFill>
              <a:srgbClr val="00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287866" y="2265376"/>
            <a:ext cx="4119819" cy="3476626"/>
          </a:xfrm>
          <a:prstGeom prst="rect">
            <a:avLst/>
          </a:prstGeom>
          <a:solidFill>
            <a:schemeClr val="bg1"/>
          </a:solidFill>
          <a:ln w="9525">
            <a:solidFill>
              <a:srgbClr val="00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143" y="1828482"/>
            <a:ext cx="4119818" cy="430887"/>
          </a:xfrm>
        </p:spPr>
        <p:txBody>
          <a:bodyPr anchor="ctr"/>
          <a:lstStyle>
            <a:lvl1pPr marL="0" indent="0" algn="ctr">
              <a:buNone/>
              <a:defRPr sz="16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dirty="0"/>
              <a:t>Titre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87865" y="1828482"/>
            <a:ext cx="4119818" cy="430887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2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606220" y="2393964"/>
            <a:ext cx="3897664" cy="3219450"/>
          </a:xfrm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98945" y="2393964"/>
            <a:ext cx="3897664" cy="3219450"/>
          </a:xfrm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103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7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0"/>
            <a:ext cx="8912543" cy="452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3" y="6616662"/>
            <a:ext cx="11509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noProof="0" dirty="0">
                <a:solidFill>
                  <a:schemeClr val="accent1"/>
                </a:solidFill>
              </a:rPr>
              <a:t>The</a:t>
            </a:r>
            <a:r>
              <a:rPr lang="en-US" sz="800" baseline="0" noProof="0" dirty="0">
                <a:solidFill>
                  <a:schemeClr val="accent1"/>
                </a:solidFill>
              </a:rPr>
              <a:t> New ep.mersen.com</a:t>
            </a:r>
            <a:endParaRPr lang="en-US" sz="800" noProof="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41" y="6616662"/>
            <a:ext cx="273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A895693-0027-4F28-9367-92E39A51F51C}" type="slidenum">
              <a:rPr lang="fr-FR" sz="800" smtClean="0">
                <a:solidFill>
                  <a:schemeClr val="accent1"/>
                </a:solidFill>
              </a:rPr>
              <a:pPr algn="ctr"/>
              <a:t>‹#›</a:t>
            </a:fld>
            <a:endParaRPr lang="fr-FR" sz="8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8896" y="6599636"/>
            <a:ext cx="0" cy="1571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05573"/>
            <a:ext cx="99028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695262" y="6577039"/>
            <a:ext cx="756858" cy="202352"/>
            <a:chOff x="4930625" y="3208512"/>
            <a:chExt cx="2921301" cy="780788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5531744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6922521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010864" y="3408145"/>
              <a:ext cx="428103" cy="326068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6478892" y="3408145"/>
              <a:ext cx="408139" cy="326068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930625" y="3403709"/>
              <a:ext cx="561192" cy="33050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401641" y="3208512"/>
              <a:ext cx="450285" cy="7807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cxnSp>
        <p:nvCxnSpPr>
          <p:cNvPr id="22" name="Straight Connector 27"/>
          <p:cNvCxnSpPr/>
          <p:nvPr/>
        </p:nvCxnSpPr>
        <p:spPr>
          <a:xfrm>
            <a:off x="0" y="1084231"/>
            <a:ext cx="9902825" cy="0"/>
          </a:xfrm>
          <a:prstGeom prst="line">
            <a:avLst/>
          </a:prstGeom>
          <a:ln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138891"/>
            <a:ext cx="8912543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0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 cap="sm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¾"/>
        <a:defRPr sz="2400" b="1" kern="1200" cap="small" baseline="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800" indent="-2304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E025-EFC3-4639-AD97-E56775F9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B0F7-74DD-4F70-8FB3-DD130B091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“Services &amp; Documents” and navigate to “Document Center”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43AE5-9820-4707-B8F3-2C01020C6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9" y="2438400"/>
            <a:ext cx="9259066" cy="3910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4446A8-1D86-48FA-A5F6-2C7CD8546848}"/>
              </a:ext>
            </a:extLst>
          </p:cNvPr>
          <p:cNvSpPr/>
          <p:nvPr/>
        </p:nvSpPr>
        <p:spPr>
          <a:xfrm>
            <a:off x="4951412" y="4406092"/>
            <a:ext cx="2133600" cy="775508"/>
          </a:xfrm>
          <a:prstGeom prst="ellipse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5E0C86-4B21-4F19-92EA-90EC41365E4D}"/>
              </a:ext>
            </a:extLst>
          </p:cNvPr>
          <p:cNvCxnSpPr>
            <a:cxnSpLocks/>
          </p:cNvCxnSpPr>
          <p:nvPr/>
        </p:nvCxnSpPr>
        <p:spPr>
          <a:xfrm>
            <a:off x="5027612" y="3020984"/>
            <a:ext cx="381000" cy="1322417"/>
          </a:xfrm>
          <a:prstGeom prst="straightConnector1">
            <a:avLst/>
          </a:prstGeom>
          <a:ln w="28575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10932A1-79F9-4B63-A5EE-E77799D57F91}"/>
              </a:ext>
            </a:extLst>
          </p:cNvPr>
          <p:cNvSpPr/>
          <p:nvPr/>
        </p:nvSpPr>
        <p:spPr>
          <a:xfrm>
            <a:off x="4494212" y="2590800"/>
            <a:ext cx="914400" cy="430184"/>
          </a:xfrm>
          <a:prstGeom prst="ellipse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63418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9CD7-74F8-4E2B-AC2D-2C728CAD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EDAB-82FB-4464-98E1-34139A369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“Filter” to narrow the search for the document you want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837CB0-C6DB-4443-B37F-D7FA8157D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1"/>
          <a:stretch/>
        </p:blipFill>
        <p:spPr bwMode="auto">
          <a:xfrm>
            <a:off x="859772" y="2438399"/>
            <a:ext cx="8183282" cy="271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D7E01C9-25C5-4BC4-A2FB-BE90634914FA}"/>
              </a:ext>
            </a:extLst>
          </p:cNvPr>
          <p:cNvSpPr/>
          <p:nvPr/>
        </p:nvSpPr>
        <p:spPr>
          <a:xfrm>
            <a:off x="1111529" y="4648200"/>
            <a:ext cx="715683" cy="393192"/>
          </a:xfrm>
          <a:prstGeom prst="ellipse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BDEAE1-6B14-44F4-A8AC-FA952C62CD74}"/>
              </a:ext>
            </a:extLst>
          </p:cNvPr>
          <p:cNvSpPr/>
          <p:nvPr/>
        </p:nvSpPr>
        <p:spPr>
          <a:xfrm>
            <a:off x="150812" y="4521571"/>
            <a:ext cx="884517" cy="62179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9154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546F-FA6D-4FD0-BF0D-6A48215F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2ED7F-7151-404F-B176-CDDB0669C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41" y="1600200"/>
            <a:ext cx="9104471" cy="1524000"/>
          </a:xfrm>
        </p:spPr>
        <p:txBody>
          <a:bodyPr/>
          <a:lstStyle/>
          <a:p>
            <a:r>
              <a:rPr lang="en-US" dirty="0"/>
              <a:t>Ways to filter – you can use one, two, or three categories: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B3330-863E-4CF7-A25C-99007A2B8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57"/>
          <a:stretch/>
        </p:blipFill>
        <p:spPr>
          <a:xfrm>
            <a:off x="650874" y="2133600"/>
            <a:ext cx="8601075" cy="7715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6ED2ED-E5D1-48ED-A147-8E16E28AE255}"/>
              </a:ext>
            </a:extLst>
          </p:cNvPr>
          <p:cNvSpPr txBox="1">
            <a:spLocks/>
          </p:cNvSpPr>
          <p:nvPr/>
        </p:nvSpPr>
        <p:spPr>
          <a:xfrm>
            <a:off x="672934" y="3393606"/>
            <a:ext cx="3821278" cy="2397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4800" indent="-230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Type in the document name or words in document title</a:t>
            </a:r>
          </a:p>
          <a:p>
            <a:pPr lvl="2"/>
            <a:r>
              <a:rPr lang="en-US" dirty="0"/>
              <a:t>Use quotation marks to narrow your search, such as “High Speed Fuses”</a:t>
            </a:r>
          </a:p>
          <a:p>
            <a:pPr lvl="2"/>
            <a:r>
              <a:rPr lang="en-US" dirty="0"/>
              <a:t>Try to choose a unique word in the title of your document. “Fuses” will produce many responses!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A6C58F-4E92-4F4F-B524-EFCF09DD51A8}"/>
              </a:ext>
            </a:extLst>
          </p:cNvPr>
          <p:cNvSpPr txBox="1">
            <a:spLocks/>
          </p:cNvSpPr>
          <p:nvPr/>
        </p:nvSpPr>
        <p:spPr>
          <a:xfrm>
            <a:off x="4341812" y="3393608"/>
            <a:ext cx="2209800" cy="2397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4800" indent="-230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Choose the language that the document is in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B0F728-ADDC-4728-926D-9E3DFE3E021C}"/>
              </a:ext>
            </a:extLst>
          </p:cNvPr>
          <p:cNvSpPr txBox="1">
            <a:spLocks/>
          </p:cNvSpPr>
          <p:nvPr/>
        </p:nvSpPr>
        <p:spPr>
          <a:xfrm>
            <a:off x="6551612" y="3352800"/>
            <a:ext cx="2700337" cy="2426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400" indent="-284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6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201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4800" indent="-2304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Select what category of document you have from pull-down menu</a:t>
            </a:r>
          </a:p>
          <a:p>
            <a:pPr lvl="2"/>
            <a:r>
              <a:rPr lang="en-US" dirty="0"/>
              <a:t>Categories include brochures, charts, drawings, etc.</a:t>
            </a:r>
          </a:p>
          <a:p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F24E48D-D6B0-48F2-A1D5-83E39C822C67}"/>
              </a:ext>
            </a:extLst>
          </p:cNvPr>
          <p:cNvSpPr/>
          <p:nvPr/>
        </p:nvSpPr>
        <p:spPr>
          <a:xfrm rot="16200000">
            <a:off x="2367852" y="2613934"/>
            <a:ext cx="771526" cy="62179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4E8F21-AF39-43AE-A891-8BB1C6A13A40}"/>
              </a:ext>
            </a:extLst>
          </p:cNvPr>
          <p:cNvSpPr/>
          <p:nvPr/>
        </p:nvSpPr>
        <p:spPr>
          <a:xfrm rot="16200000">
            <a:off x="5250603" y="2613933"/>
            <a:ext cx="771525" cy="62179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A551868-DA02-4733-BCEA-0C0BB622C4E7}"/>
              </a:ext>
            </a:extLst>
          </p:cNvPr>
          <p:cNvSpPr/>
          <p:nvPr/>
        </p:nvSpPr>
        <p:spPr>
          <a:xfrm rot="16200000">
            <a:off x="7464339" y="2575220"/>
            <a:ext cx="775712" cy="62179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02960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33D1-27C8-4CD4-A28E-94F08377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BF61-3700-4ADC-916E-ED4ABF17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“Enter” on keyboard or </a:t>
            </a:r>
            <a:br>
              <a:rPr lang="en-US" dirty="0"/>
            </a:br>
            <a:r>
              <a:rPr lang="en-US" dirty="0"/>
              <a:t>click on magnifying glass to </a:t>
            </a:r>
            <a:br>
              <a:rPr lang="en-US" dirty="0"/>
            </a:br>
            <a:r>
              <a:rPr lang="en-US" dirty="0"/>
              <a:t>initiate search and display results 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Click download button to download document.</a:t>
            </a:r>
          </a:p>
          <a:p>
            <a:endParaRPr lang="en-US" sz="1000" dirty="0"/>
          </a:p>
          <a:p>
            <a:r>
              <a:rPr lang="en-US" dirty="0"/>
              <a:t>Remember to remove the filters before starting your </a:t>
            </a:r>
            <a:br>
              <a:rPr lang="en-US" dirty="0"/>
            </a:br>
            <a:r>
              <a:rPr lang="en-US" dirty="0"/>
              <a:t>next search (or your new search will reflect your </a:t>
            </a:r>
            <a:br>
              <a:rPr lang="en-US" dirty="0"/>
            </a:br>
            <a:r>
              <a:rPr lang="en-US" dirty="0"/>
              <a:t>old search criteria)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D1946-8C6E-4A4E-B120-77066AE21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04"/>
          <a:stretch/>
        </p:blipFill>
        <p:spPr>
          <a:xfrm>
            <a:off x="769937" y="4676775"/>
            <a:ext cx="8362950" cy="16478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F68CC01-2E3F-481C-8697-EAD9BD8EDD6C}"/>
              </a:ext>
            </a:extLst>
          </p:cNvPr>
          <p:cNvSpPr/>
          <p:nvPr/>
        </p:nvSpPr>
        <p:spPr>
          <a:xfrm>
            <a:off x="7808417" y="2809199"/>
            <a:ext cx="609600" cy="62179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B45DF-ADD1-42AC-8527-40A927ECD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70" y="1265999"/>
            <a:ext cx="3850781" cy="1014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6BADC-0719-4ACF-83CE-475639DED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81" t="20779" r="24869"/>
          <a:stretch/>
        </p:blipFill>
        <p:spPr>
          <a:xfrm>
            <a:off x="8418019" y="2626424"/>
            <a:ext cx="1066800" cy="9038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D46297-A74D-4093-A741-2C394C9DFF00}"/>
              </a:ext>
            </a:extLst>
          </p:cNvPr>
          <p:cNvSpPr/>
          <p:nvPr/>
        </p:nvSpPr>
        <p:spPr>
          <a:xfrm>
            <a:off x="769937" y="4622716"/>
            <a:ext cx="1438275" cy="621791"/>
          </a:xfrm>
          <a:prstGeom prst="ellipse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319AB1-1F18-47D9-A659-38C8630D2EE3}"/>
              </a:ext>
            </a:extLst>
          </p:cNvPr>
          <p:cNvSpPr/>
          <p:nvPr/>
        </p:nvSpPr>
        <p:spPr>
          <a:xfrm>
            <a:off x="8865476" y="1629420"/>
            <a:ext cx="619343" cy="621791"/>
          </a:xfrm>
          <a:prstGeom prst="ellipse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216636-9AA0-4E80-BFDC-B7220A983044}"/>
              </a:ext>
            </a:extLst>
          </p:cNvPr>
          <p:cNvSpPr/>
          <p:nvPr/>
        </p:nvSpPr>
        <p:spPr>
          <a:xfrm>
            <a:off x="8418018" y="2721341"/>
            <a:ext cx="1066801" cy="757513"/>
          </a:xfrm>
          <a:prstGeom prst="ellipse">
            <a:avLst/>
          </a:prstGeom>
          <a:noFill/>
          <a:ln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4837EBD-FEC6-41CB-B132-06B9A6C7AD8A}"/>
              </a:ext>
            </a:extLst>
          </p:cNvPr>
          <p:cNvSpPr/>
          <p:nvPr/>
        </p:nvSpPr>
        <p:spPr>
          <a:xfrm>
            <a:off x="8255107" y="1600200"/>
            <a:ext cx="609600" cy="62179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A3F5322-7C92-4ED9-B494-DE221F9271AD}"/>
              </a:ext>
            </a:extLst>
          </p:cNvPr>
          <p:cNvSpPr/>
          <p:nvPr/>
        </p:nvSpPr>
        <p:spPr>
          <a:xfrm rot="10800000">
            <a:off x="2208212" y="4622715"/>
            <a:ext cx="609600" cy="62179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961322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rsen-Presentation-Template">
  <a:themeElements>
    <a:clrScheme name="Mersen Colors">
      <a:dk1>
        <a:srgbClr val="517485"/>
      </a:dk1>
      <a:lt1>
        <a:sysClr val="window" lastClr="FFFFFF"/>
      </a:lt1>
      <a:dk2>
        <a:srgbClr val="96A9B1"/>
      </a:dk2>
      <a:lt2>
        <a:srgbClr val="CAD4D8"/>
      </a:lt2>
      <a:accent1>
        <a:srgbClr val="517485"/>
      </a:accent1>
      <a:accent2>
        <a:srgbClr val="008ED5"/>
      </a:accent2>
      <a:accent3>
        <a:srgbClr val="4E55A2"/>
      </a:accent3>
      <a:accent4>
        <a:srgbClr val="E84E0F"/>
      </a:accent4>
      <a:accent5>
        <a:srgbClr val="65B32E"/>
      </a:accent5>
      <a:accent6>
        <a:srgbClr val="C24F97"/>
      </a:accent6>
      <a:hlink>
        <a:srgbClr val="0000FF"/>
      </a:hlink>
      <a:folHlink>
        <a:srgbClr val="800080"/>
      </a:folHlink>
    </a:clrScheme>
    <a:fontScheme name="Soloc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Mersen-Presentation-Template</Template>
  <TotalTime>639</TotalTime>
  <Words>130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Wingdings 2</vt:lpstr>
      <vt:lpstr>Mersen-Presentation-Template</vt:lpstr>
      <vt:lpstr>think-cell Slide</vt:lpstr>
      <vt:lpstr>Document Center</vt:lpstr>
      <vt:lpstr>Document Center</vt:lpstr>
      <vt:lpstr>Document Center</vt:lpstr>
      <vt:lpstr>Document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Mersen</dc:creator>
  <cp:lastModifiedBy>SCHMUCH, Karen</cp:lastModifiedBy>
  <cp:revision>50</cp:revision>
  <dcterms:created xsi:type="dcterms:W3CDTF">2019-04-23T20:22:34Z</dcterms:created>
  <dcterms:modified xsi:type="dcterms:W3CDTF">2020-04-14T15:31:49Z</dcterms:modified>
</cp:coreProperties>
</file>