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Lst>
  <p:notesMasterIdLst>
    <p:notesMasterId r:id="rId24"/>
  </p:notesMasterIdLst>
  <p:handoutMasterIdLst>
    <p:handoutMasterId r:id="rId25"/>
  </p:handoutMasterIdLst>
  <p:sldIdLst>
    <p:sldId id="311" r:id="rId2"/>
    <p:sldId id="325" r:id="rId3"/>
    <p:sldId id="326" r:id="rId4"/>
    <p:sldId id="327"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24" r:id="rId23"/>
  </p:sldIdLst>
  <p:sldSz cx="9906000" cy="6858000" type="A4"/>
  <p:notesSz cx="7099300" cy="10234613"/>
  <p:custDataLst>
    <p:tags r:id="rId26"/>
  </p:custDataLst>
  <p:defaultTextStyle>
    <a:defPPr>
      <a:defRPr lang="de-DE"/>
    </a:defPPr>
    <a:lvl1pPr marL="0" algn="l" defTabSz="957816" rtl="0" eaLnBrk="1" latinLnBrk="0" hangingPunct="1">
      <a:defRPr sz="1900" kern="1200">
        <a:solidFill>
          <a:schemeClr val="tx1"/>
        </a:solidFill>
        <a:latin typeface="+mn-lt"/>
        <a:ea typeface="+mn-ea"/>
        <a:cs typeface="+mn-cs"/>
      </a:defRPr>
    </a:lvl1pPr>
    <a:lvl2pPr marL="478908" algn="l" defTabSz="957816" rtl="0" eaLnBrk="1" latinLnBrk="0" hangingPunct="1">
      <a:defRPr sz="1900" kern="1200">
        <a:solidFill>
          <a:schemeClr val="tx1"/>
        </a:solidFill>
        <a:latin typeface="+mn-lt"/>
        <a:ea typeface="+mn-ea"/>
        <a:cs typeface="+mn-cs"/>
      </a:defRPr>
    </a:lvl2pPr>
    <a:lvl3pPr marL="957816" algn="l" defTabSz="957816" rtl="0" eaLnBrk="1" latinLnBrk="0" hangingPunct="1">
      <a:defRPr sz="1900" kern="1200">
        <a:solidFill>
          <a:schemeClr val="tx1"/>
        </a:solidFill>
        <a:latin typeface="+mn-lt"/>
        <a:ea typeface="+mn-ea"/>
        <a:cs typeface="+mn-cs"/>
      </a:defRPr>
    </a:lvl3pPr>
    <a:lvl4pPr marL="1436724" algn="l" defTabSz="957816" rtl="0" eaLnBrk="1" latinLnBrk="0" hangingPunct="1">
      <a:defRPr sz="1900" kern="1200">
        <a:solidFill>
          <a:schemeClr val="tx1"/>
        </a:solidFill>
        <a:latin typeface="+mn-lt"/>
        <a:ea typeface="+mn-ea"/>
        <a:cs typeface="+mn-cs"/>
      </a:defRPr>
    </a:lvl4pPr>
    <a:lvl5pPr marL="1915631" algn="l" defTabSz="957816" rtl="0" eaLnBrk="1" latinLnBrk="0" hangingPunct="1">
      <a:defRPr sz="1900" kern="1200">
        <a:solidFill>
          <a:schemeClr val="tx1"/>
        </a:solidFill>
        <a:latin typeface="+mn-lt"/>
        <a:ea typeface="+mn-ea"/>
        <a:cs typeface="+mn-cs"/>
      </a:defRPr>
    </a:lvl5pPr>
    <a:lvl6pPr marL="2394539" algn="l" defTabSz="957816" rtl="0" eaLnBrk="1" latinLnBrk="0" hangingPunct="1">
      <a:defRPr sz="1900" kern="1200">
        <a:solidFill>
          <a:schemeClr val="tx1"/>
        </a:solidFill>
        <a:latin typeface="+mn-lt"/>
        <a:ea typeface="+mn-ea"/>
        <a:cs typeface="+mn-cs"/>
      </a:defRPr>
    </a:lvl6pPr>
    <a:lvl7pPr marL="2873447" algn="l" defTabSz="957816" rtl="0" eaLnBrk="1" latinLnBrk="0" hangingPunct="1">
      <a:defRPr sz="1900" kern="1200">
        <a:solidFill>
          <a:schemeClr val="tx1"/>
        </a:solidFill>
        <a:latin typeface="+mn-lt"/>
        <a:ea typeface="+mn-ea"/>
        <a:cs typeface="+mn-cs"/>
      </a:defRPr>
    </a:lvl7pPr>
    <a:lvl8pPr marL="3352355" algn="l" defTabSz="957816" rtl="0" eaLnBrk="1" latinLnBrk="0" hangingPunct="1">
      <a:defRPr sz="1900" kern="1200">
        <a:solidFill>
          <a:schemeClr val="tx1"/>
        </a:solidFill>
        <a:latin typeface="+mn-lt"/>
        <a:ea typeface="+mn-ea"/>
        <a:cs typeface="+mn-cs"/>
      </a:defRPr>
    </a:lvl8pPr>
    <a:lvl9pPr marL="3831263" algn="l" defTabSz="957816"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E0F"/>
    <a:srgbClr val="517485"/>
    <a:srgbClr val="008ED5"/>
    <a:srgbClr val="4E55A2"/>
    <a:srgbClr val="C24F97"/>
    <a:srgbClr val="65B32E"/>
    <a:srgbClr val="EAEDEF"/>
    <a:srgbClr val="38B6AB"/>
    <a:srgbClr val="D8DA00"/>
    <a:srgbClr val="CAD4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60" autoAdjust="0"/>
    <p:restoredTop sz="94665" autoAdjust="0"/>
  </p:normalViewPr>
  <p:slideViewPr>
    <p:cSldViewPr snapToGrid="0">
      <p:cViewPr varScale="1">
        <p:scale>
          <a:sx n="92" d="100"/>
          <a:sy n="92" d="100"/>
        </p:scale>
        <p:origin x="-102" y="-354"/>
      </p:cViewPr>
      <p:guideLst>
        <p:guide orient="horz" pos="2807"/>
        <p:guide pos="316"/>
      </p:guideLst>
    </p:cSldViewPr>
  </p:slideViewPr>
  <p:outlineViewPr>
    <p:cViewPr>
      <p:scale>
        <a:sx n="33" d="100"/>
        <a:sy n="33" d="100"/>
      </p:scale>
      <p:origin x="0" y="8196"/>
    </p:cViewPr>
    <p:sldLst>
      <p:sld r:id="rId1" collapse="1"/>
      <p:sld r:id="rId2" collapse="1"/>
      <p:sld r:id="rId3" collapse="1"/>
    </p:sldLst>
  </p:outlineViewPr>
  <p:notesTextViewPr>
    <p:cViewPr>
      <p:scale>
        <a:sx n="100" d="100"/>
        <a:sy n="100" d="100"/>
      </p:scale>
      <p:origin x="0" y="0"/>
    </p:cViewPr>
  </p:notesTextViewPr>
  <p:notesViewPr>
    <p:cSldViewPr snapToGrid="0">
      <p:cViewPr varScale="1">
        <p:scale>
          <a:sx n="68" d="100"/>
          <a:sy n="68" d="100"/>
        </p:scale>
        <p:origin x="-2046" y="-114"/>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17.xml"/><Relationship Id="rId1"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a:pPr>
            <a:r>
              <a:rPr lang="en-US" sz="1600" dirty="0"/>
              <a:t>Average Length of Downtime </a:t>
            </a:r>
            <a:r>
              <a:rPr lang="en-US" sz="1600" dirty="0" smtClean="0"/>
              <a:t>per </a:t>
            </a:r>
            <a:r>
              <a:rPr lang="en-US" sz="1600" dirty="0"/>
              <a:t>Incident</a:t>
            </a:r>
          </a:p>
        </c:rich>
      </c:tx>
      <c:layout>
        <c:manualLayout>
          <c:xMode val="edge"/>
          <c:yMode val="edge"/>
          <c:x val="0.14501510574018128"/>
          <c:y val="2.2727272727272728E-2"/>
        </c:manualLayout>
      </c:layout>
      <c:overlay val="0"/>
    </c:title>
    <c:autoTitleDeleted val="0"/>
    <c:view3D>
      <c:rotX val="15"/>
      <c:hPercent val="243"/>
      <c:rotY val="20"/>
      <c:depthPercent val="100"/>
      <c:rAngAx val="1"/>
    </c:view3D>
    <c:floor>
      <c:thickness val="0"/>
    </c:floor>
    <c:sideWall>
      <c:thickness val="0"/>
    </c:sideWall>
    <c:backWall>
      <c:thickness val="0"/>
    </c:backWall>
    <c:plotArea>
      <c:layout>
        <c:manualLayout>
          <c:layoutTarget val="inner"/>
          <c:xMode val="edge"/>
          <c:yMode val="edge"/>
          <c:x val="0.36858006042296071"/>
          <c:y val="0.21022727272727273"/>
          <c:w val="0.59214501510574014"/>
          <c:h val="0.47727272727272729"/>
        </c:manualLayout>
      </c:layout>
      <c:bar3DChart>
        <c:barDir val="bar"/>
        <c:grouping val="clustered"/>
        <c:varyColors val="0"/>
        <c:ser>
          <c:idx val="0"/>
          <c:order val="0"/>
          <c:invertIfNegative val="0"/>
          <c:cat>
            <c:strRef>
              <c:f>Sheet2!$F$12:$H$12</c:f>
              <c:strCache>
                <c:ptCount val="3"/>
                <c:pt idx="0">
                  <c:v>Steel &amp; Aluminum</c:v>
                </c:pt>
                <c:pt idx="1">
                  <c:v>Chemical</c:v>
                </c:pt>
                <c:pt idx="2">
                  <c:v>Automotive</c:v>
                </c:pt>
              </c:strCache>
            </c:strRef>
          </c:cat>
          <c:val>
            <c:numRef>
              <c:f>Sheet2!$E$9:$E$11</c:f>
              <c:numCache>
                <c:formatCode>General</c:formatCode>
                <c:ptCount val="3"/>
                <c:pt idx="0">
                  <c:v>60</c:v>
                </c:pt>
                <c:pt idx="1">
                  <c:v>40</c:v>
                </c:pt>
                <c:pt idx="2">
                  <c:v>15</c:v>
                </c:pt>
              </c:numCache>
            </c:numRef>
          </c:val>
        </c:ser>
        <c:dLbls>
          <c:showLegendKey val="0"/>
          <c:showVal val="0"/>
          <c:showCatName val="0"/>
          <c:showSerName val="0"/>
          <c:showPercent val="0"/>
          <c:showBubbleSize val="0"/>
        </c:dLbls>
        <c:gapWidth val="150"/>
        <c:shape val="box"/>
        <c:axId val="37737984"/>
        <c:axId val="37739904"/>
        <c:axId val="0"/>
      </c:bar3DChart>
      <c:catAx>
        <c:axId val="37737984"/>
        <c:scaling>
          <c:orientation val="minMax"/>
        </c:scaling>
        <c:delete val="0"/>
        <c:axPos val="l"/>
        <c:title>
          <c:tx>
            <c:rich>
              <a:bodyPr/>
              <a:lstStyle/>
              <a:p>
                <a:pPr>
                  <a:defRPr/>
                </a:pPr>
                <a:r>
                  <a:rPr lang="en-US"/>
                  <a:t>Industry</a:t>
                </a:r>
              </a:p>
            </c:rich>
          </c:tx>
          <c:layout>
            <c:manualLayout>
              <c:xMode val="edge"/>
              <c:yMode val="edge"/>
              <c:x val="4.8338368580060423E-2"/>
              <c:y val="0.32954545454545453"/>
            </c:manualLayout>
          </c:layout>
          <c:overlay val="0"/>
        </c:title>
        <c:numFmt formatCode="General" sourceLinked="1"/>
        <c:majorTickMark val="out"/>
        <c:minorTickMark val="none"/>
        <c:tickLblPos val="low"/>
        <c:txPr>
          <a:bodyPr rot="0" vert="horz"/>
          <a:lstStyle/>
          <a:p>
            <a:pPr>
              <a:defRPr/>
            </a:pPr>
            <a:endParaRPr lang="en-US"/>
          </a:p>
        </c:txPr>
        <c:crossAx val="37739904"/>
        <c:crosses val="autoZero"/>
        <c:auto val="1"/>
        <c:lblAlgn val="ctr"/>
        <c:lblOffset val="100"/>
        <c:noMultiLvlLbl val="0"/>
      </c:catAx>
      <c:valAx>
        <c:axId val="37739904"/>
        <c:scaling>
          <c:orientation val="minMax"/>
        </c:scaling>
        <c:delete val="0"/>
        <c:axPos val="b"/>
        <c:majorGridlines/>
        <c:title>
          <c:tx>
            <c:rich>
              <a:bodyPr/>
              <a:lstStyle/>
              <a:p>
                <a:pPr>
                  <a:defRPr/>
                </a:pPr>
                <a:r>
                  <a:rPr lang="en-US"/>
                  <a:t>Time (Minutes)</a:t>
                </a:r>
              </a:p>
            </c:rich>
          </c:tx>
          <c:layout>
            <c:manualLayout>
              <c:xMode val="edge"/>
              <c:yMode val="edge"/>
              <c:x val="0.51963746223564955"/>
              <c:y val="0.84090909090909094"/>
            </c:manualLayout>
          </c:layout>
          <c:overlay val="0"/>
        </c:title>
        <c:numFmt formatCode="General" sourceLinked="1"/>
        <c:majorTickMark val="out"/>
        <c:minorTickMark val="none"/>
        <c:tickLblPos val="nextTo"/>
        <c:txPr>
          <a:bodyPr rot="0" vert="horz"/>
          <a:lstStyle/>
          <a:p>
            <a:pPr>
              <a:defRPr/>
            </a:pPr>
            <a:endParaRPr lang="en-US"/>
          </a:p>
        </c:txPr>
        <c:crossAx val="37737984"/>
        <c:crosses val="autoZero"/>
        <c:crossBetween val="between"/>
      </c:valAx>
    </c:plotArea>
    <c:plotVisOnly val="1"/>
    <c:dispBlanksAs val="gap"/>
    <c:showDLblsOverMax val="0"/>
  </c:chart>
  <c:spPr>
    <a:ln>
      <a:solidFill>
        <a:schemeClr val="accent1"/>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a:pPr>
            <a:r>
              <a:rPr lang="en-US" sz="1600" dirty="0"/>
              <a:t>Average Cost/Hour</a:t>
            </a:r>
          </a:p>
        </c:rich>
      </c:tx>
      <c:layout>
        <c:manualLayout>
          <c:xMode val="edge"/>
          <c:yMode val="edge"/>
          <c:x val="0.34202898550724636"/>
          <c:y val="2.2727272727272728E-2"/>
        </c:manualLayout>
      </c:layout>
      <c:overlay val="0"/>
    </c:title>
    <c:autoTitleDeleted val="0"/>
    <c:view3D>
      <c:rotX val="15"/>
      <c:hPercent val="254"/>
      <c:rotY val="20"/>
      <c:depthPercent val="100"/>
      <c:rAngAx val="1"/>
    </c:view3D>
    <c:floor>
      <c:thickness val="0"/>
    </c:floor>
    <c:sideWall>
      <c:thickness val="0"/>
    </c:sideWall>
    <c:backWall>
      <c:thickness val="0"/>
    </c:backWall>
    <c:plotArea>
      <c:layout>
        <c:manualLayout>
          <c:layoutTarget val="inner"/>
          <c:xMode val="edge"/>
          <c:yMode val="edge"/>
          <c:x val="0.3536231884057971"/>
          <c:y val="0.21022727272727273"/>
          <c:w val="0.60579710144927534"/>
          <c:h val="0.47727272727272729"/>
        </c:manualLayout>
      </c:layout>
      <c:bar3DChart>
        <c:barDir val="bar"/>
        <c:grouping val="clustered"/>
        <c:varyColors val="0"/>
        <c:ser>
          <c:idx val="0"/>
          <c:order val="0"/>
          <c:invertIfNegative val="0"/>
          <c:cat>
            <c:strRef>
              <c:f>Sheet2!$F$12:$H$12</c:f>
              <c:strCache>
                <c:ptCount val="3"/>
                <c:pt idx="0">
                  <c:v>Steel &amp; Aluminum</c:v>
                </c:pt>
                <c:pt idx="1">
                  <c:v>Chemical</c:v>
                </c:pt>
                <c:pt idx="2">
                  <c:v>Automotive</c:v>
                </c:pt>
              </c:strCache>
            </c:strRef>
          </c:cat>
          <c:val>
            <c:numRef>
              <c:f>Sheet2!$I$9:$I$11</c:f>
              <c:numCache>
                <c:formatCode>0.0</c:formatCode>
                <c:ptCount val="3"/>
                <c:pt idx="0">
                  <c:v>2</c:v>
                </c:pt>
                <c:pt idx="1">
                  <c:v>0.3</c:v>
                </c:pt>
                <c:pt idx="2">
                  <c:v>1.3</c:v>
                </c:pt>
              </c:numCache>
            </c:numRef>
          </c:val>
        </c:ser>
        <c:dLbls>
          <c:showLegendKey val="0"/>
          <c:showVal val="0"/>
          <c:showCatName val="0"/>
          <c:showSerName val="0"/>
          <c:showPercent val="0"/>
          <c:showBubbleSize val="0"/>
        </c:dLbls>
        <c:gapWidth val="150"/>
        <c:shape val="box"/>
        <c:axId val="125047168"/>
        <c:axId val="164349056"/>
        <c:axId val="0"/>
      </c:bar3DChart>
      <c:catAx>
        <c:axId val="125047168"/>
        <c:scaling>
          <c:orientation val="minMax"/>
        </c:scaling>
        <c:delete val="0"/>
        <c:axPos val="l"/>
        <c:title>
          <c:tx>
            <c:rich>
              <a:bodyPr/>
              <a:lstStyle/>
              <a:p>
                <a:pPr>
                  <a:defRPr/>
                </a:pPr>
                <a:r>
                  <a:rPr lang="en-US"/>
                  <a:t>Industry</a:t>
                </a:r>
              </a:p>
            </c:rich>
          </c:tx>
          <c:layout>
            <c:manualLayout>
              <c:xMode val="edge"/>
              <c:yMode val="edge"/>
              <c:x val="5.2173913043478258E-2"/>
              <c:y val="0.32954545454545453"/>
            </c:manualLayout>
          </c:layout>
          <c:overlay val="0"/>
        </c:title>
        <c:numFmt formatCode="General" sourceLinked="1"/>
        <c:majorTickMark val="out"/>
        <c:minorTickMark val="none"/>
        <c:tickLblPos val="low"/>
        <c:txPr>
          <a:bodyPr rot="0" vert="horz"/>
          <a:lstStyle/>
          <a:p>
            <a:pPr>
              <a:defRPr/>
            </a:pPr>
            <a:endParaRPr lang="en-US"/>
          </a:p>
        </c:txPr>
        <c:crossAx val="164349056"/>
        <c:crosses val="autoZero"/>
        <c:auto val="1"/>
        <c:lblAlgn val="ctr"/>
        <c:lblOffset val="100"/>
        <c:tickLblSkip val="1"/>
        <c:tickMarkSkip val="1"/>
        <c:noMultiLvlLbl val="0"/>
      </c:catAx>
      <c:valAx>
        <c:axId val="164349056"/>
        <c:scaling>
          <c:orientation val="minMax"/>
        </c:scaling>
        <c:delete val="0"/>
        <c:axPos val="b"/>
        <c:majorGridlines/>
        <c:title>
          <c:tx>
            <c:rich>
              <a:bodyPr/>
              <a:lstStyle/>
              <a:p>
                <a:pPr>
                  <a:defRPr/>
                </a:pPr>
                <a:r>
                  <a:rPr lang="en-US"/>
                  <a:t>U.S. Dollars (Million)</a:t>
                </a:r>
              </a:p>
            </c:rich>
          </c:tx>
          <c:layout>
            <c:manualLayout>
              <c:xMode val="edge"/>
              <c:yMode val="edge"/>
              <c:x val="0.48115942028985509"/>
              <c:y val="0.84090909090909094"/>
            </c:manualLayout>
          </c:layout>
          <c:overlay val="0"/>
        </c:title>
        <c:numFmt formatCode="0.0" sourceLinked="1"/>
        <c:majorTickMark val="out"/>
        <c:minorTickMark val="none"/>
        <c:tickLblPos val="nextTo"/>
        <c:txPr>
          <a:bodyPr rot="0" vert="horz"/>
          <a:lstStyle/>
          <a:p>
            <a:pPr>
              <a:defRPr/>
            </a:pPr>
            <a:endParaRPr lang="en-US"/>
          </a:p>
        </c:txPr>
        <c:crossAx val="125047168"/>
        <c:crosses val="autoZero"/>
        <c:crossBetween val="between"/>
      </c:valAx>
    </c:plotArea>
    <c:plotVisOnly val="1"/>
    <c:dispBlanksAs val="gap"/>
    <c:showDLblsOverMax val="0"/>
  </c:chart>
  <c:spPr>
    <a:ln>
      <a:solidFill>
        <a:schemeClr val="accent1"/>
      </a:solidFill>
    </a:ln>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4BD2F89C-5B9E-47D5-97EA-7E94A03F3BAD}" type="datetimeFigureOut">
              <a:rPr lang="en-US" smtClean="0"/>
              <a:pPr/>
              <a:t>8/1/2019</a:t>
            </a:fld>
            <a:endParaRPr lang="de-DE"/>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9EC16AE0-9542-4D5B-AF70-A50F5AFBFBE0}" type="slidenum">
              <a:rPr lang="de-DE" smtClean="0"/>
              <a:pPr/>
              <a:t>‹#›</a:t>
            </a:fld>
            <a:endParaRPr lang="de-DE"/>
          </a:p>
        </p:txBody>
      </p:sp>
    </p:spTree>
    <p:extLst>
      <p:ext uri="{BB962C8B-B14F-4D97-AF65-F5344CB8AC3E}">
        <p14:creationId xmlns:p14="http://schemas.microsoft.com/office/powerpoint/2010/main" val="4061366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FB4FF29-EE9A-4D47-9F1A-289A80693C0F}" type="datetimeFigureOut">
              <a:rPr lang="en-US" smtClean="0"/>
              <a:pPr/>
              <a:t>8/1/2019</a:t>
            </a:fld>
            <a:endParaRPr lang="en-US" dirty="0"/>
          </a:p>
        </p:txBody>
      </p:sp>
      <p:sp>
        <p:nvSpPr>
          <p:cNvPr id="4" name="Slide Image Placeholder 3"/>
          <p:cNvSpPr>
            <a:spLocks noGrp="1" noRot="1" noChangeAspect="1"/>
          </p:cNvSpPr>
          <p:nvPr>
            <p:ph type="sldImg" idx="2"/>
          </p:nvPr>
        </p:nvSpPr>
        <p:spPr>
          <a:xfrm>
            <a:off x="779463" y="768350"/>
            <a:ext cx="5540375"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71E7D22E-2FCF-4181-8686-08BDCDF94062}" type="slidenum">
              <a:rPr lang="en-US" smtClean="0"/>
              <a:pPr/>
              <a:t>‹#›</a:t>
            </a:fld>
            <a:endParaRPr lang="en-US" dirty="0"/>
          </a:p>
        </p:txBody>
      </p:sp>
    </p:spTree>
    <p:extLst>
      <p:ext uri="{BB962C8B-B14F-4D97-AF65-F5344CB8AC3E}">
        <p14:creationId xmlns:p14="http://schemas.microsoft.com/office/powerpoint/2010/main" val="588621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F52AC6-B758-4772-9977-A90F63D429C9}" type="slidenum">
              <a:rPr lang="fr-FR" altLang="en-US"/>
              <a:pPr/>
              <a:t>2</a:t>
            </a:fld>
            <a:endParaRPr lang="fr-FR" altLang="en-US"/>
          </a:p>
        </p:txBody>
      </p:sp>
      <p:sp>
        <p:nvSpPr>
          <p:cNvPr id="240642" name="Rectangle 2"/>
          <p:cNvSpPr>
            <a:spLocks noGrp="1" noRot="1" noChangeAspect="1" noChangeArrowheads="1" noTextEdit="1"/>
          </p:cNvSpPr>
          <p:nvPr>
            <p:ph type="sldImg"/>
          </p:nvPr>
        </p:nvSpPr>
        <p:spPr>
          <a:xfrm>
            <a:off x="779463" y="768350"/>
            <a:ext cx="5540375" cy="3836988"/>
          </a:xfrm>
          <a:ln/>
        </p:spPr>
      </p:sp>
      <p:sp>
        <p:nvSpPr>
          <p:cNvPr id="240643" name="Rectangle 3"/>
          <p:cNvSpPr>
            <a:spLocks noGrp="1" noChangeArrowheads="1"/>
          </p:cNvSpPr>
          <p:nvPr>
            <p:ph type="body" idx="1"/>
          </p:nvPr>
        </p:nvSpPr>
        <p:spPr>
          <a:xfrm>
            <a:off x="710239" y="4861781"/>
            <a:ext cx="5678824" cy="4604560"/>
          </a:xfrm>
        </p:spPr>
        <p:txBody>
          <a:bodyPr/>
          <a:lstStyle/>
          <a:p>
            <a:r>
              <a:rPr lang="en-US" altLang="en-US"/>
              <a:t>In this training module we will cover the items listed here. </a:t>
            </a:r>
          </a:p>
          <a:p>
            <a:r>
              <a:rPr lang="en-US" altLang="en-US"/>
              <a:t>We’ll begin with an introduction in AC power basics and we will finish with surge protection devices especially the M.O.V. technology.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0D520D-9B37-46A1-8252-86ADFA342FAD}" type="slidenum">
              <a:rPr lang="fr-FR" altLang="en-US"/>
              <a:pPr/>
              <a:t>11</a:t>
            </a:fld>
            <a:endParaRPr lang="fr-FR" altLang="en-US"/>
          </a:p>
        </p:txBody>
      </p:sp>
      <p:sp>
        <p:nvSpPr>
          <p:cNvPr id="265218" name="Rectangle 2"/>
          <p:cNvSpPr>
            <a:spLocks noGrp="1" noRot="1" noChangeAspect="1" noChangeArrowheads="1" noTextEdit="1"/>
          </p:cNvSpPr>
          <p:nvPr>
            <p:ph type="sldImg"/>
          </p:nvPr>
        </p:nvSpPr>
        <p:spPr>
          <a:xfrm>
            <a:off x="779463" y="768350"/>
            <a:ext cx="5540375" cy="3836988"/>
          </a:xfrm>
          <a:ln/>
        </p:spPr>
      </p:sp>
      <p:sp>
        <p:nvSpPr>
          <p:cNvPr id="265219" name="Rectangle 3"/>
          <p:cNvSpPr>
            <a:spLocks noGrp="1" noChangeArrowheads="1"/>
          </p:cNvSpPr>
          <p:nvPr>
            <p:ph type="body" idx="1"/>
          </p:nvPr>
        </p:nvSpPr>
        <p:spPr>
          <a:xfrm>
            <a:off x="710239" y="4861781"/>
            <a:ext cx="5678824" cy="4604560"/>
          </a:xfrm>
        </p:spPr>
        <p:txBody>
          <a:bodyPr/>
          <a:lstStyle/>
          <a:p>
            <a:r>
              <a:rPr lang="en-US" altLang="en-US"/>
              <a:t>Surges are frequently associated with lightning strikes so it is important to discuss this topic.  Lighting can be divided into two categories: direct lightning strikes and indirect lighting strikes.  Direct lighting strikes can be the most damaging event.  A direct lightning strike is when lightning strikes a lightning conductor, the roof of a building, or a low voltage overhead power line.  Indirect lighting strikes are lighting that strikes within the vicinity of a building.  Indirect lighting strikes up to 30 miles away can still have an affect on your facility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AF920D-8B6D-4139-8CBC-3554E7967EDE}" type="slidenum">
              <a:rPr lang="fr-FR" altLang="en-US"/>
              <a:pPr/>
              <a:t>12</a:t>
            </a:fld>
            <a:endParaRPr lang="fr-FR" altLang="en-US"/>
          </a:p>
        </p:txBody>
      </p:sp>
      <p:sp>
        <p:nvSpPr>
          <p:cNvPr id="307202" name="Rectangle 2"/>
          <p:cNvSpPr>
            <a:spLocks noGrp="1" noRot="1" noChangeAspect="1" noChangeArrowheads="1" noTextEdit="1"/>
          </p:cNvSpPr>
          <p:nvPr>
            <p:ph type="sldImg"/>
          </p:nvPr>
        </p:nvSpPr>
        <p:spPr>
          <a:xfrm>
            <a:off x="779463" y="768350"/>
            <a:ext cx="5540375" cy="3836988"/>
          </a:xfrm>
          <a:ln/>
        </p:spPr>
      </p:sp>
      <p:sp>
        <p:nvSpPr>
          <p:cNvPr id="307203" name="Rectangle 3"/>
          <p:cNvSpPr>
            <a:spLocks noGrp="1" noChangeArrowheads="1"/>
          </p:cNvSpPr>
          <p:nvPr>
            <p:ph type="body" idx="1"/>
          </p:nvPr>
        </p:nvSpPr>
        <p:spPr>
          <a:xfrm>
            <a:off x="710239" y="4861781"/>
            <a:ext cx="5678824" cy="4604560"/>
          </a:xfrm>
        </p:spPr>
        <p:txBody>
          <a:bodyPr/>
          <a:lstStyle/>
          <a:p>
            <a:r>
              <a:rPr lang="en-US" altLang="en-US"/>
              <a:t>There are also potential surges that can be attributed to equipment switching.  Switching can occur either from the utility or from equipment from within your facility.  These surges are typically due to the switching of large transformers, motors, or other inductive loads which can generate spikes or transient impulses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37F87C-75A8-4A18-A73C-0FC5FDE3BC39}" type="slidenum">
              <a:rPr lang="fr-FR" altLang="en-US"/>
              <a:pPr/>
              <a:t>13</a:t>
            </a:fld>
            <a:endParaRPr lang="fr-FR" altLang="en-US"/>
          </a:p>
        </p:txBody>
      </p:sp>
      <p:sp>
        <p:nvSpPr>
          <p:cNvPr id="269314" name="Rectangle 2"/>
          <p:cNvSpPr>
            <a:spLocks noGrp="1" noRot="1" noChangeAspect="1" noChangeArrowheads="1" noTextEdit="1"/>
          </p:cNvSpPr>
          <p:nvPr>
            <p:ph type="sldImg"/>
          </p:nvPr>
        </p:nvSpPr>
        <p:spPr>
          <a:xfrm>
            <a:off x="992188" y="768350"/>
            <a:ext cx="5114925" cy="3836988"/>
          </a:xfrm>
          <a:ln/>
        </p:spPr>
      </p:sp>
      <p:sp>
        <p:nvSpPr>
          <p:cNvPr id="269315" name="Rectangle 3"/>
          <p:cNvSpPr>
            <a:spLocks noGrp="1" noChangeArrowheads="1"/>
          </p:cNvSpPr>
          <p:nvPr>
            <p:ph type="body" idx="1"/>
          </p:nvPr>
        </p:nvSpPr>
        <p:spPr>
          <a:xfrm>
            <a:off x="710239" y="4861781"/>
            <a:ext cx="5678824" cy="4604560"/>
          </a:xfrm>
        </p:spPr>
        <p:txBody>
          <a:bodyPr/>
          <a:lstStyle/>
          <a:p>
            <a:r>
              <a:rPr lang="en-US" altLang="en-US"/>
              <a:t>Now that we understand the sources of transient voltages, what are the effects?  </a:t>
            </a:r>
          </a:p>
          <a:p>
            <a:r>
              <a:rPr lang="en-US" altLang="en-US"/>
              <a:t>The most common failures produced by transients within electronic devices are the following, also known as the three Ds. </a:t>
            </a:r>
          </a:p>
          <a:p>
            <a:endParaRPr lang="en-US" altLang="en-US"/>
          </a:p>
          <a:p>
            <a:r>
              <a:rPr lang="en-US" altLang="en-US" b="1"/>
              <a:t>Disruptive effects.</a:t>
            </a:r>
            <a:r>
              <a:rPr lang="en-US" altLang="en-US"/>
              <a:t>  These are usually encountered when a voltage transient enters an electronic component.  The electronic component then reads this voltage as a logic command, resulting in system lockups, malfunctions, faulty outputs, corrupted, or deleted files.  </a:t>
            </a:r>
          </a:p>
          <a:p>
            <a:r>
              <a:rPr lang="en-US" altLang="en-US" b="1"/>
              <a:t>Dissipative</a:t>
            </a:r>
            <a:r>
              <a:rPr lang="en-US" altLang="en-US"/>
              <a:t> effects are usually associated with short duration repetitive energy level surges resulting in the long range degradation of the device.  </a:t>
            </a:r>
          </a:p>
          <a:p>
            <a:r>
              <a:rPr lang="en-US" altLang="en-US"/>
              <a:t>Finally, </a:t>
            </a:r>
            <a:r>
              <a:rPr lang="en-US" altLang="en-US" b="1"/>
              <a:t>destructive</a:t>
            </a:r>
            <a:r>
              <a:rPr lang="en-US" altLang="en-US"/>
              <a:t> effects associated with high level energy level surges resulting in immediate equipment failure.  </a:t>
            </a:r>
          </a:p>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231294-8C05-44F0-BF12-0EF1DADC25E8}" type="slidenum">
              <a:rPr lang="fr-FR" altLang="en-US"/>
              <a:pPr/>
              <a:t>14</a:t>
            </a:fld>
            <a:endParaRPr lang="fr-FR" altLang="en-US"/>
          </a:p>
        </p:txBody>
      </p:sp>
      <p:sp>
        <p:nvSpPr>
          <p:cNvPr id="271362" name="Rectangle 2"/>
          <p:cNvSpPr>
            <a:spLocks noGrp="1" noRot="1" noChangeAspect="1" noChangeArrowheads="1" noTextEdit="1"/>
          </p:cNvSpPr>
          <p:nvPr>
            <p:ph type="sldImg"/>
          </p:nvPr>
        </p:nvSpPr>
        <p:spPr>
          <a:xfrm>
            <a:off x="779463" y="768350"/>
            <a:ext cx="5540375" cy="3836988"/>
          </a:xfrm>
          <a:ln/>
        </p:spPr>
      </p:sp>
      <p:sp>
        <p:nvSpPr>
          <p:cNvPr id="271363" name="Rectangle 3"/>
          <p:cNvSpPr>
            <a:spLocks noGrp="1" noChangeArrowheads="1"/>
          </p:cNvSpPr>
          <p:nvPr>
            <p:ph type="body" idx="1"/>
          </p:nvPr>
        </p:nvSpPr>
        <p:spPr>
          <a:xfrm>
            <a:off x="710239" y="4861781"/>
            <a:ext cx="5678824" cy="4604560"/>
          </a:xfrm>
        </p:spPr>
        <p:txBody>
          <a:bodyPr/>
          <a:lstStyle/>
          <a:p>
            <a:r>
              <a:rPr lang="en-US" altLang="en-US"/>
              <a:t>To protect equipment from transient voltages, a surge protection device can be installed.  A surge protection devices or SPD (S-Pee-Dee) reduces the magnitude of a voltage transient thus protecting the equipment from their damaging effects.  An alternate term used in the past for a surge protection was transient voltage surge suppressor  or TVSS (Tee-Vee- S-S) </a:t>
            </a:r>
          </a:p>
          <a:p>
            <a:endParaRPr lang="en-US" altLang="en-US"/>
          </a:p>
          <a:p>
            <a:r>
              <a:rPr lang="en-US" altLang="en-US"/>
              <a:t>A SPD’s function is to either send the surge to ground, rerouting the potential damaging effects away from the equipment or to act as a momentary short circuit.  By acting as a short circuit, the voltage is equalized, no overvoltage occurs and the load is protected.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B2E5B-BCF7-4A46-9F6E-99DF38369376}" type="slidenum">
              <a:rPr lang="fr-FR" altLang="en-US"/>
              <a:pPr/>
              <a:t>15</a:t>
            </a:fld>
            <a:endParaRPr lang="fr-FR" altLang="en-US"/>
          </a:p>
        </p:txBody>
      </p:sp>
      <p:sp>
        <p:nvSpPr>
          <p:cNvPr id="273410" name="Rectangle 2"/>
          <p:cNvSpPr>
            <a:spLocks noGrp="1" noRot="1" noChangeAspect="1" noChangeArrowheads="1" noTextEdit="1"/>
          </p:cNvSpPr>
          <p:nvPr>
            <p:ph type="sldImg"/>
          </p:nvPr>
        </p:nvSpPr>
        <p:spPr>
          <a:xfrm>
            <a:off x="779463" y="768350"/>
            <a:ext cx="5540375" cy="3836988"/>
          </a:xfrm>
          <a:ln/>
        </p:spPr>
      </p:sp>
      <p:sp>
        <p:nvSpPr>
          <p:cNvPr id="273411" name="Rectangle 3"/>
          <p:cNvSpPr>
            <a:spLocks noGrp="1" noChangeArrowheads="1"/>
          </p:cNvSpPr>
          <p:nvPr>
            <p:ph type="body" idx="1"/>
          </p:nvPr>
        </p:nvSpPr>
        <p:spPr>
          <a:xfrm>
            <a:off x="710239" y="4861781"/>
            <a:ext cx="5678824" cy="4604560"/>
          </a:xfrm>
        </p:spPr>
        <p:txBody>
          <a:bodyPr/>
          <a:lstStyle/>
          <a:p>
            <a:r>
              <a:rPr lang="en-US" altLang="en-US"/>
              <a:t>The following diagrams will help illustrate how an S. P. D. works. The image to the left shows a water wheel application.  The water is fed through to the wheel through a small pipe.  If there were ever to be a buildup in water pressure, the check valve would open and release the excess water.  In the electrical example, the surge protective device acts as the check valve or the pressure release valve.  As the voltage level rises, the excess voltage is drawn through the S. P. D., protecting the electronic equipment in parallel with the device.  Similar to the check release valve, the S. P. D. does not function until there is an over-voltage present.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2E3023-142E-420A-9715-25CB7DFF3D97}" type="slidenum">
              <a:rPr lang="fr-FR" altLang="en-US"/>
              <a:pPr/>
              <a:t>16</a:t>
            </a:fld>
            <a:endParaRPr lang="fr-FR" altLang="en-US"/>
          </a:p>
        </p:txBody>
      </p:sp>
      <p:sp>
        <p:nvSpPr>
          <p:cNvPr id="275458" name="Rectangle 2"/>
          <p:cNvSpPr>
            <a:spLocks noGrp="1" noRot="1" noChangeAspect="1" noChangeArrowheads="1" noTextEdit="1"/>
          </p:cNvSpPr>
          <p:nvPr>
            <p:ph type="sldImg"/>
          </p:nvPr>
        </p:nvSpPr>
        <p:spPr>
          <a:xfrm>
            <a:off x="779463" y="768350"/>
            <a:ext cx="5540375" cy="3836988"/>
          </a:xfrm>
          <a:ln/>
        </p:spPr>
      </p:sp>
      <p:sp>
        <p:nvSpPr>
          <p:cNvPr id="275459" name="Rectangle 3"/>
          <p:cNvSpPr>
            <a:spLocks noGrp="1" noChangeArrowheads="1"/>
          </p:cNvSpPr>
          <p:nvPr>
            <p:ph type="body" idx="1"/>
          </p:nvPr>
        </p:nvSpPr>
        <p:spPr>
          <a:xfrm>
            <a:off x="710239" y="4861781"/>
            <a:ext cx="5678824" cy="4604560"/>
          </a:xfrm>
        </p:spPr>
        <p:txBody>
          <a:bodyPr/>
          <a:lstStyle/>
          <a:p>
            <a:r>
              <a:rPr lang="en-US" altLang="en-US"/>
              <a:t>A key term to know when dealing with surge protective devices is clamping.  Clam</a:t>
            </a:r>
            <a:r>
              <a:rPr lang="en-US" altLang="en-US" u="sng"/>
              <a:t>p</a:t>
            </a:r>
            <a:r>
              <a:rPr lang="en-US" altLang="en-US"/>
              <a:t>ing is a term used to describe the process by which an S PD reduces voltage transients to a specified lower voltage suitable for the protective load.  In the figure below, the SPD is connected in parallel with the load and there is a voltage surge present of six thousand volts.  The S PD acts as a check release valve and creates a shunt path for the excess voltage to follow.  Any voltage that gets by the surge protective device is also known as residual voltage or let-through voltage.  In this case, we had a voltage surge of six thousands volts and a let-through voltage of four hundred volts.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2DC072-8E98-447C-850C-8FE847DD5554}" type="slidenum">
              <a:rPr lang="fr-FR" altLang="en-US"/>
              <a:pPr/>
              <a:t>17</a:t>
            </a:fld>
            <a:endParaRPr lang="fr-FR" altLang="en-US"/>
          </a:p>
        </p:txBody>
      </p:sp>
      <p:sp>
        <p:nvSpPr>
          <p:cNvPr id="277506" name="Rectangle 2"/>
          <p:cNvSpPr>
            <a:spLocks noGrp="1" noRot="1" noChangeAspect="1" noChangeArrowheads="1" noTextEdit="1"/>
          </p:cNvSpPr>
          <p:nvPr>
            <p:ph type="sldImg"/>
          </p:nvPr>
        </p:nvSpPr>
        <p:spPr>
          <a:xfrm>
            <a:off x="992188" y="768350"/>
            <a:ext cx="5114925" cy="3836988"/>
          </a:xfrm>
          <a:ln/>
        </p:spPr>
      </p:sp>
      <p:sp>
        <p:nvSpPr>
          <p:cNvPr id="277507" name="Rectangle 3"/>
          <p:cNvSpPr>
            <a:spLocks noGrp="1" noChangeArrowheads="1"/>
          </p:cNvSpPr>
          <p:nvPr>
            <p:ph type="body" idx="1"/>
          </p:nvPr>
        </p:nvSpPr>
        <p:spPr>
          <a:xfrm>
            <a:off x="945957" y="4861781"/>
            <a:ext cx="5207386" cy="4604560"/>
          </a:xfrm>
        </p:spPr>
        <p:txBody>
          <a:bodyPr/>
          <a:lstStyle/>
          <a:p>
            <a:r>
              <a:rPr lang="en-US" altLang="en-US"/>
              <a:t>There are several different types of surge protection device technologies, of which the four most common technologies are represented in this table.  The first is the M. O. V. or the Metal Oxide Varistor.  The M. O. V. is the most popular and best performing S. P. D. technology available.  The M. O. V. contains a ceramic mass of zinc oxide </a:t>
            </a:r>
            <a:r>
              <a:rPr lang="en-US" altLang="en-US" sz="1000"/>
              <a:t>grains, combined with other metal oxides sandwiched between two metal plates forming a network of back-to-back diode pairs</a:t>
            </a:r>
            <a:r>
              <a:rPr lang="en-US" altLang="en-US"/>
              <a:t>.  The second technology is the silicone Junction Diode.  The diode is installed reversed biased under normal conditions.  When the voltage rises above normal conditions, the diode becomes forward biased creating a shunt path to ground.  The third technology is the Spark Gap.  The Spark Gap is usually a gas tube filled with either gas or air with a gap between two conductors.  When an over-voltage is seen, a spark ignites an arc between the two conductors creating a shunt path to ground.  The final technology is the Gas Tube Arrestor.  This technology is commonly used for telephone lines as they enter a building and is essentially a sophisticated Spark Gap.  Early in the industrial industry, spark gaps and gas tube arrestors were more common.  In today’s technologically advanced industry, the M. O. V. is the most commonly used S. P. D. technology.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83759E-5F35-48DF-9F77-D61001E81E7D}" type="slidenum">
              <a:rPr lang="fr-FR" altLang="en-US"/>
              <a:pPr/>
              <a:t>18</a:t>
            </a:fld>
            <a:endParaRPr lang="fr-FR" altLang="en-US"/>
          </a:p>
        </p:txBody>
      </p:sp>
      <p:sp>
        <p:nvSpPr>
          <p:cNvPr id="279554" name="Rectangle 2"/>
          <p:cNvSpPr>
            <a:spLocks noGrp="1" noRot="1" noChangeAspect="1" noChangeArrowheads="1" noTextEdit="1"/>
          </p:cNvSpPr>
          <p:nvPr>
            <p:ph type="sldImg"/>
          </p:nvPr>
        </p:nvSpPr>
        <p:spPr>
          <a:xfrm>
            <a:off x="779463" y="768350"/>
            <a:ext cx="5540375" cy="3836988"/>
          </a:xfrm>
          <a:ln/>
        </p:spPr>
      </p:sp>
      <p:sp>
        <p:nvSpPr>
          <p:cNvPr id="279555" name="Rectangle 3"/>
          <p:cNvSpPr>
            <a:spLocks noGrp="1" noChangeArrowheads="1"/>
          </p:cNvSpPr>
          <p:nvPr>
            <p:ph type="body" idx="1"/>
          </p:nvPr>
        </p:nvSpPr>
        <p:spPr>
          <a:xfrm>
            <a:off x="945957" y="4861781"/>
            <a:ext cx="5207386" cy="4604560"/>
          </a:xfrm>
        </p:spPr>
        <p:txBody>
          <a:bodyPr/>
          <a:lstStyle/>
          <a:p>
            <a:r>
              <a:rPr lang="en-US" altLang="en-US"/>
              <a:t>The M. O. V. technology is the most durable and reliable technology available. As previously mentioned, the M. O. V. contains a ceramic mass of zinc oxide grains combined with a small quantity of bismuth, cobalt, and manganese which are all sandwiched between two metal plates. The boundary between each grain and its neighbor forms a diode junction allowing current to only flow in one direction. Since there are thousands of these junctions inside an M. O. V., it is equivalent to a mass of back to back diode pairs each in parallel. The image to the upper left is a cross-sectional diagram of an M. O. V. showing the internal grains sandwiched between two metal plates.  The lower left image is an example schematic of the M. O. V. symbols.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368ABB-B36A-40D0-99AD-D97D01132B3B}" type="slidenum">
              <a:rPr lang="fr-FR" altLang="en-US"/>
              <a:pPr/>
              <a:t>19</a:t>
            </a:fld>
            <a:endParaRPr lang="fr-FR" altLang="en-US"/>
          </a:p>
        </p:txBody>
      </p:sp>
      <p:sp>
        <p:nvSpPr>
          <p:cNvPr id="281602" name="Rectangle 2"/>
          <p:cNvSpPr>
            <a:spLocks noGrp="1" noRot="1" noChangeAspect="1" noChangeArrowheads="1" noTextEdit="1"/>
          </p:cNvSpPr>
          <p:nvPr>
            <p:ph type="sldImg"/>
          </p:nvPr>
        </p:nvSpPr>
        <p:spPr>
          <a:xfrm>
            <a:off x="779463" y="768350"/>
            <a:ext cx="5540375" cy="3836988"/>
          </a:xfrm>
          <a:ln/>
        </p:spPr>
      </p:sp>
      <p:sp>
        <p:nvSpPr>
          <p:cNvPr id="281603" name="Rectangle 3"/>
          <p:cNvSpPr>
            <a:spLocks noGrp="1" noChangeArrowheads="1"/>
          </p:cNvSpPr>
          <p:nvPr>
            <p:ph type="body" idx="1"/>
          </p:nvPr>
        </p:nvSpPr>
        <p:spPr>
          <a:xfrm>
            <a:off x="710239" y="4861781"/>
            <a:ext cx="5678824" cy="4604560"/>
          </a:xfrm>
        </p:spPr>
        <p:txBody>
          <a:bodyPr/>
          <a:lstStyle/>
          <a:p>
            <a:r>
              <a:rPr lang="en-US" altLang="en-US"/>
              <a:t>There are two types of M. O. V. failure modes.  The first failure mode is a high energy over-voltage.  The second volt failure mode is a low energy repetitive pulse.  The images on this page show an M. O. V. which was subject to a high-energy over voltage for a long duration of time.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BC6E45-7D8B-4608-9874-BC0FFDFED9D3}" type="slidenum">
              <a:rPr lang="fr-FR" altLang="en-US"/>
              <a:pPr/>
              <a:t>20</a:t>
            </a:fld>
            <a:endParaRPr lang="fr-FR" altLang="en-US"/>
          </a:p>
        </p:txBody>
      </p:sp>
      <p:sp>
        <p:nvSpPr>
          <p:cNvPr id="283650" name="Rectangle 2"/>
          <p:cNvSpPr>
            <a:spLocks noGrp="1" noRot="1" noChangeAspect="1" noChangeArrowheads="1" noTextEdit="1"/>
          </p:cNvSpPr>
          <p:nvPr>
            <p:ph type="sldImg"/>
          </p:nvPr>
        </p:nvSpPr>
        <p:spPr>
          <a:xfrm>
            <a:off x="779463" y="768350"/>
            <a:ext cx="5540375" cy="3836988"/>
          </a:xfrm>
          <a:ln/>
        </p:spPr>
      </p:sp>
      <p:sp>
        <p:nvSpPr>
          <p:cNvPr id="283651" name="Rectangle 3"/>
          <p:cNvSpPr>
            <a:spLocks noGrp="1" noChangeArrowheads="1"/>
          </p:cNvSpPr>
          <p:nvPr>
            <p:ph type="body" idx="1"/>
          </p:nvPr>
        </p:nvSpPr>
        <p:spPr>
          <a:xfrm>
            <a:off x="945957" y="4861781"/>
            <a:ext cx="5207386" cy="4604560"/>
          </a:xfrm>
        </p:spPr>
        <p:txBody>
          <a:bodyPr/>
          <a:lstStyle/>
          <a:p>
            <a:r>
              <a:rPr lang="en-US" altLang="en-US"/>
              <a:t>While examining an M. O. V. failure due to high energy over voltage we can suggest two events.  Event 1: a large single energy event spike or transient beyond the rated capacity of the device.  The failure mode will be the device will rupture or explode.  Event 2: a sustained over voltage condition building up energy.  This is also known as a thermal overload condition.  The device will go into thermal runaway or overheating and rupture or explode.  Due to the destructive nature of this failure, surge rated fuses are required for all M. O. V. installations except, of course, four our TP M. O. V. The image on this page is an M. O. V. which experienced a thermal overload.</a:t>
            </a:r>
          </a:p>
          <a:p>
            <a:endParaRPr lang="en-US" altLang="en-US"/>
          </a:p>
          <a:p>
            <a:r>
              <a:rPr lang="en-US" altLang="en-US"/>
              <a:t>The second failure mode results from low energy repetitive pulses.  For this case, the event may be a repeated lower level spike or transient over voltage condition.  In this case, the failure mode will be the device will slowly degrade until complete failure.  Every time an M. O. V. switches, its life degrades slightly.  The greater the hit, the greater the degradation of the M. O. V.  One hit of 10 K A may degrade the M. O. Vs. life just as much as 20 hits of point 2 K A.  Unlike the high energy failure, there is no external indication of this failure mode.  Once the M. O. V. fails, it will act as a short with high resistance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8C3A7A-DB39-4E95-BB25-079BCD23A7CE}" type="slidenum">
              <a:rPr lang="fr-FR" altLang="en-US"/>
              <a:pPr/>
              <a:t>3</a:t>
            </a:fld>
            <a:endParaRPr lang="fr-FR" altLang="en-US"/>
          </a:p>
        </p:txBody>
      </p:sp>
      <p:sp>
        <p:nvSpPr>
          <p:cNvPr id="242690" name="Rectangle 2"/>
          <p:cNvSpPr>
            <a:spLocks noGrp="1" noRot="1" noChangeAspect="1" noChangeArrowheads="1" noTextEdit="1"/>
          </p:cNvSpPr>
          <p:nvPr>
            <p:ph type="sldImg"/>
          </p:nvPr>
        </p:nvSpPr>
        <p:spPr>
          <a:xfrm>
            <a:off x="779463" y="768350"/>
            <a:ext cx="5540375" cy="3836988"/>
          </a:xfrm>
          <a:ln/>
        </p:spPr>
      </p:sp>
      <p:sp>
        <p:nvSpPr>
          <p:cNvPr id="242691" name="Rectangle 3"/>
          <p:cNvSpPr>
            <a:spLocks noGrp="1" noChangeArrowheads="1"/>
          </p:cNvSpPr>
          <p:nvPr>
            <p:ph type="body" idx="1"/>
          </p:nvPr>
        </p:nvSpPr>
        <p:spPr>
          <a:xfrm>
            <a:off x="710239" y="4861781"/>
            <a:ext cx="5678824" cy="4604560"/>
          </a:xfrm>
        </p:spPr>
        <p:txBody>
          <a:bodyPr/>
          <a:lstStyle/>
          <a:p>
            <a:r>
              <a:rPr lang="en-US" altLang="en-US"/>
              <a:t>The objectives of this training module on are to:</a:t>
            </a:r>
          </a:p>
          <a:p>
            <a:r>
              <a:rPr lang="en-US" altLang="en-US"/>
              <a:t>-</a:t>
            </a:r>
            <a:r>
              <a:rPr lang="en-US" altLang="en-US" sz="1600"/>
              <a:t>Describe the risk that voltage surges pose for today’s electronic equipment, </a:t>
            </a:r>
          </a:p>
          <a:p>
            <a:r>
              <a:rPr lang="en-US" altLang="en-US" sz="1600"/>
              <a:t>-Explain the basics of AC power,</a:t>
            </a:r>
          </a:p>
          <a:p>
            <a:r>
              <a:rPr lang="en-US" altLang="en-US" sz="1600"/>
              <a:t>-Explain types of voltage disturbances, and</a:t>
            </a:r>
          </a:p>
          <a:p>
            <a:r>
              <a:rPr lang="en-US" altLang="en-US" sz="1600"/>
              <a:t>-Discuss various surge protection device technologies</a:t>
            </a:r>
          </a:p>
          <a:p>
            <a:endParaRPr lang="en-US" altLang="en-US" sz="1600"/>
          </a:p>
          <a:p>
            <a:r>
              <a:rPr lang="en-US" altLang="en-US" sz="1600"/>
              <a:t>This module serves as the foundation for all surge protection modules.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28DC3C-2E9E-4A55-B22E-EE56DC63AF9E}" type="slidenum">
              <a:rPr lang="fr-FR" altLang="en-US"/>
              <a:pPr/>
              <a:t>21</a:t>
            </a:fld>
            <a:endParaRPr lang="fr-FR" altLang="en-US"/>
          </a:p>
        </p:txBody>
      </p:sp>
      <p:sp>
        <p:nvSpPr>
          <p:cNvPr id="287746" name="Rectangle 2"/>
          <p:cNvSpPr>
            <a:spLocks noGrp="1" noRot="1" noChangeAspect="1" noChangeArrowheads="1" noTextEdit="1"/>
          </p:cNvSpPr>
          <p:nvPr>
            <p:ph type="sldImg"/>
          </p:nvPr>
        </p:nvSpPr>
        <p:spPr>
          <a:xfrm>
            <a:off x="779463" y="768350"/>
            <a:ext cx="5540375" cy="3836988"/>
          </a:xfrm>
          <a:ln/>
        </p:spPr>
      </p:sp>
      <p:sp>
        <p:nvSpPr>
          <p:cNvPr id="287747" name="Rectangle 3"/>
          <p:cNvSpPr>
            <a:spLocks noGrp="1" noChangeArrowheads="1"/>
          </p:cNvSpPr>
          <p:nvPr>
            <p:ph type="body" idx="1"/>
          </p:nvPr>
        </p:nvSpPr>
        <p:spPr>
          <a:xfrm>
            <a:off x="710239" y="4861781"/>
            <a:ext cx="5678824" cy="4604560"/>
          </a:xfrm>
        </p:spPr>
        <p:txBody>
          <a:bodyPr/>
          <a:lstStyle/>
          <a:p>
            <a:r>
              <a:rPr lang="en-US" altLang="en-US"/>
              <a:t>This concludes training on Surge Protection: Technical Background and Basic Information. You should now be able to:</a:t>
            </a:r>
          </a:p>
          <a:p>
            <a:r>
              <a:rPr lang="en-US" altLang="en-US"/>
              <a:t>-</a:t>
            </a:r>
            <a:r>
              <a:rPr lang="en-US" altLang="en-US" sz="1600"/>
              <a:t>Describe the risk that voltage surges pose for today’s electronic equipment, </a:t>
            </a:r>
          </a:p>
          <a:p>
            <a:r>
              <a:rPr lang="en-US" altLang="en-US" sz="1600"/>
              <a:t>-Explain the basics of AC power,</a:t>
            </a:r>
          </a:p>
          <a:p>
            <a:r>
              <a:rPr lang="en-US" altLang="en-US" sz="1600"/>
              <a:t>-Explain types of voltage disturbances, and</a:t>
            </a:r>
          </a:p>
          <a:p>
            <a:r>
              <a:rPr lang="en-US" altLang="en-US" sz="1600"/>
              <a:t>-Discuss various surge protection device technologies</a:t>
            </a:r>
          </a:p>
          <a:p>
            <a:r>
              <a:rPr lang="en-US" altLang="en-US"/>
              <a:t> </a:t>
            </a:r>
          </a:p>
          <a:p>
            <a:r>
              <a:rPr lang="en-US" altLang="en-US">
                <a:cs typeface="Times New Roman" pitchFamily="18" charset="0"/>
              </a:rPr>
              <a:t>In order to complete this module, you must successfully pass the brief quiz associated with it.  You may review the material in this course again.  When you are ready, please proceed to the quiz.</a:t>
            </a:r>
            <a:endParaRPr lang="en-US" altLang="en-US"/>
          </a:p>
          <a:p>
            <a:r>
              <a:rPr lang="en-US" altLang="en-US"/>
              <a:t>It is recommended that you complete the quiz associated with this module before proceeding to subsequent surge protection training modules.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C2FE34-9D68-4464-9AFF-1E02369B5376}" type="slidenum">
              <a:rPr lang="fr-FR" altLang="en-US"/>
              <a:pPr/>
              <a:t>4</a:t>
            </a:fld>
            <a:endParaRPr lang="fr-FR" altLang="en-US"/>
          </a:p>
        </p:txBody>
      </p:sp>
      <p:sp>
        <p:nvSpPr>
          <p:cNvPr id="244738" name="Rectangle 2"/>
          <p:cNvSpPr>
            <a:spLocks noGrp="1" noRot="1" noChangeAspect="1" noChangeArrowheads="1" noTextEdit="1"/>
          </p:cNvSpPr>
          <p:nvPr>
            <p:ph type="sldImg"/>
          </p:nvPr>
        </p:nvSpPr>
        <p:spPr>
          <a:xfrm>
            <a:off x="779463" y="768350"/>
            <a:ext cx="5540375" cy="3836988"/>
          </a:xfrm>
          <a:ln/>
        </p:spPr>
      </p:sp>
      <p:sp>
        <p:nvSpPr>
          <p:cNvPr id="244739" name="Rectangle 3"/>
          <p:cNvSpPr>
            <a:spLocks noGrp="1" noChangeArrowheads="1"/>
          </p:cNvSpPr>
          <p:nvPr>
            <p:ph type="body" idx="1"/>
          </p:nvPr>
        </p:nvSpPr>
        <p:spPr>
          <a:xfrm>
            <a:off x="710239" y="4861781"/>
            <a:ext cx="5678824" cy="4604560"/>
          </a:xfrm>
        </p:spPr>
        <p:txBody>
          <a:bodyPr/>
          <a:lstStyle/>
          <a:p>
            <a:r>
              <a:rPr lang="en-US" altLang="en-US"/>
              <a:t>Over the years, the use of electronic equipment has increased significantly throughout the facility. As society continues to develop leading edge technologies, the technology has gotten smaller &amp; more powerful allowing the equipment to get smaller and smaller. However, smaller, more compact electronic devices are more sensitive to changes in voltages and currents. It is important to recognize that these electronic devices have more potential exposure to overvoltage failures than ever before in previous history.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F9FF58-F616-43D6-A2F6-745FCAC42609}" type="slidenum">
              <a:rPr lang="fr-FR" altLang="en-US"/>
              <a:pPr/>
              <a:t>5</a:t>
            </a:fld>
            <a:endParaRPr lang="fr-FR" altLang="en-US"/>
          </a:p>
        </p:txBody>
      </p:sp>
      <p:sp>
        <p:nvSpPr>
          <p:cNvPr id="246786" name="Rectangle 2"/>
          <p:cNvSpPr>
            <a:spLocks noGrp="1" noRot="1" noChangeAspect="1" noChangeArrowheads="1" noTextEdit="1"/>
          </p:cNvSpPr>
          <p:nvPr>
            <p:ph type="sldImg"/>
          </p:nvPr>
        </p:nvSpPr>
        <p:spPr>
          <a:xfrm>
            <a:off x="779463" y="768350"/>
            <a:ext cx="5540375" cy="3836988"/>
          </a:xfrm>
          <a:ln/>
        </p:spPr>
      </p:sp>
      <p:sp>
        <p:nvSpPr>
          <p:cNvPr id="246787" name="Rectangle 3"/>
          <p:cNvSpPr>
            <a:spLocks noGrp="1" noChangeArrowheads="1"/>
          </p:cNvSpPr>
          <p:nvPr>
            <p:ph type="body" idx="1"/>
          </p:nvPr>
        </p:nvSpPr>
        <p:spPr>
          <a:xfrm>
            <a:off x="710239" y="4861781"/>
            <a:ext cx="5678824" cy="4604560"/>
          </a:xfrm>
        </p:spPr>
        <p:txBody>
          <a:bodyPr/>
          <a:lstStyle/>
          <a:p>
            <a:r>
              <a:rPr lang="en-US" altLang="en-US"/>
              <a:t>The smaller and more intelligent your electronic devices get, the more they rely on microprocessor devices.  These devices can be found in almost every commercial, industrial, and residential setting.  For example, computer networks, C. N. C. machines, telecom equipment, scanners, and alarm systems are just a few.  The image to the lower left is a PC memory card for your home or office computer.  Devices, such as these PC memory cards, incorporate integrated circuit chips which are especially sensitive to transient voltage surges due to their microscopic size and structure, their extremely low operating voltages, as well as their increased switching speeds.  As our computers and other electronic devices become faster and more reliable, they become more vulnerable to voltage surges.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A7B25C-1E9F-462E-BB6C-A1CEF2EC494E}" type="slidenum">
              <a:rPr lang="fr-FR" altLang="en-US"/>
              <a:pPr/>
              <a:t>6</a:t>
            </a:fld>
            <a:endParaRPr lang="fr-FR" altLang="en-US"/>
          </a:p>
        </p:txBody>
      </p:sp>
      <p:sp>
        <p:nvSpPr>
          <p:cNvPr id="250882" name="Rectangle 2"/>
          <p:cNvSpPr>
            <a:spLocks noGrp="1" noRot="1" noChangeAspect="1" noChangeArrowheads="1" noTextEdit="1"/>
          </p:cNvSpPr>
          <p:nvPr>
            <p:ph type="sldImg"/>
          </p:nvPr>
        </p:nvSpPr>
        <p:spPr>
          <a:xfrm>
            <a:off x="779463" y="768350"/>
            <a:ext cx="5540375" cy="3836988"/>
          </a:xfrm>
          <a:ln/>
        </p:spPr>
      </p:sp>
      <p:sp>
        <p:nvSpPr>
          <p:cNvPr id="250883" name="Rectangle 3"/>
          <p:cNvSpPr>
            <a:spLocks noGrp="1" noChangeArrowheads="1"/>
          </p:cNvSpPr>
          <p:nvPr>
            <p:ph type="body" idx="1"/>
          </p:nvPr>
        </p:nvSpPr>
        <p:spPr>
          <a:xfrm>
            <a:off x="710239" y="4861781"/>
            <a:ext cx="5678824" cy="4604560"/>
          </a:xfrm>
        </p:spPr>
        <p:txBody>
          <a:bodyPr/>
          <a:lstStyle/>
          <a:p>
            <a:r>
              <a:rPr lang="en-US" altLang="en-US"/>
              <a:t>The top graph represents the estimated downtime attributed to power quality issues.  Note that since the development of the computer, the percentage of downtime in a facility has grown significantly. As facilities increase their usage of these electronic devices they neglect to upgrade their power quality infrastructures.  It is estimated that 55 percent of all facility downtime is attributed to power quality. </a:t>
            </a:r>
          </a:p>
          <a:p>
            <a:endParaRPr lang="en-US" altLang="en-US"/>
          </a:p>
          <a:p>
            <a:r>
              <a:rPr lang="en-US" altLang="en-US"/>
              <a:t>Now let’s associate a dollar amount to a typical facility downtime incident.  By analyzing the bottom bar graph, we can see the estimated downtime per incident per industry.  As you can see, the automotive industry has an average downtime of less than twenty minutes per incident while the steel and aluminum industry has an estimated downtime of one hour per incident.  By analyzing this bar graph we can see how much money each industry looses per hour per incident.  For example, the steel and aluminum industry will loose two million dollars per hour of downtime.  It is estimated that nearly 26 billion dollars per year is lost in downtime incidents.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FE821A-12D1-430D-9981-44411EEA61B8}" type="slidenum">
              <a:rPr lang="fr-FR" altLang="en-US"/>
              <a:pPr/>
              <a:t>7</a:t>
            </a:fld>
            <a:endParaRPr lang="fr-FR" altLang="en-US"/>
          </a:p>
        </p:txBody>
      </p:sp>
      <p:sp>
        <p:nvSpPr>
          <p:cNvPr id="252930" name="Rectangle 2"/>
          <p:cNvSpPr>
            <a:spLocks noGrp="1" noRot="1" noChangeAspect="1" noChangeArrowheads="1" noTextEdit="1"/>
          </p:cNvSpPr>
          <p:nvPr>
            <p:ph type="sldImg"/>
          </p:nvPr>
        </p:nvSpPr>
        <p:spPr>
          <a:xfrm>
            <a:off x="779463" y="768350"/>
            <a:ext cx="5540375" cy="3836988"/>
          </a:xfrm>
          <a:ln/>
        </p:spPr>
      </p:sp>
      <p:sp>
        <p:nvSpPr>
          <p:cNvPr id="252931" name="Rectangle 3"/>
          <p:cNvSpPr>
            <a:spLocks noGrp="1" noChangeArrowheads="1"/>
          </p:cNvSpPr>
          <p:nvPr>
            <p:ph type="body" idx="1"/>
          </p:nvPr>
        </p:nvSpPr>
        <p:spPr>
          <a:xfrm>
            <a:off x="710239" y="4861781"/>
            <a:ext cx="5678824" cy="4604560"/>
          </a:xfrm>
        </p:spPr>
        <p:txBody>
          <a:bodyPr/>
          <a:lstStyle/>
          <a:p>
            <a:r>
              <a:rPr lang="en-US" altLang="en-US"/>
              <a:t>In order to understand surge protection devices and how they operate we should review some standard power basics.  The figure shown is an ideal AC sine wave.  The amplitude of the sine wave is also known as the voltage peak.  In this case our peak voltage is 170 volts.  To obtain the R. M. S. voltage we would multiply the peak volt by point 7. In this case, it reveals 120 volt </a:t>
            </a:r>
          </a:p>
          <a:p>
            <a:r>
              <a:rPr lang="en-US" altLang="en-US"/>
              <a:t>R. M. S.  AC voltage.  The period of a sine wave is the amount time it takes for the sine wave to complete one revolution.  In this case, it takes 16 point 7 milliseconds for the sine wave to complete one revolution.  To obtain the frequency we use the formula, one divided by the period.  In this case, one divided by 16 point 7 milliseconds yields a frequency of 60 cycles per second or 60 hertzs.  It is important to understand that all North American power generation facilities supply AC power at 60 cycles per second.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F2B3B3-995F-419B-8ED4-263987C51BBB}" type="slidenum">
              <a:rPr lang="fr-FR" altLang="en-US"/>
              <a:pPr/>
              <a:t>8</a:t>
            </a:fld>
            <a:endParaRPr lang="fr-FR" altLang="en-US"/>
          </a:p>
        </p:txBody>
      </p:sp>
      <p:sp>
        <p:nvSpPr>
          <p:cNvPr id="259074" name="Rectangle 2"/>
          <p:cNvSpPr>
            <a:spLocks noGrp="1" noRot="1" noChangeAspect="1" noChangeArrowheads="1" noTextEdit="1"/>
          </p:cNvSpPr>
          <p:nvPr>
            <p:ph type="sldImg"/>
          </p:nvPr>
        </p:nvSpPr>
        <p:spPr>
          <a:xfrm>
            <a:off x="779463" y="768350"/>
            <a:ext cx="5540375" cy="3836988"/>
          </a:xfrm>
          <a:ln/>
        </p:spPr>
      </p:sp>
      <p:sp>
        <p:nvSpPr>
          <p:cNvPr id="259075" name="Rectangle 3"/>
          <p:cNvSpPr>
            <a:spLocks noGrp="1" noChangeArrowheads="1"/>
          </p:cNvSpPr>
          <p:nvPr>
            <p:ph type="body" idx="1"/>
          </p:nvPr>
        </p:nvSpPr>
        <p:spPr>
          <a:xfrm>
            <a:off x="710239" y="4861781"/>
            <a:ext cx="5678824" cy="4604560"/>
          </a:xfrm>
        </p:spPr>
        <p:txBody>
          <a:bodyPr/>
          <a:lstStyle/>
          <a:p>
            <a:r>
              <a:rPr lang="en-US" altLang="en-US"/>
              <a:t>So what is a voltage surge?  A voltage surge is any voltage level that is short in duration and is also 10 percent greater than the system’s normal operating AC</a:t>
            </a:r>
            <a:r>
              <a:rPr lang="en-US" altLang="en-US" u="sng"/>
              <a:t>,</a:t>
            </a:r>
            <a:r>
              <a:rPr lang="en-US" altLang="en-US"/>
              <a:t> R. M. S. or. D. C. voltage level.  A voltage surge is also known as a voltage transient. By studying the graph, we can see an incident transient pulse well above the systems safe voltage of 120 volts.  This pulse is also in short duration. </a:t>
            </a:r>
          </a:p>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7C8D30-07E1-4410-A802-2A2B051B4F92}" type="slidenum">
              <a:rPr lang="fr-FR" altLang="en-US"/>
              <a:pPr/>
              <a:t>9</a:t>
            </a:fld>
            <a:endParaRPr lang="fr-FR" altLang="en-US"/>
          </a:p>
        </p:txBody>
      </p:sp>
      <p:sp>
        <p:nvSpPr>
          <p:cNvPr id="261122" name="Rectangle 2"/>
          <p:cNvSpPr>
            <a:spLocks noGrp="1" noRot="1" noChangeAspect="1" noChangeArrowheads="1" noTextEdit="1"/>
          </p:cNvSpPr>
          <p:nvPr>
            <p:ph type="sldImg"/>
          </p:nvPr>
        </p:nvSpPr>
        <p:spPr>
          <a:xfrm>
            <a:off x="779463" y="768350"/>
            <a:ext cx="5540375" cy="3836988"/>
          </a:xfrm>
          <a:ln/>
        </p:spPr>
      </p:sp>
      <p:sp>
        <p:nvSpPr>
          <p:cNvPr id="261123" name="Rectangle 3"/>
          <p:cNvSpPr>
            <a:spLocks noGrp="1" noChangeArrowheads="1"/>
          </p:cNvSpPr>
          <p:nvPr>
            <p:ph type="body" idx="1"/>
          </p:nvPr>
        </p:nvSpPr>
        <p:spPr>
          <a:xfrm>
            <a:off x="945957" y="4861781"/>
            <a:ext cx="5207386" cy="4604560"/>
          </a:xfrm>
        </p:spPr>
        <p:txBody>
          <a:bodyPr/>
          <a:lstStyle/>
          <a:p>
            <a:r>
              <a:rPr lang="en-US" altLang="en-US"/>
              <a:t>Voltage surges account for 88 percent of all voltage disturbances.  11 percent is attributed to swells and sags and only one percent is attributed to voltages outages or blackouts.  The difference between a voltage surge and a swell or a sage is that a voltage surge is very short in duration whereas a swell or a sage usually takes one half cycle to a few seconds.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D95E2D-B48D-4ADE-A2D2-BAAB5916033B}" type="slidenum">
              <a:rPr lang="fr-FR" altLang="en-US"/>
              <a:pPr/>
              <a:t>10</a:t>
            </a:fld>
            <a:endParaRPr lang="fr-FR" altLang="en-US"/>
          </a:p>
        </p:txBody>
      </p:sp>
      <p:sp>
        <p:nvSpPr>
          <p:cNvPr id="263170" name="Rectangle 2"/>
          <p:cNvSpPr>
            <a:spLocks noGrp="1" noRot="1" noChangeAspect="1" noChangeArrowheads="1" noTextEdit="1"/>
          </p:cNvSpPr>
          <p:nvPr>
            <p:ph type="sldImg"/>
          </p:nvPr>
        </p:nvSpPr>
        <p:spPr>
          <a:xfrm>
            <a:off x="779463" y="768350"/>
            <a:ext cx="5540375" cy="3836988"/>
          </a:xfrm>
          <a:ln/>
        </p:spPr>
      </p:sp>
      <p:sp>
        <p:nvSpPr>
          <p:cNvPr id="263171" name="Rectangle 3"/>
          <p:cNvSpPr>
            <a:spLocks noGrp="1" noChangeArrowheads="1"/>
          </p:cNvSpPr>
          <p:nvPr>
            <p:ph type="body" idx="1"/>
          </p:nvPr>
        </p:nvSpPr>
        <p:spPr>
          <a:xfrm>
            <a:off x="710239" y="4861781"/>
            <a:ext cx="5678824" cy="4604560"/>
          </a:xfrm>
        </p:spPr>
        <p:txBody>
          <a:bodyPr/>
          <a:lstStyle/>
          <a:p>
            <a:r>
              <a:rPr lang="en-US" altLang="en-US"/>
              <a:t>So what are the sources of these power quality problems?  Well, ironically, 60 percent of all power quality problems originate from</a:t>
            </a:r>
            <a:r>
              <a:rPr lang="en-US" altLang="en-US" u="sng"/>
              <a:t> within</a:t>
            </a:r>
            <a:r>
              <a:rPr lang="en-US" altLang="en-US"/>
              <a:t> the facility.  20 percent is due to your neighbor’s facility.  While 5 percent is due to the utility switching on and off the grid and 15 percent can be attributed to lighting.  Overall, there are only two possible causes for a voltage surge: the first one being natural causes such as lightning and the second one being other causes due to equipment from within your facility or your neighbor’s facility or utility switching devices.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age de garde 1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62375" y="667077"/>
            <a:ext cx="5257610" cy="677109"/>
          </a:xfrm>
        </p:spPr>
        <p:txBody>
          <a:bodyPr tIns="36000" bIns="36000" anchor="b">
            <a:noAutofit/>
          </a:bodyPr>
          <a:lstStyle>
            <a:lvl1pPr algn="l">
              <a:defRPr sz="3200" b="1" cap="small" baseline="0">
                <a:solidFill>
                  <a:schemeClr val="accent4"/>
                </a:solidFill>
              </a:defRPr>
            </a:lvl1pPr>
          </a:lstStyle>
          <a:p>
            <a:r>
              <a:rPr lang="en-US" noProof="0" dirty="0" smtClean="0"/>
              <a:t>Click to edit title</a:t>
            </a:r>
            <a:endParaRPr lang="en-US" noProof="0" dirty="0"/>
          </a:p>
        </p:txBody>
      </p:sp>
      <p:sp>
        <p:nvSpPr>
          <p:cNvPr id="5" name="Rectangle 39"/>
          <p:cNvSpPr>
            <a:spLocks noChangeArrowheads="1"/>
          </p:cNvSpPr>
          <p:nvPr userDrawn="1"/>
        </p:nvSpPr>
        <p:spPr bwMode="auto">
          <a:xfrm>
            <a:off x="0" y="0"/>
            <a:ext cx="9906000" cy="107950"/>
          </a:xfrm>
          <a:prstGeom prst="rect">
            <a:avLst/>
          </a:prstGeom>
          <a:solidFill>
            <a:srgbClr val="E94E0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p>
        </p:txBody>
      </p:sp>
      <p:grpSp>
        <p:nvGrpSpPr>
          <p:cNvPr id="7" name="Group 47"/>
          <p:cNvGrpSpPr/>
          <p:nvPr userDrawn="1"/>
        </p:nvGrpSpPr>
        <p:grpSpPr>
          <a:xfrm>
            <a:off x="933641" y="1101208"/>
            <a:ext cx="1858347" cy="524909"/>
            <a:chOff x="2824163" y="3194050"/>
            <a:chExt cx="2090738" cy="590550"/>
          </a:xfrm>
        </p:grpSpPr>
        <p:sp>
          <p:nvSpPr>
            <p:cNvPr id="8" name="Freeform 6"/>
            <p:cNvSpPr>
              <a:spLocks noEditPoints="1"/>
            </p:cNvSpPr>
            <p:nvPr/>
          </p:nvSpPr>
          <p:spPr bwMode="auto">
            <a:xfrm>
              <a:off x="3254376" y="3336925"/>
              <a:ext cx="342900" cy="233363"/>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6" y="55"/>
                </a:cxn>
                <a:cxn ang="0">
                  <a:pos x="21" y="50"/>
                </a:cxn>
                <a:cxn ang="0">
                  <a:pos x="21" y="45"/>
                </a:cxn>
                <a:cxn ang="0">
                  <a:pos x="85"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3"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6" y="55"/>
                    <a:pt x="26" y="55"/>
                    <a:pt x="26" y="55"/>
                  </a:cubicBezTo>
                  <a:cubicBezTo>
                    <a:pt x="23" y="55"/>
                    <a:pt x="21" y="53"/>
                    <a:pt x="21" y="50"/>
                  </a:cubicBezTo>
                  <a:cubicBezTo>
                    <a:pt x="21" y="45"/>
                    <a:pt x="21" y="45"/>
                    <a:pt x="21" y="45"/>
                  </a:cubicBezTo>
                  <a:cubicBezTo>
                    <a:pt x="85" y="45"/>
                    <a:pt x="85" y="45"/>
                    <a:pt x="85" y="45"/>
                  </a:cubicBezTo>
                  <a:cubicBezTo>
                    <a:pt x="93" y="45"/>
                    <a:pt x="99" y="39"/>
                    <a:pt x="99" y="32"/>
                  </a:cubicBezTo>
                  <a:cubicBezTo>
                    <a:pt x="99" y="20"/>
                    <a:pt x="99" y="20"/>
                    <a:pt x="99" y="20"/>
                  </a:cubicBezTo>
                  <a:cubicBezTo>
                    <a:pt x="99" y="9"/>
                    <a:pt x="89"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9" name="Freeform 7"/>
            <p:cNvSpPr>
              <a:spLocks noEditPoints="1"/>
            </p:cNvSpPr>
            <p:nvPr/>
          </p:nvSpPr>
          <p:spPr bwMode="auto">
            <a:xfrm>
              <a:off x="4249738" y="3336925"/>
              <a:ext cx="342900" cy="233363"/>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7" y="55"/>
                </a:cxn>
                <a:cxn ang="0">
                  <a:pos x="21" y="50"/>
                </a:cxn>
                <a:cxn ang="0">
                  <a:pos x="21" y="45"/>
                </a:cxn>
                <a:cxn ang="0">
                  <a:pos x="86"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4"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7" y="55"/>
                    <a:pt x="27" y="55"/>
                    <a:pt x="27" y="55"/>
                  </a:cubicBezTo>
                  <a:cubicBezTo>
                    <a:pt x="24" y="55"/>
                    <a:pt x="21" y="53"/>
                    <a:pt x="21" y="50"/>
                  </a:cubicBezTo>
                  <a:cubicBezTo>
                    <a:pt x="21" y="45"/>
                    <a:pt x="21" y="45"/>
                    <a:pt x="21" y="45"/>
                  </a:cubicBezTo>
                  <a:cubicBezTo>
                    <a:pt x="86" y="45"/>
                    <a:pt x="86" y="45"/>
                    <a:pt x="86" y="45"/>
                  </a:cubicBezTo>
                  <a:cubicBezTo>
                    <a:pt x="93" y="45"/>
                    <a:pt x="99" y="39"/>
                    <a:pt x="99" y="32"/>
                  </a:cubicBezTo>
                  <a:cubicBezTo>
                    <a:pt x="99" y="20"/>
                    <a:pt x="99" y="20"/>
                    <a:pt x="99" y="20"/>
                  </a:cubicBezTo>
                  <a:cubicBezTo>
                    <a:pt x="99" y="9"/>
                    <a:pt x="90"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0" name="Freeform 8"/>
            <p:cNvSpPr>
              <a:spLocks/>
            </p:cNvSpPr>
            <p:nvPr/>
          </p:nvSpPr>
          <p:spPr bwMode="auto">
            <a:xfrm>
              <a:off x="3597276" y="3336925"/>
              <a:ext cx="306388" cy="233363"/>
            </a:xfrm>
            <a:custGeom>
              <a:avLst/>
              <a:gdLst/>
              <a:ahLst/>
              <a:cxnLst>
                <a:cxn ang="0">
                  <a:pos x="93" y="32"/>
                </a:cxn>
                <a:cxn ang="0">
                  <a:pos x="93" y="14"/>
                </a:cxn>
                <a:cxn ang="0">
                  <a:pos x="79" y="0"/>
                </a:cxn>
                <a:cxn ang="0">
                  <a:pos x="0" y="0"/>
                </a:cxn>
                <a:cxn ang="0">
                  <a:pos x="0" y="0"/>
                </a:cxn>
                <a:cxn ang="0">
                  <a:pos x="0" y="17"/>
                </a:cxn>
                <a:cxn ang="0">
                  <a:pos x="67" y="17"/>
                </a:cxn>
                <a:cxn ang="0">
                  <a:pos x="72" y="23"/>
                </a:cxn>
                <a:cxn ang="0">
                  <a:pos x="67" y="28"/>
                </a:cxn>
                <a:cxn ang="0">
                  <a:pos x="0" y="28"/>
                </a:cxn>
                <a:cxn ang="0">
                  <a:pos x="0" y="73"/>
                </a:cxn>
                <a:cxn ang="0">
                  <a:pos x="21" y="73"/>
                </a:cxn>
                <a:cxn ang="0">
                  <a:pos x="21" y="45"/>
                </a:cxn>
                <a:cxn ang="0">
                  <a:pos x="52" y="45"/>
                </a:cxn>
                <a:cxn ang="0">
                  <a:pos x="70" y="73"/>
                </a:cxn>
                <a:cxn ang="0">
                  <a:pos x="96" y="73"/>
                </a:cxn>
                <a:cxn ang="0">
                  <a:pos x="76" y="45"/>
                </a:cxn>
                <a:cxn ang="0">
                  <a:pos x="79" y="45"/>
                </a:cxn>
                <a:cxn ang="0">
                  <a:pos x="93" y="32"/>
                </a:cxn>
              </a:cxnLst>
              <a:rect l="0" t="0" r="r" b="b"/>
              <a:pathLst>
                <a:path w="96" h="73">
                  <a:moveTo>
                    <a:pt x="93" y="32"/>
                  </a:moveTo>
                  <a:cubicBezTo>
                    <a:pt x="93" y="14"/>
                    <a:pt x="93" y="14"/>
                    <a:pt x="93" y="14"/>
                  </a:cubicBezTo>
                  <a:cubicBezTo>
                    <a:pt x="93" y="6"/>
                    <a:pt x="87" y="0"/>
                    <a:pt x="79" y="0"/>
                  </a:cubicBezTo>
                  <a:cubicBezTo>
                    <a:pt x="0" y="0"/>
                    <a:pt x="0" y="0"/>
                    <a:pt x="0" y="0"/>
                  </a:cubicBezTo>
                  <a:cubicBezTo>
                    <a:pt x="0" y="0"/>
                    <a:pt x="0" y="0"/>
                    <a:pt x="0" y="0"/>
                  </a:cubicBezTo>
                  <a:cubicBezTo>
                    <a:pt x="0" y="17"/>
                    <a:pt x="0" y="17"/>
                    <a:pt x="0" y="17"/>
                  </a:cubicBezTo>
                  <a:cubicBezTo>
                    <a:pt x="67" y="17"/>
                    <a:pt x="67" y="17"/>
                    <a:pt x="67" y="17"/>
                  </a:cubicBezTo>
                  <a:cubicBezTo>
                    <a:pt x="69" y="17"/>
                    <a:pt x="72" y="20"/>
                    <a:pt x="72" y="23"/>
                  </a:cubicBezTo>
                  <a:cubicBezTo>
                    <a:pt x="72" y="25"/>
                    <a:pt x="69" y="28"/>
                    <a:pt x="67" y="28"/>
                  </a:cubicBezTo>
                  <a:cubicBezTo>
                    <a:pt x="0" y="28"/>
                    <a:pt x="0" y="28"/>
                    <a:pt x="0" y="28"/>
                  </a:cubicBezTo>
                  <a:cubicBezTo>
                    <a:pt x="0" y="73"/>
                    <a:pt x="0" y="73"/>
                    <a:pt x="0" y="73"/>
                  </a:cubicBezTo>
                  <a:cubicBezTo>
                    <a:pt x="21" y="73"/>
                    <a:pt x="21" y="73"/>
                    <a:pt x="21" y="73"/>
                  </a:cubicBezTo>
                  <a:cubicBezTo>
                    <a:pt x="21" y="45"/>
                    <a:pt x="21" y="45"/>
                    <a:pt x="21" y="45"/>
                  </a:cubicBezTo>
                  <a:cubicBezTo>
                    <a:pt x="52" y="45"/>
                    <a:pt x="52" y="45"/>
                    <a:pt x="52" y="45"/>
                  </a:cubicBezTo>
                  <a:cubicBezTo>
                    <a:pt x="70" y="73"/>
                    <a:pt x="70" y="73"/>
                    <a:pt x="70" y="73"/>
                  </a:cubicBezTo>
                  <a:cubicBezTo>
                    <a:pt x="96" y="73"/>
                    <a:pt x="96" y="73"/>
                    <a:pt x="96" y="73"/>
                  </a:cubicBezTo>
                  <a:cubicBezTo>
                    <a:pt x="76" y="45"/>
                    <a:pt x="76" y="45"/>
                    <a:pt x="76" y="45"/>
                  </a:cubicBezTo>
                  <a:cubicBezTo>
                    <a:pt x="79" y="45"/>
                    <a:pt x="79" y="45"/>
                    <a:pt x="79" y="45"/>
                  </a:cubicBezTo>
                  <a:cubicBezTo>
                    <a:pt x="87" y="45"/>
                    <a:pt x="93" y="39"/>
                    <a:pt x="93" y="3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1" name="Freeform 9"/>
            <p:cNvSpPr>
              <a:spLocks/>
            </p:cNvSpPr>
            <p:nvPr/>
          </p:nvSpPr>
          <p:spPr bwMode="auto">
            <a:xfrm>
              <a:off x="3932238" y="3336925"/>
              <a:ext cx="292100" cy="233363"/>
            </a:xfrm>
            <a:custGeom>
              <a:avLst/>
              <a:gdLst/>
              <a:ahLst/>
              <a:cxnLst>
                <a:cxn ang="0">
                  <a:pos x="92" y="59"/>
                </a:cxn>
                <a:cxn ang="0">
                  <a:pos x="92" y="41"/>
                </a:cxn>
                <a:cxn ang="0">
                  <a:pos x="78" y="28"/>
                </a:cxn>
                <a:cxn ang="0">
                  <a:pos x="26" y="28"/>
                </a:cxn>
                <a:cxn ang="0">
                  <a:pos x="21" y="23"/>
                </a:cxn>
                <a:cxn ang="0">
                  <a:pos x="26" y="17"/>
                </a:cxn>
                <a:cxn ang="0">
                  <a:pos x="92" y="17"/>
                </a:cxn>
                <a:cxn ang="0">
                  <a:pos x="92" y="0"/>
                </a:cxn>
                <a:cxn ang="0">
                  <a:pos x="14" y="0"/>
                </a:cxn>
                <a:cxn ang="0">
                  <a:pos x="0" y="14"/>
                </a:cxn>
                <a:cxn ang="0">
                  <a:pos x="0" y="32"/>
                </a:cxn>
                <a:cxn ang="0">
                  <a:pos x="14" y="45"/>
                </a:cxn>
                <a:cxn ang="0">
                  <a:pos x="66" y="45"/>
                </a:cxn>
                <a:cxn ang="0">
                  <a:pos x="71" y="50"/>
                </a:cxn>
                <a:cxn ang="0">
                  <a:pos x="66" y="55"/>
                </a:cxn>
                <a:cxn ang="0">
                  <a:pos x="0" y="55"/>
                </a:cxn>
                <a:cxn ang="0">
                  <a:pos x="0" y="73"/>
                </a:cxn>
                <a:cxn ang="0">
                  <a:pos x="78" y="73"/>
                </a:cxn>
                <a:cxn ang="0">
                  <a:pos x="92" y="59"/>
                </a:cxn>
              </a:cxnLst>
              <a:rect l="0" t="0" r="r" b="b"/>
              <a:pathLst>
                <a:path w="92" h="73">
                  <a:moveTo>
                    <a:pt x="92" y="59"/>
                  </a:moveTo>
                  <a:cubicBezTo>
                    <a:pt x="92" y="41"/>
                    <a:pt x="92" y="41"/>
                    <a:pt x="92" y="41"/>
                  </a:cubicBezTo>
                  <a:cubicBezTo>
                    <a:pt x="92" y="34"/>
                    <a:pt x="86" y="28"/>
                    <a:pt x="78" y="28"/>
                  </a:cubicBezTo>
                  <a:cubicBezTo>
                    <a:pt x="26" y="28"/>
                    <a:pt x="26" y="28"/>
                    <a:pt x="26" y="28"/>
                  </a:cubicBezTo>
                  <a:cubicBezTo>
                    <a:pt x="23" y="28"/>
                    <a:pt x="21" y="25"/>
                    <a:pt x="21" y="23"/>
                  </a:cubicBezTo>
                  <a:cubicBezTo>
                    <a:pt x="21" y="20"/>
                    <a:pt x="23" y="17"/>
                    <a:pt x="26" y="17"/>
                  </a:cubicBezTo>
                  <a:cubicBezTo>
                    <a:pt x="92" y="17"/>
                    <a:pt x="92" y="17"/>
                    <a:pt x="92" y="17"/>
                  </a:cubicBezTo>
                  <a:cubicBezTo>
                    <a:pt x="92" y="0"/>
                    <a:pt x="92" y="0"/>
                    <a:pt x="92" y="0"/>
                  </a:cubicBezTo>
                  <a:cubicBezTo>
                    <a:pt x="14" y="0"/>
                    <a:pt x="14" y="0"/>
                    <a:pt x="14" y="0"/>
                  </a:cubicBezTo>
                  <a:cubicBezTo>
                    <a:pt x="6" y="0"/>
                    <a:pt x="0" y="6"/>
                    <a:pt x="0" y="14"/>
                  </a:cubicBezTo>
                  <a:cubicBezTo>
                    <a:pt x="0" y="32"/>
                    <a:pt x="0" y="32"/>
                    <a:pt x="0" y="32"/>
                  </a:cubicBezTo>
                  <a:cubicBezTo>
                    <a:pt x="0" y="39"/>
                    <a:pt x="6" y="45"/>
                    <a:pt x="14" y="45"/>
                  </a:cubicBezTo>
                  <a:cubicBezTo>
                    <a:pt x="66" y="45"/>
                    <a:pt x="66" y="45"/>
                    <a:pt x="66" y="45"/>
                  </a:cubicBezTo>
                  <a:cubicBezTo>
                    <a:pt x="68" y="45"/>
                    <a:pt x="71" y="47"/>
                    <a:pt x="71" y="50"/>
                  </a:cubicBezTo>
                  <a:cubicBezTo>
                    <a:pt x="71" y="53"/>
                    <a:pt x="68" y="55"/>
                    <a:pt x="66" y="55"/>
                  </a:cubicBezTo>
                  <a:cubicBezTo>
                    <a:pt x="0" y="55"/>
                    <a:pt x="0" y="55"/>
                    <a:pt x="0" y="55"/>
                  </a:cubicBezTo>
                  <a:cubicBezTo>
                    <a:pt x="0" y="73"/>
                    <a:pt x="0" y="73"/>
                    <a:pt x="0" y="73"/>
                  </a:cubicBezTo>
                  <a:cubicBezTo>
                    <a:pt x="78" y="73"/>
                    <a:pt x="78" y="73"/>
                    <a:pt x="78" y="73"/>
                  </a:cubicBezTo>
                  <a:cubicBezTo>
                    <a:pt x="86" y="73"/>
                    <a:pt x="92" y="67"/>
                    <a:pt x="92" y="59"/>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2" name="Freeform 10"/>
            <p:cNvSpPr>
              <a:spLocks/>
            </p:cNvSpPr>
            <p:nvPr/>
          </p:nvSpPr>
          <p:spPr bwMode="auto">
            <a:xfrm>
              <a:off x="2824163" y="3333750"/>
              <a:ext cx="401638" cy="236538"/>
            </a:xfrm>
            <a:custGeom>
              <a:avLst/>
              <a:gdLst/>
              <a:ahLst/>
              <a:cxnLst>
                <a:cxn ang="0">
                  <a:pos x="106" y="0"/>
                </a:cxn>
                <a:cxn ang="0">
                  <a:pos x="88" y="10"/>
                </a:cxn>
                <a:cxn ang="0">
                  <a:pos x="63" y="55"/>
                </a:cxn>
                <a:cxn ang="0">
                  <a:pos x="38" y="10"/>
                </a:cxn>
                <a:cxn ang="0">
                  <a:pos x="20" y="0"/>
                </a:cxn>
                <a:cxn ang="0">
                  <a:pos x="0" y="20"/>
                </a:cxn>
                <a:cxn ang="0">
                  <a:pos x="0" y="74"/>
                </a:cxn>
                <a:cxn ang="0">
                  <a:pos x="21" y="74"/>
                </a:cxn>
                <a:cxn ang="0">
                  <a:pos x="21" y="29"/>
                </a:cxn>
                <a:cxn ang="0">
                  <a:pos x="24" y="26"/>
                </a:cxn>
                <a:cxn ang="0">
                  <a:pos x="26" y="27"/>
                </a:cxn>
                <a:cxn ang="0">
                  <a:pos x="53" y="74"/>
                </a:cxn>
                <a:cxn ang="0">
                  <a:pos x="73" y="74"/>
                </a:cxn>
                <a:cxn ang="0">
                  <a:pos x="100" y="27"/>
                </a:cxn>
                <a:cxn ang="0">
                  <a:pos x="102" y="26"/>
                </a:cxn>
                <a:cxn ang="0">
                  <a:pos x="105" y="29"/>
                </a:cxn>
                <a:cxn ang="0">
                  <a:pos x="105" y="74"/>
                </a:cxn>
                <a:cxn ang="0">
                  <a:pos x="126" y="74"/>
                </a:cxn>
                <a:cxn ang="0">
                  <a:pos x="126" y="20"/>
                </a:cxn>
                <a:cxn ang="0">
                  <a:pos x="106" y="0"/>
                </a:cxn>
              </a:cxnLst>
              <a:rect l="0" t="0" r="r" b="b"/>
              <a:pathLst>
                <a:path w="126" h="74">
                  <a:moveTo>
                    <a:pt x="106" y="0"/>
                  </a:moveTo>
                  <a:cubicBezTo>
                    <a:pt x="98" y="0"/>
                    <a:pt x="92" y="4"/>
                    <a:pt x="88" y="10"/>
                  </a:cubicBezTo>
                  <a:cubicBezTo>
                    <a:pt x="63" y="55"/>
                    <a:pt x="63" y="55"/>
                    <a:pt x="63" y="55"/>
                  </a:cubicBezTo>
                  <a:cubicBezTo>
                    <a:pt x="38" y="10"/>
                    <a:pt x="38" y="10"/>
                    <a:pt x="38" y="10"/>
                  </a:cubicBezTo>
                  <a:cubicBezTo>
                    <a:pt x="34" y="4"/>
                    <a:pt x="28" y="0"/>
                    <a:pt x="20" y="0"/>
                  </a:cubicBezTo>
                  <a:cubicBezTo>
                    <a:pt x="9" y="0"/>
                    <a:pt x="0" y="9"/>
                    <a:pt x="0" y="20"/>
                  </a:cubicBezTo>
                  <a:cubicBezTo>
                    <a:pt x="0" y="74"/>
                    <a:pt x="0" y="74"/>
                    <a:pt x="0" y="74"/>
                  </a:cubicBezTo>
                  <a:cubicBezTo>
                    <a:pt x="21" y="74"/>
                    <a:pt x="21" y="74"/>
                    <a:pt x="21" y="74"/>
                  </a:cubicBezTo>
                  <a:cubicBezTo>
                    <a:pt x="21" y="29"/>
                    <a:pt x="21" y="29"/>
                    <a:pt x="21" y="29"/>
                  </a:cubicBezTo>
                  <a:cubicBezTo>
                    <a:pt x="21" y="27"/>
                    <a:pt x="22" y="26"/>
                    <a:pt x="24" y="26"/>
                  </a:cubicBezTo>
                  <a:cubicBezTo>
                    <a:pt x="25" y="26"/>
                    <a:pt x="26" y="26"/>
                    <a:pt x="26" y="27"/>
                  </a:cubicBezTo>
                  <a:cubicBezTo>
                    <a:pt x="53" y="74"/>
                    <a:pt x="53" y="74"/>
                    <a:pt x="53" y="74"/>
                  </a:cubicBezTo>
                  <a:cubicBezTo>
                    <a:pt x="73" y="74"/>
                    <a:pt x="73" y="74"/>
                    <a:pt x="73" y="74"/>
                  </a:cubicBezTo>
                  <a:cubicBezTo>
                    <a:pt x="73" y="74"/>
                    <a:pt x="100" y="27"/>
                    <a:pt x="100" y="27"/>
                  </a:cubicBezTo>
                  <a:cubicBezTo>
                    <a:pt x="100" y="26"/>
                    <a:pt x="101" y="26"/>
                    <a:pt x="102" y="26"/>
                  </a:cubicBezTo>
                  <a:cubicBezTo>
                    <a:pt x="104" y="26"/>
                    <a:pt x="105" y="27"/>
                    <a:pt x="105" y="29"/>
                  </a:cubicBezTo>
                  <a:cubicBezTo>
                    <a:pt x="105" y="74"/>
                    <a:pt x="105" y="74"/>
                    <a:pt x="105" y="74"/>
                  </a:cubicBezTo>
                  <a:cubicBezTo>
                    <a:pt x="126" y="74"/>
                    <a:pt x="126" y="74"/>
                    <a:pt x="126" y="74"/>
                  </a:cubicBezTo>
                  <a:cubicBezTo>
                    <a:pt x="126" y="20"/>
                    <a:pt x="126" y="20"/>
                    <a:pt x="126" y="20"/>
                  </a:cubicBezTo>
                  <a:cubicBezTo>
                    <a:pt x="126" y="9"/>
                    <a:pt x="117" y="0"/>
                    <a:pt x="106" y="0"/>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3" name="Freeform 11"/>
            <p:cNvSpPr>
              <a:spLocks/>
            </p:cNvSpPr>
            <p:nvPr/>
          </p:nvSpPr>
          <p:spPr bwMode="auto">
            <a:xfrm>
              <a:off x="4592638" y="3194050"/>
              <a:ext cx="322263" cy="558800"/>
            </a:xfrm>
            <a:custGeom>
              <a:avLst/>
              <a:gdLst/>
              <a:ahLst/>
              <a:cxnLst>
                <a:cxn ang="0">
                  <a:pos x="80" y="14"/>
                </a:cxn>
                <a:cxn ang="0">
                  <a:pos x="80" y="95"/>
                </a:cxn>
                <a:cxn ang="0">
                  <a:pos x="77" y="98"/>
                </a:cxn>
                <a:cxn ang="0">
                  <a:pos x="75" y="97"/>
                </a:cxn>
                <a:cxn ang="0">
                  <a:pos x="36" y="50"/>
                </a:cxn>
                <a:cxn ang="0">
                  <a:pos x="20" y="42"/>
                </a:cxn>
                <a:cxn ang="0">
                  <a:pos x="0" y="63"/>
                </a:cxn>
                <a:cxn ang="0">
                  <a:pos x="0" y="175"/>
                </a:cxn>
                <a:cxn ang="0">
                  <a:pos x="21" y="161"/>
                </a:cxn>
                <a:cxn ang="0">
                  <a:pos x="21" y="68"/>
                </a:cxn>
                <a:cxn ang="0">
                  <a:pos x="24" y="65"/>
                </a:cxn>
                <a:cxn ang="0">
                  <a:pos x="26" y="66"/>
                </a:cxn>
                <a:cxn ang="0">
                  <a:pos x="65" y="113"/>
                </a:cxn>
                <a:cxn ang="0">
                  <a:pos x="81" y="120"/>
                </a:cxn>
                <a:cxn ang="0">
                  <a:pos x="101" y="100"/>
                </a:cxn>
                <a:cxn ang="0">
                  <a:pos x="101" y="0"/>
                </a:cxn>
                <a:cxn ang="0">
                  <a:pos x="80" y="14"/>
                </a:cxn>
              </a:cxnLst>
              <a:rect l="0" t="0" r="r" b="b"/>
              <a:pathLst>
                <a:path w="101" h="175">
                  <a:moveTo>
                    <a:pt x="80" y="14"/>
                  </a:moveTo>
                  <a:cubicBezTo>
                    <a:pt x="80" y="95"/>
                    <a:pt x="80" y="95"/>
                    <a:pt x="80" y="95"/>
                  </a:cubicBezTo>
                  <a:cubicBezTo>
                    <a:pt x="80" y="97"/>
                    <a:pt x="79" y="98"/>
                    <a:pt x="77" y="98"/>
                  </a:cubicBezTo>
                  <a:cubicBezTo>
                    <a:pt x="76" y="98"/>
                    <a:pt x="76" y="98"/>
                    <a:pt x="75" y="97"/>
                  </a:cubicBezTo>
                  <a:cubicBezTo>
                    <a:pt x="75" y="97"/>
                    <a:pt x="36" y="50"/>
                    <a:pt x="36" y="50"/>
                  </a:cubicBezTo>
                  <a:cubicBezTo>
                    <a:pt x="32" y="45"/>
                    <a:pt x="27" y="42"/>
                    <a:pt x="20" y="42"/>
                  </a:cubicBezTo>
                  <a:cubicBezTo>
                    <a:pt x="9" y="42"/>
                    <a:pt x="0" y="51"/>
                    <a:pt x="0" y="63"/>
                  </a:cubicBezTo>
                  <a:cubicBezTo>
                    <a:pt x="0" y="175"/>
                    <a:pt x="0" y="175"/>
                    <a:pt x="0" y="175"/>
                  </a:cubicBezTo>
                  <a:cubicBezTo>
                    <a:pt x="21" y="161"/>
                    <a:pt x="21" y="161"/>
                    <a:pt x="21" y="161"/>
                  </a:cubicBezTo>
                  <a:cubicBezTo>
                    <a:pt x="21" y="68"/>
                    <a:pt x="21" y="68"/>
                    <a:pt x="21" y="68"/>
                  </a:cubicBezTo>
                  <a:cubicBezTo>
                    <a:pt x="21" y="66"/>
                    <a:pt x="22" y="65"/>
                    <a:pt x="24" y="65"/>
                  </a:cubicBezTo>
                  <a:cubicBezTo>
                    <a:pt x="25" y="65"/>
                    <a:pt x="26" y="65"/>
                    <a:pt x="26" y="66"/>
                  </a:cubicBezTo>
                  <a:cubicBezTo>
                    <a:pt x="26" y="66"/>
                    <a:pt x="65" y="113"/>
                    <a:pt x="65" y="113"/>
                  </a:cubicBezTo>
                  <a:cubicBezTo>
                    <a:pt x="69" y="118"/>
                    <a:pt x="75" y="120"/>
                    <a:pt x="81" y="120"/>
                  </a:cubicBezTo>
                  <a:cubicBezTo>
                    <a:pt x="92" y="120"/>
                    <a:pt x="101" y="111"/>
                    <a:pt x="101" y="100"/>
                  </a:cubicBezTo>
                  <a:cubicBezTo>
                    <a:pt x="101" y="0"/>
                    <a:pt x="101" y="0"/>
                    <a:pt x="101" y="0"/>
                  </a:cubicBezTo>
                  <a:lnTo>
                    <a:pt x="80" y="14"/>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4" name="Freeform 12"/>
            <p:cNvSpPr>
              <a:spLocks/>
            </p:cNvSpPr>
            <p:nvPr/>
          </p:nvSpPr>
          <p:spPr bwMode="auto">
            <a:xfrm>
              <a:off x="2824163" y="3662363"/>
              <a:ext cx="57150" cy="90488"/>
            </a:xfrm>
            <a:custGeom>
              <a:avLst/>
              <a:gdLst/>
              <a:ahLst/>
              <a:cxnLst>
                <a:cxn ang="0">
                  <a:pos x="36" y="9"/>
                </a:cxn>
                <a:cxn ang="0">
                  <a:pos x="18" y="9"/>
                </a:cxn>
                <a:cxn ang="0">
                  <a:pos x="16" y="25"/>
                </a:cxn>
                <a:cxn ang="0">
                  <a:pos x="32" y="25"/>
                </a:cxn>
                <a:cxn ang="0">
                  <a:pos x="30" y="31"/>
                </a:cxn>
                <a:cxn ang="0">
                  <a:pos x="14" y="31"/>
                </a:cxn>
                <a:cxn ang="0">
                  <a:pos x="10" y="49"/>
                </a:cxn>
                <a:cxn ang="0">
                  <a:pos x="30" y="49"/>
                </a:cxn>
                <a:cxn ang="0">
                  <a:pos x="30" y="57"/>
                </a:cxn>
                <a:cxn ang="0">
                  <a:pos x="0" y="57"/>
                </a:cxn>
                <a:cxn ang="0">
                  <a:pos x="10" y="0"/>
                </a:cxn>
                <a:cxn ang="0">
                  <a:pos x="36" y="0"/>
                </a:cxn>
                <a:cxn ang="0">
                  <a:pos x="36" y="9"/>
                </a:cxn>
              </a:cxnLst>
              <a:rect l="0" t="0" r="r" b="b"/>
              <a:pathLst>
                <a:path w="36" h="57">
                  <a:moveTo>
                    <a:pt x="36" y="9"/>
                  </a:moveTo>
                  <a:lnTo>
                    <a:pt x="18" y="9"/>
                  </a:lnTo>
                  <a:lnTo>
                    <a:pt x="16" y="25"/>
                  </a:lnTo>
                  <a:lnTo>
                    <a:pt x="32" y="25"/>
                  </a:lnTo>
                  <a:lnTo>
                    <a:pt x="30" y="31"/>
                  </a:lnTo>
                  <a:lnTo>
                    <a:pt x="14" y="31"/>
                  </a:lnTo>
                  <a:lnTo>
                    <a:pt x="10" y="49"/>
                  </a:lnTo>
                  <a:lnTo>
                    <a:pt x="30" y="49"/>
                  </a:lnTo>
                  <a:lnTo>
                    <a:pt x="30" y="57"/>
                  </a:lnTo>
                  <a:lnTo>
                    <a:pt x="0" y="57"/>
                  </a:lnTo>
                  <a:lnTo>
                    <a:pt x="10" y="0"/>
                  </a:lnTo>
                  <a:lnTo>
                    <a:pt x="36" y="0"/>
                  </a:lnTo>
                  <a:lnTo>
                    <a:pt x="36" y="9"/>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5" name="Freeform 13"/>
            <p:cNvSpPr>
              <a:spLocks/>
            </p:cNvSpPr>
            <p:nvPr/>
          </p:nvSpPr>
          <p:spPr bwMode="auto">
            <a:xfrm>
              <a:off x="2881313" y="3689350"/>
              <a:ext cx="68263" cy="63500"/>
            </a:xfrm>
            <a:custGeom>
              <a:avLst/>
              <a:gdLst/>
              <a:ahLst/>
              <a:cxnLst>
                <a:cxn ang="0">
                  <a:pos x="13" y="20"/>
                </a:cxn>
                <a:cxn ang="0">
                  <a:pos x="10" y="12"/>
                </a:cxn>
                <a:cxn ang="0">
                  <a:pos x="4" y="20"/>
                </a:cxn>
                <a:cxn ang="0">
                  <a:pos x="0" y="18"/>
                </a:cxn>
                <a:cxn ang="0">
                  <a:pos x="9" y="9"/>
                </a:cxn>
                <a:cxn ang="0">
                  <a:pos x="5" y="1"/>
                </a:cxn>
                <a:cxn ang="0">
                  <a:pos x="9" y="0"/>
                </a:cxn>
                <a:cxn ang="0">
                  <a:pos x="12" y="6"/>
                </a:cxn>
                <a:cxn ang="0">
                  <a:pos x="17" y="0"/>
                </a:cxn>
                <a:cxn ang="0">
                  <a:pos x="21" y="1"/>
                </a:cxn>
                <a:cxn ang="0">
                  <a:pos x="13" y="9"/>
                </a:cxn>
                <a:cxn ang="0">
                  <a:pos x="18" y="19"/>
                </a:cxn>
                <a:cxn ang="0">
                  <a:pos x="13" y="20"/>
                </a:cxn>
              </a:cxnLst>
              <a:rect l="0" t="0" r="r" b="b"/>
              <a:pathLst>
                <a:path w="21" h="20">
                  <a:moveTo>
                    <a:pt x="13" y="20"/>
                  </a:moveTo>
                  <a:cubicBezTo>
                    <a:pt x="12" y="18"/>
                    <a:pt x="11" y="15"/>
                    <a:pt x="10" y="12"/>
                  </a:cubicBezTo>
                  <a:cubicBezTo>
                    <a:pt x="8" y="15"/>
                    <a:pt x="6" y="18"/>
                    <a:pt x="4" y="20"/>
                  </a:cubicBezTo>
                  <a:cubicBezTo>
                    <a:pt x="0" y="18"/>
                    <a:pt x="0" y="18"/>
                    <a:pt x="0" y="18"/>
                  </a:cubicBezTo>
                  <a:cubicBezTo>
                    <a:pt x="3" y="15"/>
                    <a:pt x="6" y="12"/>
                    <a:pt x="9" y="9"/>
                  </a:cubicBezTo>
                  <a:cubicBezTo>
                    <a:pt x="7" y="7"/>
                    <a:pt x="6" y="4"/>
                    <a:pt x="5" y="1"/>
                  </a:cubicBezTo>
                  <a:cubicBezTo>
                    <a:pt x="9" y="0"/>
                    <a:pt x="9" y="0"/>
                    <a:pt x="9" y="0"/>
                  </a:cubicBezTo>
                  <a:cubicBezTo>
                    <a:pt x="10" y="2"/>
                    <a:pt x="11" y="4"/>
                    <a:pt x="12" y="6"/>
                  </a:cubicBezTo>
                  <a:cubicBezTo>
                    <a:pt x="14" y="4"/>
                    <a:pt x="15" y="2"/>
                    <a:pt x="17" y="0"/>
                  </a:cubicBezTo>
                  <a:cubicBezTo>
                    <a:pt x="21" y="1"/>
                    <a:pt x="21" y="1"/>
                    <a:pt x="21" y="1"/>
                  </a:cubicBezTo>
                  <a:cubicBezTo>
                    <a:pt x="18" y="4"/>
                    <a:pt x="16" y="6"/>
                    <a:pt x="13" y="9"/>
                  </a:cubicBezTo>
                  <a:cubicBezTo>
                    <a:pt x="15" y="12"/>
                    <a:pt x="17" y="16"/>
                    <a:pt x="18" y="19"/>
                  </a:cubicBezTo>
                  <a:lnTo>
                    <a:pt x="13" y="20"/>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6" name="Freeform 14"/>
            <p:cNvSpPr>
              <a:spLocks noEditPoints="1"/>
            </p:cNvSpPr>
            <p:nvPr/>
          </p:nvSpPr>
          <p:spPr bwMode="auto">
            <a:xfrm>
              <a:off x="2946401" y="3689350"/>
              <a:ext cx="73025" cy="95250"/>
            </a:xfrm>
            <a:custGeom>
              <a:avLst/>
              <a:gdLst/>
              <a:ahLst/>
              <a:cxnLst>
                <a:cxn ang="0">
                  <a:pos x="11" y="17"/>
                </a:cxn>
                <a:cxn ang="0">
                  <a:pos x="18" y="7"/>
                </a:cxn>
                <a:cxn ang="0">
                  <a:pos x="15" y="3"/>
                </a:cxn>
                <a:cxn ang="0">
                  <a:pos x="8" y="16"/>
                </a:cxn>
                <a:cxn ang="0">
                  <a:pos x="11" y="17"/>
                </a:cxn>
                <a:cxn ang="0">
                  <a:pos x="10" y="3"/>
                </a:cxn>
                <a:cxn ang="0">
                  <a:pos x="10" y="3"/>
                </a:cxn>
                <a:cxn ang="0">
                  <a:pos x="17" y="0"/>
                </a:cxn>
                <a:cxn ang="0">
                  <a:pos x="23" y="7"/>
                </a:cxn>
                <a:cxn ang="0">
                  <a:pos x="12" y="20"/>
                </a:cxn>
                <a:cxn ang="0">
                  <a:pos x="7" y="19"/>
                </a:cxn>
                <a:cxn ang="0">
                  <a:pos x="5" y="30"/>
                </a:cxn>
                <a:cxn ang="0">
                  <a:pos x="0" y="30"/>
                </a:cxn>
                <a:cxn ang="0">
                  <a:pos x="6" y="0"/>
                </a:cxn>
                <a:cxn ang="0">
                  <a:pos x="11" y="0"/>
                </a:cxn>
                <a:cxn ang="0">
                  <a:pos x="10" y="3"/>
                </a:cxn>
              </a:cxnLst>
              <a:rect l="0" t="0" r="r" b="b"/>
              <a:pathLst>
                <a:path w="23" h="30">
                  <a:moveTo>
                    <a:pt x="11" y="17"/>
                  </a:moveTo>
                  <a:cubicBezTo>
                    <a:pt x="15" y="17"/>
                    <a:pt x="18" y="11"/>
                    <a:pt x="18" y="7"/>
                  </a:cubicBezTo>
                  <a:cubicBezTo>
                    <a:pt x="18" y="4"/>
                    <a:pt x="17" y="3"/>
                    <a:pt x="15" y="3"/>
                  </a:cubicBezTo>
                  <a:cubicBezTo>
                    <a:pt x="12" y="3"/>
                    <a:pt x="9" y="7"/>
                    <a:pt x="8" y="16"/>
                  </a:cubicBezTo>
                  <a:cubicBezTo>
                    <a:pt x="9" y="17"/>
                    <a:pt x="10" y="17"/>
                    <a:pt x="11" y="17"/>
                  </a:cubicBezTo>
                  <a:moveTo>
                    <a:pt x="10" y="3"/>
                  </a:moveTo>
                  <a:cubicBezTo>
                    <a:pt x="10" y="3"/>
                    <a:pt x="10" y="3"/>
                    <a:pt x="10" y="3"/>
                  </a:cubicBezTo>
                  <a:cubicBezTo>
                    <a:pt x="12" y="1"/>
                    <a:pt x="14" y="0"/>
                    <a:pt x="17" y="0"/>
                  </a:cubicBezTo>
                  <a:cubicBezTo>
                    <a:pt x="19" y="0"/>
                    <a:pt x="23" y="1"/>
                    <a:pt x="23" y="7"/>
                  </a:cubicBezTo>
                  <a:cubicBezTo>
                    <a:pt x="23" y="12"/>
                    <a:pt x="19" y="20"/>
                    <a:pt x="12" y="20"/>
                  </a:cubicBezTo>
                  <a:cubicBezTo>
                    <a:pt x="10" y="20"/>
                    <a:pt x="8" y="20"/>
                    <a:pt x="7" y="19"/>
                  </a:cubicBezTo>
                  <a:cubicBezTo>
                    <a:pt x="5" y="30"/>
                    <a:pt x="5" y="30"/>
                    <a:pt x="5" y="30"/>
                  </a:cubicBezTo>
                  <a:cubicBezTo>
                    <a:pt x="0" y="30"/>
                    <a:pt x="0" y="30"/>
                    <a:pt x="0" y="30"/>
                  </a:cubicBezTo>
                  <a:cubicBezTo>
                    <a:pt x="6" y="0"/>
                    <a:pt x="6" y="0"/>
                    <a:pt x="6" y="0"/>
                  </a:cubicBezTo>
                  <a:cubicBezTo>
                    <a:pt x="11" y="0"/>
                    <a:pt x="11" y="0"/>
                    <a:pt x="11" y="0"/>
                  </a:cubicBezTo>
                  <a:lnTo>
                    <a:pt x="10"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7" name="Freeform 15"/>
            <p:cNvSpPr>
              <a:spLocks noEditPoints="1"/>
            </p:cNvSpPr>
            <p:nvPr/>
          </p:nvSpPr>
          <p:spPr bwMode="auto">
            <a:xfrm>
              <a:off x="3025776" y="3689350"/>
              <a:ext cx="53975" cy="63500"/>
            </a:xfrm>
            <a:custGeom>
              <a:avLst/>
              <a:gdLst/>
              <a:ahLst/>
              <a:cxnLst>
                <a:cxn ang="0">
                  <a:pos x="13" y="4"/>
                </a:cxn>
                <a:cxn ang="0">
                  <a:pos x="11" y="3"/>
                </a:cxn>
                <a:cxn ang="0">
                  <a:pos x="6" y="9"/>
                </a:cxn>
                <a:cxn ang="0">
                  <a:pos x="13" y="4"/>
                </a:cxn>
                <a:cxn ang="0">
                  <a:pos x="15" y="18"/>
                </a:cxn>
                <a:cxn ang="0">
                  <a:pos x="6" y="20"/>
                </a:cxn>
                <a:cxn ang="0">
                  <a:pos x="0" y="13"/>
                </a:cxn>
                <a:cxn ang="0">
                  <a:pos x="12" y="0"/>
                </a:cxn>
                <a:cxn ang="0">
                  <a:pos x="17" y="4"/>
                </a:cxn>
                <a:cxn ang="0">
                  <a:pos x="5" y="12"/>
                </a:cxn>
                <a:cxn ang="0">
                  <a:pos x="9" y="17"/>
                </a:cxn>
                <a:cxn ang="0">
                  <a:pos x="14" y="15"/>
                </a:cxn>
                <a:cxn ang="0">
                  <a:pos x="15" y="18"/>
                </a:cxn>
              </a:cxnLst>
              <a:rect l="0" t="0" r="r" b="b"/>
              <a:pathLst>
                <a:path w="17" h="20">
                  <a:moveTo>
                    <a:pt x="13" y="4"/>
                  </a:moveTo>
                  <a:cubicBezTo>
                    <a:pt x="13" y="3"/>
                    <a:pt x="13" y="3"/>
                    <a:pt x="11" y="3"/>
                  </a:cubicBezTo>
                  <a:cubicBezTo>
                    <a:pt x="9" y="3"/>
                    <a:pt x="7" y="5"/>
                    <a:pt x="6" y="9"/>
                  </a:cubicBezTo>
                  <a:cubicBezTo>
                    <a:pt x="9" y="9"/>
                    <a:pt x="13" y="7"/>
                    <a:pt x="13" y="4"/>
                  </a:cubicBezTo>
                  <a:moveTo>
                    <a:pt x="15" y="18"/>
                  </a:moveTo>
                  <a:cubicBezTo>
                    <a:pt x="12" y="20"/>
                    <a:pt x="9" y="20"/>
                    <a:pt x="6" y="20"/>
                  </a:cubicBezTo>
                  <a:cubicBezTo>
                    <a:pt x="3" y="20"/>
                    <a:pt x="0" y="17"/>
                    <a:pt x="0" y="13"/>
                  </a:cubicBezTo>
                  <a:cubicBezTo>
                    <a:pt x="0" y="7"/>
                    <a:pt x="5" y="0"/>
                    <a:pt x="12" y="0"/>
                  </a:cubicBezTo>
                  <a:cubicBezTo>
                    <a:pt x="15" y="0"/>
                    <a:pt x="17" y="1"/>
                    <a:pt x="17" y="4"/>
                  </a:cubicBezTo>
                  <a:cubicBezTo>
                    <a:pt x="17" y="9"/>
                    <a:pt x="10" y="12"/>
                    <a:pt x="5" y="12"/>
                  </a:cubicBezTo>
                  <a:cubicBezTo>
                    <a:pt x="5" y="13"/>
                    <a:pt x="5" y="17"/>
                    <a:pt x="9" y="17"/>
                  </a:cubicBezTo>
                  <a:cubicBezTo>
                    <a:pt x="10" y="17"/>
                    <a:pt x="12" y="16"/>
                    <a:pt x="14"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8" name="Freeform 16"/>
            <p:cNvSpPr>
              <a:spLocks/>
            </p:cNvSpPr>
            <p:nvPr/>
          </p:nvSpPr>
          <p:spPr bwMode="auto">
            <a:xfrm>
              <a:off x="3086101" y="3689350"/>
              <a:ext cx="47625" cy="63500"/>
            </a:xfrm>
            <a:custGeom>
              <a:avLst/>
              <a:gdLst/>
              <a:ahLst/>
              <a:cxnLst>
                <a:cxn ang="0">
                  <a:pos x="8" y="3"/>
                </a:cxn>
                <a:cxn ang="0">
                  <a:pos x="8" y="4"/>
                </a:cxn>
                <a:cxn ang="0">
                  <a:pos x="9" y="2"/>
                </a:cxn>
                <a:cxn ang="0">
                  <a:pos x="12" y="0"/>
                </a:cxn>
                <a:cxn ang="0">
                  <a:pos x="15" y="1"/>
                </a:cxn>
                <a:cxn ang="0">
                  <a:pos x="13" y="5"/>
                </a:cxn>
                <a:cxn ang="0">
                  <a:pos x="11" y="4"/>
                </a:cxn>
                <a:cxn ang="0">
                  <a:pos x="6" y="10"/>
                </a:cxn>
                <a:cxn ang="0">
                  <a:pos x="4" y="20"/>
                </a:cxn>
                <a:cxn ang="0">
                  <a:pos x="0" y="20"/>
                </a:cxn>
                <a:cxn ang="0">
                  <a:pos x="3" y="0"/>
                </a:cxn>
                <a:cxn ang="0">
                  <a:pos x="8" y="0"/>
                </a:cxn>
                <a:cxn ang="0">
                  <a:pos x="8" y="3"/>
                </a:cxn>
              </a:cxnLst>
              <a:rect l="0" t="0" r="r" b="b"/>
              <a:pathLst>
                <a:path w="15" h="20">
                  <a:moveTo>
                    <a:pt x="8" y="3"/>
                  </a:moveTo>
                  <a:cubicBezTo>
                    <a:pt x="8" y="4"/>
                    <a:pt x="8" y="4"/>
                    <a:pt x="8" y="4"/>
                  </a:cubicBezTo>
                  <a:cubicBezTo>
                    <a:pt x="9" y="2"/>
                    <a:pt x="9" y="2"/>
                    <a:pt x="9" y="2"/>
                  </a:cubicBezTo>
                  <a:cubicBezTo>
                    <a:pt x="10" y="1"/>
                    <a:pt x="11" y="0"/>
                    <a:pt x="12" y="0"/>
                  </a:cubicBezTo>
                  <a:cubicBezTo>
                    <a:pt x="13" y="0"/>
                    <a:pt x="14" y="0"/>
                    <a:pt x="15" y="1"/>
                  </a:cubicBezTo>
                  <a:cubicBezTo>
                    <a:pt x="13" y="5"/>
                    <a:pt x="13" y="5"/>
                    <a:pt x="13" y="5"/>
                  </a:cubicBezTo>
                  <a:cubicBezTo>
                    <a:pt x="12" y="5"/>
                    <a:pt x="12" y="4"/>
                    <a:pt x="11" y="4"/>
                  </a:cubicBezTo>
                  <a:cubicBezTo>
                    <a:pt x="9" y="4"/>
                    <a:pt x="7" y="6"/>
                    <a:pt x="6" y="10"/>
                  </a:cubicBezTo>
                  <a:cubicBezTo>
                    <a:pt x="4" y="20"/>
                    <a:pt x="4" y="20"/>
                    <a:pt x="4" y="20"/>
                  </a:cubicBezTo>
                  <a:cubicBezTo>
                    <a:pt x="0" y="20"/>
                    <a:pt x="0" y="20"/>
                    <a:pt x="0" y="20"/>
                  </a:cubicBezTo>
                  <a:cubicBezTo>
                    <a:pt x="3" y="0"/>
                    <a:pt x="3" y="0"/>
                    <a:pt x="3" y="0"/>
                  </a:cubicBezTo>
                  <a:cubicBezTo>
                    <a:pt x="8" y="0"/>
                    <a:pt x="8" y="0"/>
                    <a:pt x="8" y="0"/>
                  </a:cubicBezTo>
                  <a:lnTo>
                    <a:pt x="8"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9" name="Freeform 17"/>
            <p:cNvSpPr>
              <a:spLocks/>
            </p:cNvSpPr>
            <p:nvPr/>
          </p:nvSpPr>
          <p:spPr bwMode="auto">
            <a:xfrm>
              <a:off x="3133726" y="3670300"/>
              <a:ext cx="44450" cy="82550"/>
            </a:xfrm>
            <a:custGeom>
              <a:avLst/>
              <a:gdLst/>
              <a:ahLst/>
              <a:cxnLst>
                <a:cxn ang="0">
                  <a:pos x="11" y="25"/>
                </a:cxn>
                <a:cxn ang="0">
                  <a:pos x="6" y="26"/>
                </a:cxn>
                <a:cxn ang="0">
                  <a:pos x="2" y="19"/>
                </a:cxn>
                <a:cxn ang="0">
                  <a:pos x="4" y="9"/>
                </a:cxn>
                <a:cxn ang="0">
                  <a:pos x="1" y="9"/>
                </a:cxn>
                <a:cxn ang="0">
                  <a:pos x="2" y="6"/>
                </a:cxn>
                <a:cxn ang="0">
                  <a:pos x="4" y="6"/>
                </a:cxn>
                <a:cxn ang="0">
                  <a:pos x="5" y="1"/>
                </a:cxn>
                <a:cxn ang="0">
                  <a:pos x="10" y="0"/>
                </a:cxn>
                <a:cxn ang="0">
                  <a:pos x="9" y="6"/>
                </a:cxn>
                <a:cxn ang="0">
                  <a:pos x="14" y="6"/>
                </a:cxn>
                <a:cxn ang="0">
                  <a:pos x="13" y="9"/>
                </a:cxn>
                <a:cxn ang="0">
                  <a:pos x="8" y="9"/>
                </a:cxn>
                <a:cxn ang="0">
                  <a:pos x="6" y="19"/>
                </a:cxn>
                <a:cxn ang="0">
                  <a:pos x="8" y="23"/>
                </a:cxn>
                <a:cxn ang="0">
                  <a:pos x="10" y="22"/>
                </a:cxn>
                <a:cxn ang="0">
                  <a:pos x="11" y="25"/>
                </a:cxn>
              </a:cxnLst>
              <a:rect l="0" t="0" r="r" b="b"/>
              <a:pathLst>
                <a:path w="14" h="26">
                  <a:moveTo>
                    <a:pt x="11" y="25"/>
                  </a:moveTo>
                  <a:cubicBezTo>
                    <a:pt x="9" y="26"/>
                    <a:pt x="7" y="26"/>
                    <a:pt x="6" y="26"/>
                  </a:cubicBezTo>
                  <a:cubicBezTo>
                    <a:pt x="2" y="26"/>
                    <a:pt x="0" y="25"/>
                    <a:pt x="2" y="19"/>
                  </a:cubicBezTo>
                  <a:cubicBezTo>
                    <a:pt x="4" y="9"/>
                    <a:pt x="4" y="9"/>
                    <a:pt x="4" y="9"/>
                  </a:cubicBezTo>
                  <a:cubicBezTo>
                    <a:pt x="1" y="9"/>
                    <a:pt x="1" y="9"/>
                    <a:pt x="1" y="9"/>
                  </a:cubicBezTo>
                  <a:cubicBezTo>
                    <a:pt x="2" y="6"/>
                    <a:pt x="2" y="6"/>
                    <a:pt x="2" y="6"/>
                  </a:cubicBezTo>
                  <a:cubicBezTo>
                    <a:pt x="4" y="6"/>
                    <a:pt x="4" y="6"/>
                    <a:pt x="4" y="6"/>
                  </a:cubicBezTo>
                  <a:cubicBezTo>
                    <a:pt x="5" y="1"/>
                    <a:pt x="5" y="1"/>
                    <a:pt x="5" y="1"/>
                  </a:cubicBezTo>
                  <a:cubicBezTo>
                    <a:pt x="10" y="0"/>
                    <a:pt x="10" y="0"/>
                    <a:pt x="10" y="0"/>
                  </a:cubicBezTo>
                  <a:cubicBezTo>
                    <a:pt x="9" y="6"/>
                    <a:pt x="9" y="6"/>
                    <a:pt x="9" y="6"/>
                  </a:cubicBezTo>
                  <a:cubicBezTo>
                    <a:pt x="14" y="6"/>
                    <a:pt x="14" y="6"/>
                    <a:pt x="14" y="6"/>
                  </a:cubicBezTo>
                  <a:cubicBezTo>
                    <a:pt x="13" y="9"/>
                    <a:pt x="13" y="9"/>
                    <a:pt x="13" y="9"/>
                  </a:cubicBezTo>
                  <a:cubicBezTo>
                    <a:pt x="8" y="9"/>
                    <a:pt x="8" y="9"/>
                    <a:pt x="8" y="9"/>
                  </a:cubicBezTo>
                  <a:cubicBezTo>
                    <a:pt x="6" y="19"/>
                    <a:pt x="6" y="19"/>
                    <a:pt x="6" y="19"/>
                  </a:cubicBezTo>
                  <a:cubicBezTo>
                    <a:pt x="6" y="23"/>
                    <a:pt x="7" y="23"/>
                    <a:pt x="8" y="23"/>
                  </a:cubicBezTo>
                  <a:cubicBezTo>
                    <a:pt x="9" y="23"/>
                    <a:pt x="10" y="23"/>
                    <a:pt x="10" y="22"/>
                  </a:cubicBezTo>
                  <a:lnTo>
                    <a:pt x="11" y="25"/>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0" name="Freeform 18"/>
            <p:cNvSpPr>
              <a:spLocks noEditPoints="1"/>
            </p:cNvSpPr>
            <p:nvPr/>
          </p:nvSpPr>
          <p:spPr bwMode="auto">
            <a:xfrm>
              <a:off x="3178176" y="3659188"/>
              <a:ext cx="31750" cy="93663"/>
            </a:xfrm>
            <a:custGeom>
              <a:avLst/>
              <a:gdLst/>
              <a:ahLst/>
              <a:cxnLst>
                <a:cxn ang="0">
                  <a:pos x="4" y="3"/>
                </a:cxn>
                <a:cxn ang="0">
                  <a:pos x="8" y="0"/>
                </a:cxn>
                <a:cxn ang="0">
                  <a:pos x="10" y="3"/>
                </a:cxn>
                <a:cxn ang="0">
                  <a:pos x="7" y="6"/>
                </a:cxn>
                <a:cxn ang="0">
                  <a:pos x="4" y="3"/>
                </a:cxn>
                <a:cxn ang="0">
                  <a:pos x="8" y="9"/>
                </a:cxn>
                <a:cxn ang="0">
                  <a:pos x="5" y="29"/>
                </a:cxn>
                <a:cxn ang="0">
                  <a:pos x="0" y="29"/>
                </a:cxn>
                <a:cxn ang="0">
                  <a:pos x="4" y="9"/>
                </a:cxn>
                <a:cxn ang="0">
                  <a:pos x="8" y="9"/>
                </a:cxn>
              </a:cxnLst>
              <a:rect l="0" t="0" r="r" b="b"/>
              <a:pathLst>
                <a:path w="10" h="29">
                  <a:moveTo>
                    <a:pt x="4" y="3"/>
                  </a:moveTo>
                  <a:cubicBezTo>
                    <a:pt x="5" y="2"/>
                    <a:pt x="6" y="0"/>
                    <a:pt x="8" y="0"/>
                  </a:cubicBezTo>
                  <a:cubicBezTo>
                    <a:pt x="9" y="0"/>
                    <a:pt x="10" y="2"/>
                    <a:pt x="10" y="3"/>
                  </a:cubicBezTo>
                  <a:cubicBezTo>
                    <a:pt x="10" y="5"/>
                    <a:pt x="8" y="6"/>
                    <a:pt x="7" y="6"/>
                  </a:cubicBezTo>
                  <a:cubicBezTo>
                    <a:pt x="5" y="6"/>
                    <a:pt x="4" y="5"/>
                    <a:pt x="4" y="3"/>
                  </a:cubicBezTo>
                  <a:moveTo>
                    <a:pt x="8" y="9"/>
                  </a:moveTo>
                  <a:cubicBezTo>
                    <a:pt x="5" y="29"/>
                    <a:pt x="5" y="29"/>
                    <a:pt x="5" y="29"/>
                  </a:cubicBezTo>
                  <a:cubicBezTo>
                    <a:pt x="0" y="29"/>
                    <a:pt x="0" y="29"/>
                    <a:pt x="0" y="29"/>
                  </a:cubicBezTo>
                  <a:cubicBezTo>
                    <a:pt x="4" y="9"/>
                    <a:pt x="4" y="9"/>
                    <a:pt x="4" y="9"/>
                  </a:cubicBezTo>
                  <a:lnTo>
                    <a:pt x="8" y="9"/>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1" name="Freeform 19"/>
            <p:cNvSpPr>
              <a:spLocks/>
            </p:cNvSpPr>
            <p:nvPr/>
          </p:nvSpPr>
          <p:spPr bwMode="auto">
            <a:xfrm>
              <a:off x="3206751" y="3689350"/>
              <a:ext cx="47625" cy="63500"/>
            </a:xfrm>
            <a:custGeom>
              <a:avLst/>
              <a:gdLst/>
              <a:ahLst/>
              <a:cxnLst>
                <a:cxn ang="0">
                  <a:pos x="14" y="3"/>
                </a:cxn>
                <a:cxn ang="0">
                  <a:pos x="11" y="3"/>
                </a:cxn>
                <a:cxn ang="0">
                  <a:pos x="8" y="5"/>
                </a:cxn>
                <a:cxn ang="0">
                  <a:pos x="11" y="9"/>
                </a:cxn>
                <a:cxn ang="0">
                  <a:pos x="13" y="14"/>
                </a:cxn>
                <a:cxn ang="0">
                  <a:pos x="6" y="20"/>
                </a:cxn>
                <a:cxn ang="0">
                  <a:pos x="0" y="18"/>
                </a:cxn>
                <a:cxn ang="0">
                  <a:pos x="2" y="16"/>
                </a:cxn>
                <a:cxn ang="0">
                  <a:pos x="6" y="17"/>
                </a:cxn>
                <a:cxn ang="0">
                  <a:pos x="9" y="14"/>
                </a:cxn>
                <a:cxn ang="0">
                  <a:pos x="6" y="10"/>
                </a:cxn>
                <a:cxn ang="0">
                  <a:pos x="4" y="5"/>
                </a:cxn>
                <a:cxn ang="0">
                  <a:pos x="10" y="0"/>
                </a:cxn>
                <a:cxn ang="0">
                  <a:pos x="15" y="1"/>
                </a:cxn>
                <a:cxn ang="0">
                  <a:pos x="14" y="3"/>
                </a:cxn>
              </a:cxnLst>
              <a:rect l="0" t="0" r="r" b="b"/>
              <a:pathLst>
                <a:path w="15" h="20">
                  <a:moveTo>
                    <a:pt x="14" y="3"/>
                  </a:moveTo>
                  <a:cubicBezTo>
                    <a:pt x="13" y="3"/>
                    <a:pt x="12" y="3"/>
                    <a:pt x="11" y="3"/>
                  </a:cubicBezTo>
                  <a:cubicBezTo>
                    <a:pt x="10" y="3"/>
                    <a:pt x="8" y="3"/>
                    <a:pt x="8" y="5"/>
                  </a:cubicBezTo>
                  <a:cubicBezTo>
                    <a:pt x="8" y="6"/>
                    <a:pt x="9" y="7"/>
                    <a:pt x="11" y="9"/>
                  </a:cubicBezTo>
                  <a:cubicBezTo>
                    <a:pt x="12" y="11"/>
                    <a:pt x="13" y="13"/>
                    <a:pt x="13" y="14"/>
                  </a:cubicBezTo>
                  <a:cubicBezTo>
                    <a:pt x="13" y="18"/>
                    <a:pt x="10" y="20"/>
                    <a:pt x="6" y="20"/>
                  </a:cubicBezTo>
                  <a:cubicBezTo>
                    <a:pt x="3" y="20"/>
                    <a:pt x="2" y="19"/>
                    <a:pt x="0" y="18"/>
                  </a:cubicBezTo>
                  <a:cubicBezTo>
                    <a:pt x="2" y="16"/>
                    <a:pt x="2" y="16"/>
                    <a:pt x="2" y="16"/>
                  </a:cubicBezTo>
                  <a:cubicBezTo>
                    <a:pt x="3" y="16"/>
                    <a:pt x="4" y="17"/>
                    <a:pt x="6" y="17"/>
                  </a:cubicBezTo>
                  <a:cubicBezTo>
                    <a:pt x="7" y="17"/>
                    <a:pt x="9" y="16"/>
                    <a:pt x="9" y="14"/>
                  </a:cubicBezTo>
                  <a:cubicBezTo>
                    <a:pt x="9" y="13"/>
                    <a:pt x="8" y="12"/>
                    <a:pt x="6" y="10"/>
                  </a:cubicBezTo>
                  <a:cubicBezTo>
                    <a:pt x="4" y="8"/>
                    <a:pt x="4" y="7"/>
                    <a:pt x="4" y="5"/>
                  </a:cubicBezTo>
                  <a:cubicBezTo>
                    <a:pt x="4" y="1"/>
                    <a:pt x="7" y="0"/>
                    <a:pt x="10" y="0"/>
                  </a:cubicBezTo>
                  <a:cubicBezTo>
                    <a:pt x="13" y="0"/>
                    <a:pt x="14" y="0"/>
                    <a:pt x="15" y="1"/>
                  </a:cubicBezTo>
                  <a:lnTo>
                    <a:pt x="14"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2" name="Freeform 20"/>
            <p:cNvSpPr>
              <a:spLocks noEditPoints="1"/>
            </p:cNvSpPr>
            <p:nvPr/>
          </p:nvSpPr>
          <p:spPr bwMode="auto">
            <a:xfrm>
              <a:off x="3260726" y="3689350"/>
              <a:ext cx="57150" cy="63500"/>
            </a:xfrm>
            <a:custGeom>
              <a:avLst/>
              <a:gdLst/>
              <a:ahLst/>
              <a:cxnLst>
                <a:cxn ang="0">
                  <a:pos x="13" y="4"/>
                </a:cxn>
                <a:cxn ang="0">
                  <a:pos x="11" y="3"/>
                </a:cxn>
                <a:cxn ang="0">
                  <a:pos x="6" y="9"/>
                </a:cxn>
                <a:cxn ang="0">
                  <a:pos x="13" y="4"/>
                </a:cxn>
                <a:cxn ang="0">
                  <a:pos x="15" y="18"/>
                </a:cxn>
                <a:cxn ang="0">
                  <a:pos x="6" y="20"/>
                </a:cxn>
                <a:cxn ang="0">
                  <a:pos x="0" y="13"/>
                </a:cxn>
                <a:cxn ang="0">
                  <a:pos x="13" y="0"/>
                </a:cxn>
                <a:cxn ang="0">
                  <a:pos x="18" y="4"/>
                </a:cxn>
                <a:cxn ang="0">
                  <a:pos x="5" y="12"/>
                </a:cxn>
                <a:cxn ang="0">
                  <a:pos x="9" y="17"/>
                </a:cxn>
                <a:cxn ang="0">
                  <a:pos x="14" y="15"/>
                </a:cxn>
                <a:cxn ang="0">
                  <a:pos x="15" y="18"/>
                </a:cxn>
              </a:cxnLst>
              <a:rect l="0" t="0" r="r" b="b"/>
              <a:pathLst>
                <a:path w="18" h="20">
                  <a:moveTo>
                    <a:pt x="13" y="4"/>
                  </a:moveTo>
                  <a:cubicBezTo>
                    <a:pt x="13" y="3"/>
                    <a:pt x="13" y="3"/>
                    <a:pt x="11" y="3"/>
                  </a:cubicBezTo>
                  <a:cubicBezTo>
                    <a:pt x="9" y="3"/>
                    <a:pt x="7" y="5"/>
                    <a:pt x="6" y="9"/>
                  </a:cubicBezTo>
                  <a:cubicBezTo>
                    <a:pt x="10" y="9"/>
                    <a:pt x="13" y="7"/>
                    <a:pt x="13" y="4"/>
                  </a:cubicBezTo>
                  <a:moveTo>
                    <a:pt x="15" y="18"/>
                  </a:moveTo>
                  <a:cubicBezTo>
                    <a:pt x="12" y="20"/>
                    <a:pt x="9" y="20"/>
                    <a:pt x="6" y="20"/>
                  </a:cubicBezTo>
                  <a:cubicBezTo>
                    <a:pt x="3" y="20"/>
                    <a:pt x="0" y="17"/>
                    <a:pt x="0" y="13"/>
                  </a:cubicBezTo>
                  <a:cubicBezTo>
                    <a:pt x="0" y="7"/>
                    <a:pt x="5" y="0"/>
                    <a:pt x="13" y="0"/>
                  </a:cubicBezTo>
                  <a:cubicBezTo>
                    <a:pt x="15" y="0"/>
                    <a:pt x="18" y="1"/>
                    <a:pt x="18" y="4"/>
                  </a:cubicBezTo>
                  <a:cubicBezTo>
                    <a:pt x="18" y="9"/>
                    <a:pt x="10" y="12"/>
                    <a:pt x="5" y="12"/>
                  </a:cubicBezTo>
                  <a:cubicBezTo>
                    <a:pt x="5" y="13"/>
                    <a:pt x="5" y="17"/>
                    <a:pt x="9" y="17"/>
                  </a:cubicBezTo>
                  <a:cubicBezTo>
                    <a:pt x="10" y="17"/>
                    <a:pt x="12" y="16"/>
                    <a:pt x="14"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3" name="Freeform 21"/>
            <p:cNvSpPr>
              <a:spLocks/>
            </p:cNvSpPr>
            <p:nvPr/>
          </p:nvSpPr>
          <p:spPr bwMode="auto">
            <a:xfrm>
              <a:off x="3311526" y="3736975"/>
              <a:ext cx="28575" cy="38100"/>
            </a:xfrm>
            <a:custGeom>
              <a:avLst/>
              <a:gdLst/>
              <a:ahLst/>
              <a:cxnLst>
                <a:cxn ang="0">
                  <a:pos x="0" y="11"/>
                </a:cxn>
                <a:cxn ang="0">
                  <a:pos x="4" y="4"/>
                </a:cxn>
                <a:cxn ang="0">
                  <a:pos x="8" y="0"/>
                </a:cxn>
                <a:cxn ang="0">
                  <a:pos x="9" y="1"/>
                </a:cxn>
                <a:cxn ang="0">
                  <a:pos x="8" y="4"/>
                </a:cxn>
                <a:cxn ang="0">
                  <a:pos x="2" y="12"/>
                </a:cxn>
                <a:cxn ang="0">
                  <a:pos x="0" y="11"/>
                </a:cxn>
              </a:cxnLst>
              <a:rect l="0" t="0" r="r" b="b"/>
              <a:pathLst>
                <a:path w="9" h="12">
                  <a:moveTo>
                    <a:pt x="0" y="11"/>
                  </a:moveTo>
                  <a:cubicBezTo>
                    <a:pt x="4" y="4"/>
                    <a:pt x="4" y="4"/>
                    <a:pt x="4" y="4"/>
                  </a:cubicBezTo>
                  <a:cubicBezTo>
                    <a:pt x="6" y="1"/>
                    <a:pt x="6" y="0"/>
                    <a:pt x="8" y="0"/>
                  </a:cubicBezTo>
                  <a:cubicBezTo>
                    <a:pt x="9" y="0"/>
                    <a:pt x="9" y="0"/>
                    <a:pt x="9" y="1"/>
                  </a:cubicBezTo>
                  <a:cubicBezTo>
                    <a:pt x="9" y="2"/>
                    <a:pt x="9" y="3"/>
                    <a:pt x="8" y="4"/>
                  </a:cubicBezTo>
                  <a:cubicBezTo>
                    <a:pt x="2" y="12"/>
                    <a:pt x="2" y="12"/>
                    <a:pt x="2" y="12"/>
                  </a:cubicBezTo>
                  <a:lnTo>
                    <a:pt x="0" y="11"/>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4" name="Freeform 22"/>
            <p:cNvSpPr>
              <a:spLocks noEditPoints="1"/>
            </p:cNvSpPr>
            <p:nvPr/>
          </p:nvSpPr>
          <p:spPr bwMode="auto">
            <a:xfrm>
              <a:off x="3394076" y="3689350"/>
              <a:ext cx="60325" cy="63500"/>
            </a:xfrm>
            <a:custGeom>
              <a:avLst/>
              <a:gdLst/>
              <a:ahLst/>
              <a:cxnLst>
                <a:cxn ang="0">
                  <a:pos x="14" y="8"/>
                </a:cxn>
                <a:cxn ang="0">
                  <a:pos x="11" y="2"/>
                </a:cxn>
                <a:cxn ang="0">
                  <a:pos x="5" y="11"/>
                </a:cxn>
                <a:cxn ang="0">
                  <a:pos x="9" y="17"/>
                </a:cxn>
                <a:cxn ang="0">
                  <a:pos x="14" y="8"/>
                </a:cxn>
                <a:cxn ang="0">
                  <a:pos x="0" y="12"/>
                </a:cxn>
                <a:cxn ang="0">
                  <a:pos x="11" y="0"/>
                </a:cxn>
                <a:cxn ang="0">
                  <a:pos x="19" y="8"/>
                </a:cxn>
                <a:cxn ang="0">
                  <a:pos x="8" y="20"/>
                </a:cxn>
                <a:cxn ang="0">
                  <a:pos x="0" y="12"/>
                </a:cxn>
              </a:cxnLst>
              <a:rect l="0" t="0" r="r" b="b"/>
              <a:pathLst>
                <a:path w="19" h="20">
                  <a:moveTo>
                    <a:pt x="14" y="8"/>
                  </a:moveTo>
                  <a:cubicBezTo>
                    <a:pt x="14" y="5"/>
                    <a:pt x="13" y="2"/>
                    <a:pt x="11" y="2"/>
                  </a:cubicBezTo>
                  <a:cubicBezTo>
                    <a:pt x="6" y="2"/>
                    <a:pt x="5" y="8"/>
                    <a:pt x="5" y="11"/>
                  </a:cubicBezTo>
                  <a:cubicBezTo>
                    <a:pt x="5" y="15"/>
                    <a:pt x="6" y="17"/>
                    <a:pt x="9" y="17"/>
                  </a:cubicBezTo>
                  <a:cubicBezTo>
                    <a:pt x="11" y="17"/>
                    <a:pt x="14" y="16"/>
                    <a:pt x="14" y="8"/>
                  </a:cubicBezTo>
                  <a:moveTo>
                    <a:pt x="0" y="12"/>
                  </a:moveTo>
                  <a:cubicBezTo>
                    <a:pt x="0" y="3"/>
                    <a:pt x="6" y="0"/>
                    <a:pt x="11" y="0"/>
                  </a:cubicBezTo>
                  <a:cubicBezTo>
                    <a:pt x="17" y="0"/>
                    <a:pt x="19" y="4"/>
                    <a:pt x="19" y="8"/>
                  </a:cubicBezTo>
                  <a:cubicBezTo>
                    <a:pt x="19" y="14"/>
                    <a:pt x="15" y="20"/>
                    <a:pt x="8" y="20"/>
                  </a:cubicBezTo>
                  <a:cubicBezTo>
                    <a:pt x="3" y="20"/>
                    <a:pt x="0" y="16"/>
                    <a:pt x="0" y="1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5" name="Freeform 23"/>
            <p:cNvSpPr>
              <a:spLocks/>
            </p:cNvSpPr>
            <p:nvPr/>
          </p:nvSpPr>
          <p:spPr bwMode="auto">
            <a:xfrm>
              <a:off x="3467101" y="3689350"/>
              <a:ext cx="60325" cy="63500"/>
            </a:xfrm>
            <a:custGeom>
              <a:avLst/>
              <a:gdLst/>
              <a:ahLst/>
              <a:cxnLst>
                <a:cxn ang="0">
                  <a:pos x="11" y="16"/>
                </a:cxn>
                <a:cxn ang="0">
                  <a:pos x="11" y="16"/>
                </a:cxn>
                <a:cxn ang="0">
                  <a:pos x="4" y="20"/>
                </a:cxn>
                <a:cxn ang="0">
                  <a:pos x="0" y="16"/>
                </a:cxn>
                <a:cxn ang="0">
                  <a:pos x="0" y="11"/>
                </a:cxn>
                <a:cxn ang="0">
                  <a:pos x="3" y="0"/>
                </a:cxn>
                <a:cxn ang="0">
                  <a:pos x="7" y="0"/>
                </a:cxn>
                <a:cxn ang="0">
                  <a:pos x="5" y="11"/>
                </a:cxn>
                <a:cxn ang="0">
                  <a:pos x="5" y="14"/>
                </a:cxn>
                <a:cxn ang="0">
                  <a:pos x="6" y="17"/>
                </a:cxn>
                <a:cxn ang="0">
                  <a:pos x="13" y="7"/>
                </a:cxn>
                <a:cxn ang="0">
                  <a:pos x="14" y="0"/>
                </a:cxn>
                <a:cxn ang="0">
                  <a:pos x="19" y="0"/>
                </a:cxn>
                <a:cxn ang="0">
                  <a:pos x="15" y="20"/>
                </a:cxn>
                <a:cxn ang="0">
                  <a:pos x="11" y="20"/>
                </a:cxn>
                <a:cxn ang="0">
                  <a:pos x="11" y="16"/>
                </a:cxn>
              </a:cxnLst>
              <a:rect l="0" t="0" r="r" b="b"/>
              <a:pathLst>
                <a:path w="19" h="20">
                  <a:moveTo>
                    <a:pt x="11" y="16"/>
                  </a:moveTo>
                  <a:cubicBezTo>
                    <a:pt x="11" y="16"/>
                    <a:pt x="11" y="16"/>
                    <a:pt x="11" y="16"/>
                  </a:cubicBezTo>
                  <a:cubicBezTo>
                    <a:pt x="9" y="19"/>
                    <a:pt x="6" y="20"/>
                    <a:pt x="4" y="20"/>
                  </a:cubicBezTo>
                  <a:cubicBezTo>
                    <a:pt x="2" y="20"/>
                    <a:pt x="0" y="19"/>
                    <a:pt x="0" y="16"/>
                  </a:cubicBezTo>
                  <a:cubicBezTo>
                    <a:pt x="0" y="15"/>
                    <a:pt x="0" y="13"/>
                    <a:pt x="0" y="11"/>
                  </a:cubicBezTo>
                  <a:cubicBezTo>
                    <a:pt x="3" y="0"/>
                    <a:pt x="3" y="0"/>
                    <a:pt x="3" y="0"/>
                  </a:cubicBezTo>
                  <a:cubicBezTo>
                    <a:pt x="7" y="0"/>
                    <a:pt x="7" y="0"/>
                    <a:pt x="7" y="0"/>
                  </a:cubicBezTo>
                  <a:cubicBezTo>
                    <a:pt x="5" y="11"/>
                    <a:pt x="5" y="11"/>
                    <a:pt x="5" y="11"/>
                  </a:cubicBezTo>
                  <a:cubicBezTo>
                    <a:pt x="5" y="13"/>
                    <a:pt x="5" y="13"/>
                    <a:pt x="5" y="14"/>
                  </a:cubicBezTo>
                  <a:cubicBezTo>
                    <a:pt x="5" y="16"/>
                    <a:pt x="6" y="17"/>
                    <a:pt x="6" y="17"/>
                  </a:cubicBezTo>
                  <a:cubicBezTo>
                    <a:pt x="9" y="17"/>
                    <a:pt x="12" y="12"/>
                    <a:pt x="13" y="7"/>
                  </a:cubicBezTo>
                  <a:cubicBezTo>
                    <a:pt x="14" y="0"/>
                    <a:pt x="14" y="0"/>
                    <a:pt x="14" y="0"/>
                  </a:cubicBezTo>
                  <a:cubicBezTo>
                    <a:pt x="19" y="0"/>
                    <a:pt x="19" y="0"/>
                    <a:pt x="19" y="0"/>
                  </a:cubicBezTo>
                  <a:cubicBezTo>
                    <a:pt x="15" y="20"/>
                    <a:pt x="15" y="20"/>
                    <a:pt x="15" y="20"/>
                  </a:cubicBezTo>
                  <a:cubicBezTo>
                    <a:pt x="11" y="20"/>
                    <a:pt x="11" y="20"/>
                    <a:pt x="11" y="20"/>
                  </a:cubicBezTo>
                  <a:lnTo>
                    <a:pt x="11" y="16"/>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6" name="Freeform 24"/>
            <p:cNvSpPr>
              <a:spLocks/>
            </p:cNvSpPr>
            <p:nvPr/>
          </p:nvSpPr>
          <p:spPr bwMode="auto">
            <a:xfrm>
              <a:off x="3533776" y="3689350"/>
              <a:ext cx="47625" cy="63500"/>
            </a:xfrm>
            <a:custGeom>
              <a:avLst/>
              <a:gdLst/>
              <a:ahLst/>
              <a:cxnLst>
                <a:cxn ang="0">
                  <a:pos x="8" y="3"/>
                </a:cxn>
                <a:cxn ang="0">
                  <a:pos x="8" y="4"/>
                </a:cxn>
                <a:cxn ang="0">
                  <a:pos x="9" y="2"/>
                </a:cxn>
                <a:cxn ang="0">
                  <a:pos x="13" y="0"/>
                </a:cxn>
                <a:cxn ang="0">
                  <a:pos x="15" y="1"/>
                </a:cxn>
                <a:cxn ang="0">
                  <a:pos x="13" y="5"/>
                </a:cxn>
                <a:cxn ang="0">
                  <a:pos x="11" y="4"/>
                </a:cxn>
                <a:cxn ang="0">
                  <a:pos x="7" y="10"/>
                </a:cxn>
                <a:cxn ang="0">
                  <a:pos x="5" y="20"/>
                </a:cxn>
                <a:cxn ang="0">
                  <a:pos x="0" y="20"/>
                </a:cxn>
                <a:cxn ang="0">
                  <a:pos x="4" y="0"/>
                </a:cxn>
                <a:cxn ang="0">
                  <a:pos x="8" y="0"/>
                </a:cxn>
                <a:cxn ang="0">
                  <a:pos x="8" y="3"/>
                </a:cxn>
              </a:cxnLst>
              <a:rect l="0" t="0" r="r" b="b"/>
              <a:pathLst>
                <a:path w="15" h="20">
                  <a:moveTo>
                    <a:pt x="8" y="3"/>
                  </a:moveTo>
                  <a:cubicBezTo>
                    <a:pt x="8" y="4"/>
                    <a:pt x="8" y="4"/>
                    <a:pt x="8" y="4"/>
                  </a:cubicBezTo>
                  <a:cubicBezTo>
                    <a:pt x="9" y="2"/>
                    <a:pt x="9" y="2"/>
                    <a:pt x="9" y="2"/>
                  </a:cubicBezTo>
                  <a:cubicBezTo>
                    <a:pt x="10" y="1"/>
                    <a:pt x="11" y="0"/>
                    <a:pt x="13" y="0"/>
                  </a:cubicBezTo>
                  <a:cubicBezTo>
                    <a:pt x="14" y="0"/>
                    <a:pt x="15" y="0"/>
                    <a:pt x="15" y="1"/>
                  </a:cubicBezTo>
                  <a:cubicBezTo>
                    <a:pt x="13" y="5"/>
                    <a:pt x="13" y="5"/>
                    <a:pt x="13" y="5"/>
                  </a:cubicBezTo>
                  <a:cubicBezTo>
                    <a:pt x="12" y="5"/>
                    <a:pt x="12" y="4"/>
                    <a:pt x="11" y="4"/>
                  </a:cubicBezTo>
                  <a:cubicBezTo>
                    <a:pt x="9" y="4"/>
                    <a:pt x="7" y="6"/>
                    <a:pt x="7" y="10"/>
                  </a:cubicBezTo>
                  <a:cubicBezTo>
                    <a:pt x="5" y="20"/>
                    <a:pt x="5" y="20"/>
                    <a:pt x="5" y="20"/>
                  </a:cubicBezTo>
                  <a:cubicBezTo>
                    <a:pt x="0" y="20"/>
                    <a:pt x="0" y="20"/>
                    <a:pt x="0" y="20"/>
                  </a:cubicBezTo>
                  <a:cubicBezTo>
                    <a:pt x="4" y="0"/>
                    <a:pt x="4" y="0"/>
                    <a:pt x="4" y="0"/>
                  </a:cubicBezTo>
                  <a:cubicBezTo>
                    <a:pt x="8" y="0"/>
                    <a:pt x="8" y="0"/>
                    <a:pt x="8" y="0"/>
                  </a:cubicBezTo>
                  <a:lnTo>
                    <a:pt x="8"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7" name="Freeform 25"/>
            <p:cNvSpPr>
              <a:spLocks/>
            </p:cNvSpPr>
            <p:nvPr/>
          </p:nvSpPr>
          <p:spPr bwMode="auto">
            <a:xfrm>
              <a:off x="3613151" y="3689350"/>
              <a:ext cx="47625" cy="63500"/>
            </a:xfrm>
            <a:custGeom>
              <a:avLst/>
              <a:gdLst/>
              <a:ahLst/>
              <a:cxnLst>
                <a:cxn ang="0">
                  <a:pos x="14" y="3"/>
                </a:cxn>
                <a:cxn ang="0">
                  <a:pos x="11" y="3"/>
                </a:cxn>
                <a:cxn ang="0">
                  <a:pos x="8" y="5"/>
                </a:cxn>
                <a:cxn ang="0">
                  <a:pos x="11" y="9"/>
                </a:cxn>
                <a:cxn ang="0">
                  <a:pos x="13" y="14"/>
                </a:cxn>
                <a:cxn ang="0">
                  <a:pos x="6" y="20"/>
                </a:cxn>
                <a:cxn ang="0">
                  <a:pos x="0" y="18"/>
                </a:cxn>
                <a:cxn ang="0">
                  <a:pos x="2" y="16"/>
                </a:cxn>
                <a:cxn ang="0">
                  <a:pos x="5" y="17"/>
                </a:cxn>
                <a:cxn ang="0">
                  <a:pos x="9" y="14"/>
                </a:cxn>
                <a:cxn ang="0">
                  <a:pos x="6" y="10"/>
                </a:cxn>
                <a:cxn ang="0">
                  <a:pos x="3" y="5"/>
                </a:cxn>
                <a:cxn ang="0">
                  <a:pos x="10" y="0"/>
                </a:cxn>
                <a:cxn ang="0">
                  <a:pos x="15" y="1"/>
                </a:cxn>
                <a:cxn ang="0">
                  <a:pos x="14" y="3"/>
                </a:cxn>
              </a:cxnLst>
              <a:rect l="0" t="0" r="r" b="b"/>
              <a:pathLst>
                <a:path w="15" h="20">
                  <a:moveTo>
                    <a:pt x="14" y="3"/>
                  </a:moveTo>
                  <a:cubicBezTo>
                    <a:pt x="13" y="3"/>
                    <a:pt x="12" y="3"/>
                    <a:pt x="11" y="3"/>
                  </a:cubicBezTo>
                  <a:cubicBezTo>
                    <a:pt x="10" y="3"/>
                    <a:pt x="8" y="3"/>
                    <a:pt x="8" y="5"/>
                  </a:cubicBezTo>
                  <a:cubicBezTo>
                    <a:pt x="8" y="6"/>
                    <a:pt x="9" y="7"/>
                    <a:pt x="11" y="9"/>
                  </a:cubicBezTo>
                  <a:cubicBezTo>
                    <a:pt x="12" y="11"/>
                    <a:pt x="13" y="13"/>
                    <a:pt x="13" y="14"/>
                  </a:cubicBezTo>
                  <a:cubicBezTo>
                    <a:pt x="13" y="18"/>
                    <a:pt x="10" y="20"/>
                    <a:pt x="6" y="20"/>
                  </a:cubicBezTo>
                  <a:cubicBezTo>
                    <a:pt x="3" y="20"/>
                    <a:pt x="1" y="19"/>
                    <a:pt x="0" y="18"/>
                  </a:cubicBezTo>
                  <a:cubicBezTo>
                    <a:pt x="2" y="16"/>
                    <a:pt x="2" y="16"/>
                    <a:pt x="2" y="16"/>
                  </a:cubicBezTo>
                  <a:cubicBezTo>
                    <a:pt x="3" y="16"/>
                    <a:pt x="4" y="17"/>
                    <a:pt x="5" y="17"/>
                  </a:cubicBezTo>
                  <a:cubicBezTo>
                    <a:pt x="7" y="17"/>
                    <a:pt x="9" y="16"/>
                    <a:pt x="9" y="14"/>
                  </a:cubicBezTo>
                  <a:cubicBezTo>
                    <a:pt x="9" y="13"/>
                    <a:pt x="8" y="12"/>
                    <a:pt x="6" y="10"/>
                  </a:cubicBezTo>
                  <a:cubicBezTo>
                    <a:pt x="4" y="8"/>
                    <a:pt x="3" y="7"/>
                    <a:pt x="3" y="5"/>
                  </a:cubicBezTo>
                  <a:cubicBezTo>
                    <a:pt x="3" y="1"/>
                    <a:pt x="7" y="0"/>
                    <a:pt x="10" y="0"/>
                  </a:cubicBezTo>
                  <a:cubicBezTo>
                    <a:pt x="13" y="0"/>
                    <a:pt x="14" y="0"/>
                    <a:pt x="15" y="1"/>
                  </a:cubicBezTo>
                  <a:lnTo>
                    <a:pt x="14"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8" name="Freeform 26"/>
            <p:cNvSpPr>
              <a:spLocks noEditPoints="1"/>
            </p:cNvSpPr>
            <p:nvPr/>
          </p:nvSpPr>
          <p:spPr bwMode="auto">
            <a:xfrm>
              <a:off x="3667126" y="3689350"/>
              <a:ext cx="63500" cy="63500"/>
            </a:xfrm>
            <a:custGeom>
              <a:avLst/>
              <a:gdLst/>
              <a:ahLst/>
              <a:cxnLst>
                <a:cxn ang="0">
                  <a:pos x="15" y="8"/>
                </a:cxn>
                <a:cxn ang="0">
                  <a:pos x="11" y="2"/>
                </a:cxn>
                <a:cxn ang="0">
                  <a:pos x="5" y="11"/>
                </a:cxn>
                <a:cxn ang="0">
                  <a:pos x="10" y="17"/>
                </a:cxn>
                <a:cxn ang="0">
                  <a:pos x="15" y="8"/>
                </a:cxn>
                <a:cxn ang="0">
                  <a:pos x="0" y="12"/>
                </a:cxn>
                <a:cxn ang="0">
                  <a:pos x="11" y="0"/>
                </a:cxn>
                <a:cxn ang="0">
                  <a:pos x="20" y="8"/>
                </a:cxn>
                <a:cxn ang="0">
                  <a:pos x="9" y="20"/>
                </a:cxn>
                <a:cxn ang="0">
                  <a:pos x="0" y="12"/>
                </a:cxn>
              </a:cxnLst>
              <a:rect l="0" t="0" r="r" b="b"/>
              <a:pathLst>
                <a:path w="20" h="20">
                  <a:moveTo>
                    <a:pt x="15" y="8"/>
                  </a:moveTo>
                  <a:cubicBezTo>
                    <a:pt x="15" y="5"/>
                    <a:pt x="14" y="2"/>
                    <a:pt x="11" y="2"/>
                  </a:cubicBezTo>
                  <a:cubicBezTo>
                    <a:pt x="7" y="2"/>
                    <a:pt x="5" y="8"/>
                    <a:pt x="5" y="11"/>
                  </a:cubicBezTo>
                  <a:cubicBezTo>
                    <a:pt x="5" y="15"/>
                    <a:pt x="7" y="17"/>
                    <a:pt x="10" y="17"/>
                  </a:cubicBezTo>
                  <a:cubicBezTo>
                    <a:pt x="11" y="17"/>
                    <a:pt x="15" y="16"/>
                    <a:pt x="15" y="8"/>
                  </a:cubicBezTo>
                  <a:moveTo>
                    <a:pt x="0" y="12"/>
                  </a:moveTo>
                  <a:cubicBezTo>
                    <a:pt x="0" y="3"/>
                    <a:pt x="7" y="0"/>
                    <a:pt x="11" y="0"/>
                  </a:cubicBezTo>
                  <a:cubicBezTo>
                    <a:pt x="18" y="0"/>
                    <a:pt x="20" y="4"/>
                    <a:pt x="20" y="8"/>
                  </a:cubicBezTo>
                  <a:cubicBezTo>
                    <a:pt x="20" y="14"/>
                    <a:pt x="16" y="20"/>
                    <a:pt x="9" y="20"/>
                  </a:cubicBezTo>
                  <a:cubicBezTo>
                    <a:pt x="4" y="20"/>
                    <a:pt x="0" y="16"/>
                    <a:pt x="0" y="1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9" name="Freeform 27"/>
            <p:cNvSpPr>
              <a:spLocks/>
            </p:cNvSpPr>
            <p:nvPr/>
          </p:nvSpPr>
          <p:spPr bwMode="auto">
            <a:xfrm>
              <a:off x="3740151" y="3689350"/>
              <a:ext cx="63500" cy="63500"/>
            </a:xfrm>
            <a:custGeom>
              <a:avLst/>
              <a:gdLst/>
              <a:ahLst/>
              <a:cxnLst>
                <a:cxn ang="0">
                  <a:pos x="12" y="16"/>
                </a:cxn>
                <a:cxn ang="0">
                  <a:pos x="12" y="16"/>
                </a:cxn>
                <a:cxn ang="0">
                  <a:pos x="5" y="20"/>
                </a:cxn>
                <a:cxn ang="0">
                  <a:pos x="0" y="16"/>
                </a:cxn>
                <a:cxn ang="0">
                  <a:pos x="1" y="11"/>
                </a:cxn>
                <a:cxn ang="0">
                  <a:pos x="3" y="0"/>
                </a:cxn>
                <a:cxn ang="0">
                  <a:pos x="8" y="0"/>
                </a:cxn>
                <a:cxn ang="0">
                  <a:pos x="6" y="11"/>
                </a:cxn>
                <a:cxn ang="0">
                  <a:pos x="5" y="14"/>
                </a:cxn>
                <a:cxn ang="0">
                  <a:pos x="7" y="17"/>
                </a:cxn>
                <a:cxn ang="0">
                  <a:pos x="14" y="7"/>
                </a:cxn>
                <a:cxn ang="0">
                  <a:pos x="15" y="0"/>
                </a:cxn>
                <a:cxn ang="0">
                  <a:pos x="20" y="0"/>
                </a:cxn>
                <a:cxn ang="0">
                  <a:pos x="16" y="20"/>
                </a:cxn>
                <a:cxn ang="0">
                  <a:pos x="11" y="20"/>
                </a:cxn>
                <a:cxn ang="0">
                  <a:pos x="12" y="16"/>
                </a:cxn>
              </a:cxnLst>
              <a:rect l="0" t="0" r="r" b="b"/>
              <a:pathLst>
                <a:path w="20" h="20">
                  <a:moveTo>
                    <a:pt x="12" y="16"/>
                  </a:moveTo>
                  <a:cubicBezTo>
                    <a:pt x="12" y="16"/>
                    <a:pt x="12" y="16"/>
                    <a:pt x="12" y="16"/>
                  </a:cubicBezTo>
                  <a:cubicBezTo>
                    <a:pt x="9" y="19"/>
                    <a:pt x="7" y="20"/>
                    <a:pt x="5" y="20"/>
                  </a:cubicBezTo>
                  <a:cubicBezTo>
                    <a:pt x="3" y="20"/>
                    <a:pt x="0" y="19"/>
                    <a:pt x="0" y="16"/>
                  </a:cubicBezTo>
                  <a:cubicBezTo>
                    <a:pt x="0" y="15"/>
                    <a:pt x="0" y="13"/>
                    <a:pt x="1" y="11"/>
                  </a:cubicBezTo>
                  <a:cubicBezTo>
                    <a:pt x="3" y="0"/>
                    <a:pt x="3" y="0"/>
                    <a:pt x="3" y="0"/>
                  </a:cubicBezTo>
                  <a:cubicBezTo>
                    <a:pt x="8" y="0"/>
                    <a:pt x="8" y="0"/>
                    <a:pt x="8" y="0"/>
                  </a:cubicBezTo>
                  <a:cubicBezTo>
                    <a:pt x="6" y="11"/>
                    <a:pt x="6" y="11"/>
                    <a:pt x="6" y="11"/>
                  </a:cubicBezTo>
                  <a:cubicBezTo>
                    <a:pt x="5" y="13"/>
                    <a:pt x="5" y="13"/>
                    <a:pt x="5" y="14"/>
                  </a:cubicBezTo>
                  <a:cubicBezTo>
                    <a:pt x="5" y="16"/>
                    <a:pt x="7" y="17"/>
                    <a:pt x="7" y="17"/>
                  </a:cubicBezTo>
                  <a:cubicBezTo>
                    <a:pt x="9" y="17"/>
                    <a:pt x="13" y="12"/>
                    <a:pt x="14" y="7"/>
                  </a:cubicBezTo>
                  <a:cubicBezTo>
                    <a:pt x="15" y="0"/>
                    <a:pt x="15" y="0"/>
                    <a:pt x="15" y="0"/>
                  </a:cubicBezTo>
                  <a:cubicBezTo>
                    <a:pt x="20" y="0"/>
                    <a:pt x="20" y="0"/>
                    <a:pt x="20" y="0"/>
                  </a:cubicBezTo>
                  <a:cubicBezTo>
                    <a:pt x="16" y="20"/>
                    <a:pt x="16" y="20"/>
                    <a:pt x="16" y="20"/>
                  </a:cubicBezTo>
                  <a:cubicBezTo>
                    <a:pt x="11" y="20"/>
                    <a:pt x="11" y="20"/>
                    <a:pt x="11" y="20"/>
                  </a:cubicBezTo>
                  <a:lnTo>
                    <a:pt x="12" y="16"/>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0" name="Freeform 28"/>
            <p:cNvSpPr>
              <a:spLocks/>
            </p:cNvSpPr>
            <p:nvPr/>
          </p:nvSpPr>
          <p:spPr bwMode="auto">
            <a:xfrm>
              <a:off x="3810001" y="3689350"/>
              <a:ext cx="49213" cy="63500"/>
            </a:xfrm>
            <a:custGeom>
              <a:avLst/>
              <a:gdLst/>
              <a:ahLst/>
              <a:cxnLst>
                <a:cxn ang="0">
                  <a:pos x="7" y="3"/>
                </a:cxn>
                <a:cxn ang="0">
                  <a:pos x="7" y="4"/>
                </a:cxn>
                <a:cxn ang="0">
                  <a:pos x="9" y="2"/>
                </a:cxn>
                <a:cxn ang="0">
                  <a:pos x="12" y="0"/>
                </a:cxn>
                <a:cxn ang="0">
                  <a:pos x="15" y="1"/>
                </a:cxn>
                <a:cxn ang="0">
                  <a:pos x="12" y="5"/>
                </a:cxn>
                <a:cxn ang="0">
                  <a:pos x="11" y="4"/>
                </a:cxn>
                <a:cxn ang="0">
                  <a:pos x="6" y="10"/>
                </a:cxn>
                <a:cxn ang="0">
                  <a:pos x="4" y="20"/>
                </a:cxn>
                <a:cxn ang="0">
                  <a:pos x="0" y="20"/>
                </a:cxn>
                <a:cxn ang="0">
                  <a:pos x="3" y="0"/>
                </a:cxn>
                <a:cxn ang="0">
                  <a:pos x="8" y="0"/>
                </a:cxn>
                <a:cxn ang="0">
                  <a:pos x="7" y="3"/>
                </a:cxn>
              </a:cxnLst>
              <a:rect l="0" t="0" r="r" b="b"/>
              <a:pathLst>
                <a:path w="15" h="20">
                  <a:moveTo>
                    <a:pt x="7" y="3"/>
                  </a:moveTo>
                  <a:cubicBezTo>
                    <a:pt x="7" y="4"/>
                    <a:pt x="7" y="4"/>
                    <a:pt x="7" y="4"/>
                  </a:cubicBezTo>
                  <a:cubicBezTo>
                    <a:pt x="9" y="2"/>
                    <a:pt x="9" y="2"/>
                    <a:pt x="9" y="2"/>
                  </a:cubicBezTo>
                  <a:cubicBezTo>
                    <a:pt x="9" y="1"/>
                    <a:pt x="11" y="0"/>
                    <a:pt x="12" y="0"/>
                  </a:cubicBezTo>
                  <a:cubicBezTo>
                    <a:pt x="13" y="0"/>
                    <a:pt x="14" y="0"/>
                    <a:pt x="15" y="1"/>
                  </a:cubicBezTo>
                  <a:cubicBezTo>
                    <a:pt x="12" y="5"/>
                    <a:pt x="12" y="5"/>
                    <a:pt x="12" y="5"/>
                  </a:cubicBezTo>
                  <a:cubicBezTo>
                    <a:pt x="12" y="5"/>
                    <a:pt x="12" y="4"/>
                    <a:pt x="11" y="4"/>
                  </a:cubicBezTo>
                  <a:cubicBezTo>
                    <a:pt x="9" y="4"/>
                    <a:pt x="7" y="6"/>
                    <a:pt x="6" y="10"/>
                  </a:cubicBezTo>
                  <a:cubicBezTo>
                    <a:pt x="4" y="20"/>
                    <a:pt x="4" y="20"/>
                    <a:pt x="4" y="20"/>
                  </a:cubicBezTo>
                  <a:cubicBezTo>
                    <a:pt x="0" y="20"/>
                    <a:pt x="0" y="20"/>
                    <a:pt x="0" y="20"/>
                  </a:cubicBezTo>
                  <a:cubicBezTo>
                    <a:pt x="3" y="0"/>
                    <a:pt x="3" y="0"/>
                    <a:pt x="3" y="0"/>
                  </a:cubicBezTo>
                  <a:cubicBezTo>
                    <a:pt x="8" y="0"/>
                    <a:pt x="8" y="0"/>
                    <a:pt x="8" y="0"/>
                  </a:cubicBezTo>
                  <a:lnTo>
                    <a:pt x="7"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1" name="Freeform 29"/>
            <p:cNvSpPr>
              <a:spLocks/>
            </p:cNvSpPr>
            <p:nvPr/>
          </p:nvSpPr>
          <p:spPr bwMode="auto">
            <a:xfrm>
              <a:off x="3856038" y="3689350"/>
              <a:ext cx="53975" cy="63500"/>
            </a:xfrm>
            <a:custGeom>
              <a:avLst/>
              <a:gdLst/>
              <a:ahLst/>
              <a:cxnLst>
                <a:cxn ang="0">
                  <a:pos x="15" y="18"/>
                </a:cxn>
                <a:cxn ang="0">
                  <a:pos x="8" y="20"/>
                </a:cxn>
                <a:cxn ang="0">
                  <a:pos x="0" y="12"/>
                </a:cxn>
                <a:cxn ang="0">
                  <a:pos x="11" y="0"/>
                </a:cxn>
                <a:cxn ang="0">
                  <a:pos x="17" y="2"/>
                </a:cxn>
                <a:cxn ang="0">
                  <a:pos x="15" y="4"/>
                </a:cxn>
                <a:cxn ang="0">
                  <a:pos x="11" y="3"/>
                </a:cxn>
                <a:cxn ang="0">
                  <a:pos x="5" y="12"/>
                </a:cxn>
                <a:cxn ang="0">
                  <a:pos x="9" y="17"/>
                </a:cxn>
                <a:cxn ang="0">
                  <a:pos x="13" y="15"/>
                </a:cxn>
                <a:cxn ang="0">
                  <a:pos x="15" y="18"/>
                </a:cxn>
              </a:cxnLst>
              <a:rect l="0" t="0" r="r" b="b"/>
              <a:pathLst>
                <a:path w="17" h="20">
                  <a:moveTo>
                    <a:pt x="15" y="18"/>
                  </a:moveTo>
                  <a:cubicBezTo>
                    <a:pt x="12" y="20"/>
                    <a:pt x="11" y="20"/>
                    <a:pt x="8" y="20"/>
                  </a:cubicBezTo>
                  <a:cubicBezTo>
                    <a:pt x="3" y="20"/>
                    <a:pt x="0" y="17"/>
                    <a:pt x="0" y="12"/>
                  </a:cubicBezTo>
                  <a:cubicBezTo>
                    <a:pt x="0" y="6"/>
                    <a:pt x="4" y="0"/>
                    <a:pt x="11" y="0"/>
                  </a:cubicBezTo>
                  <a:cubicBezTo>
                    <a:pt x="14" y="0"/>
                    <a:pt x="15" y="0"/>
                    <a:pt x="17" y="2"/>
                  </a:cubicBezTo>
                  <a:cubicBezTo>
                    <a:pt x="15" y="4"/>
                    <a:pt x="15" y="4"/>
                    <a:pt x="15" y="4"/>
                  </a:cubicBezTo>
                  <a:cubicBezTo>
                    <a:pt x="14" y="4"/>
                    <a:pt x="13" y="3"/>
                    <a:pt x="11" y="3"/>
                  </a:cubicBezTo>
                  <a:cubicBezTo>
                    <a:pt x="8" y="3"/>
                    <a:pt x="5" y="7"/>
                    <a:pt x="5" y="12"/>
                  </a:cubicBezTo>
                  <a:cubicBezTo>
                    <a:pt x="5" y="14"/>
                    <a:pt x="7" y="17"/>
                    <a:pt x="9" y="17"/>
                  </a:cubicBezTo>
                  <a:cubicBezTo>
                    <a:pt x="11" y="17"/>
                    <a:pt x="12" y="16"/>
                    <a:pt x="13"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2" name="Freeform 30"/>
            <p:cNvSpPr>
              <a:spLocks noEditPoints="1"/>
            </p:cNvSpPr>
            <p:nvPr/>
          </p:nvSpPr>
          <p:spPr bwMode="auto">
            <a:xfrm>
              <a:off x="3913188" y="3689350"/>
              <a:ext cx="53975" cy="63500"/>
            </a:xfrm>
            <a:custGeom>
              <a:avLst/>
              <a:gdLst/>
              <a:ahLst/>
              <a:cxnLst>
                <a:cxn ang="0">
                  <a:pos x="13" y="4"/>
                </a:cxn>
                <a:cxn ang="0">
                  <a:pos x="11" y="3"/>
                </a:cxn>
                <a:cxn ang="0">
                  <a:pos x="5" y="9"/>
                </a:cxn>
                <a:cxn ang="0">
                  <a:pos x="13" y="4"/>
                </a:cxn>
                <a:cxn ang="0">
                  <a:pos x="15" y="18"/>
                </a:cxn>
                <a:cxn ang="0">
                  <a:pos x="6" y="20"/>
                </a:cxn>
                <a:cxn ang="0">
                  <a:pos x="0" y="13"/>
                </a:cxn>
                <a:cxn ang="0">
                  <a:pos x="12" y="0"/>
                </a:cxn>
                <a:cxn ang="0">
                  <a:pos x="17" y="4"/>
                </a:cxn>
                <a:cxn ang="0">
                  <a:pos x="5" y="12"/>
                </a:cxn>
                <a:cxn ang="0">
                  <a:pos x="8" y="17"/>
                </a:cxn>
                <a:cxn ang="0">
                  <a:pos x="13" y="15"/>
                </a:cxn>
                <a:cxn ang="0">
                  <a:pos x="15" y="18"/>
                </a:cxn>
              </a:cxnLst>
              <a:rect l="0" t="0" r="r" b="b"/>
              <a:pathLst>
                <a:path w="17" h="20">
                  <a:moveTo>
                    <a:pt x="13" y="4"/>
                  </a:moveTo>
                  <a:cubicBezTo>
                    <a:pt x="13" y="3"/>
                    <a:pt x="12" y="3"/>
                    <a:pt x="11" y="3"/>
                  </a:cubicBezTo>
                  <a:cubicBezTo>
                    <a:pt x="9" y="3"/>
                    <a:pt x="6" y="5"/>
                    <a:pt x="5" y="9"/>
                  </a:cubicBezTo>
                  <a:cubicBezTo>
                    <a:pt x="9" y="9"/>
                    <a:pt x="13" y="7"/>
                    <a:pt x="13" y="4"/>
                  </a:cubicBezTo>
                  <a:moveTo>
                    <a:pt x="15" y="18"/>
                  </a:moveTo>
                  <a:cubicBezTo>
                    <a:pt x="11" y="20"/>
                    <a:pt x="8" y="20"/>
                    <a:pt x="6" y="20"/>
                  </a:cubicBezTo>
                  <a:cubicBezTo>
                    <a:pt x="2" y="20"/>
                    <a:pt x="0" y="17"/>
                    <a:pt x="0" y="13"/>
                  </a:cubicBezTo>
                  <a:cubicBezTo>
                    <a:pt x="0" y="7"/>
                    <a:pt x="4" y="0"/>
                    <a:pt x="12" y="0"/>
                  </a:cubicBezTo>
                  <a:cubicBezTo>
                    <a:pt x="14" y="0"/>
                    <a:pt x="17" y="1"/>
                    <a:pt x="17" y="4"/>
                  </a:cubicBezTo>
                  <a:cubicBezTo>
                    <a:pt x="17" y="9"/>
                    <a:pt x="9" y="12"/>
                    <a:pt x="5" y="12"/>
                  </a:cubicBezTo>
                  <a:cubicBezTo>
                    <a:pt x="5" y="13"/>
                    <a:pt x="5" y="17"/>
                    <a:pt x="8" y="17"/>
                  </a:cubicBezTo>
                  <a:cubicBezTo>
                    <a:pt x="10" y="17"/>
                    <a:pt x="11" y="16"/>
                    <a:pt x="13"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3" name="Freeform 31"/>
            <p:cNvSpPr>
              <a:spLocks noEditPoints="1"/>
            </p:cNvSpPr>
            <p:nvPr/>
          </p:nvSpPr>
          <p:spPr bwMode="auto">
            <a:xfrm>
              <a:off x="4008438" y="3689350"/>
              <a:ext cx="60325" cy="63500"/>
            </a:xfrm>
            <a:custGeom>
              <a:avLst/>
              <a:gdLst/>
              <a:ahLst/>
              <a:cxnLst>
                <a:cxn ang="0">
                  <a:pos x="14" y="8"/>
                </a:cxn>
                <a:cxn ang="0">
                  <a:pos x="11" y="2"/>
                </a:cxn>
                <a:cxn ang="0">
                  <a:pos x="5" y="11"/>
                </a:cxn>
                <a:cxn ang="0">
                  <a:pos x="9" y="17"/>
                </a:cxn>
                <a:cxn ang="0">
                  <a:pos x="14" y="8"/>
                </a:cxn>
                <a:cxn ang="0">
                  <a:pos x="0" y="12"/>
                </a:cxn>
                <a:cxn ang="0">
                  <a:pos x="11" y="0"/>
                </a:cxn>
                <a:cxn ang="0">
                  <a:pos x="19" y="8"/>
                </a:cxn>
                <a:cxn ang="0">
                  <a:pos x="8" y="20"/>
                </a:cxn>
                <a:cxn ang="0">
                  <a:pos x="0" y="12"/>
                </a:cxn>
              </a:cxnLst>
              <a:rect l="0" t="0" r="r" b="b"/>
              <a:pathLst>
                <a:path w="19" h="20">
                  <a:moveTo>
                    <a:pt x="14" y="8"/>
                  </a:moveTo>
                  <a:cubicBezTo>
                    <a:pt x="14" y="5"/>
                    <a:pt x="13" y="2"/>
                    <a:pt x="11" y="2"/>
                  </a:cubicBezTo>
                  <a:cubicBezTo>
                    <a:pt x="6" y="2"/>
                    <a:pt x="5" y="8"/>
                    <a:pt x="5" y="11"/>
                  </a:cubicBezTo>
                  <a:cubicBezTo>
                    <a:pt x="5" y="15"/>
                    <a:pt x="6" y="17"/>
                    <a:pt x="9" y="17"/>
                  </a:cubicBezTo>
                  <a:cubicBezTo>
                    <a:pt x="11" y="17"/>
                    <a:pt x="14" y="16"/>
                    <a:pt x="14" y="8"/>
                  </a:cubicBezTo>
                  <a:moveTo>
                    <a:pt x="0" y="12"/>
                  </a:moveTo>
                  <a:cubicBezTo>
                    <a:pt x="0" y="3"/>
                    <a:pt x="6" y="0"/>
                    <a:pt x="11" y="0"/>
                  </a:cubicBezTo>
                  <a:cubicBezTo>
                    <a:pt x="17" y="0"/>
                    <a:pt x="19" y="4"/>
                    <a:pt x="19" y="8"/>
                  </a:cubicBezTo>
                  <a:cubicBezTo>
                    <a:pt x="19" y="14"/>
                    <a:pt x="15" y="20"/>
                    <a:pt x="8" y="20"/>
                  </a:cubicBezTo>
                  <a:cubicBezTo>
                    <a:pt x="3" y="20"/>
                    <a:pt x="0" y="16"/>
                    <a:pt x="0" y="1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4" name="Freeform 32"/>
            <p:cNvSpPr>
              <a:spLocks/>
            </p:cNvSpPr>
            <p:nvPr/>
          </p:nvSpPr>
          <p:spPr bwMode="auto">
            <a:xfrm>
              <a:off x="4078288" y="3659188"/>
              <a:ext cx="50800" cy="93663"/>
            </a:xfrm>
            <a:custGeom>
              <a:avLst/>
              <a:gdLst/>
              <a:ahLst/>
              <a:cxnLst>
                <a:cxn ang="0">
                  <a:pos x="0" y="29"/>
                </a:cxn>
                <a:cxn ang="0">
                  <a:pos x="4" y="12"/>
                </a:cxn>
                <a:cxn ang="0">
                  <a:pos x="1" y="12"/>
                </a:cxn>
                <a:cxn ang="0">
                  <a:pos x="1" y="9"/>
                </a:cxn>
                <a:cxn ang="0">
                  <a:pos x="4" y="9"/>
                </a:cxn>
                <a:cxn ang="0">
                  <a:pos x="5" y="7"/>
                </a:cxn>
                <a:cxn ang="0">
                  <a:pos x="12" y="0"/>
                </a:cxn>
                <a:cxn ang="0">
                  <a:pos x="16" y="1"/>
                </a:cxn>
                <a:cxn ang="0">
                  <a:pos x="14" y="3"/>
                </a:cxn>
                <a:cxn ang="0">
                  <a:pos x="12" y="3"/>
                </a:cxn>
                <a:cxn ang="0">
                  <a:pos x="10" y="6"/>
                </a:cxn>
                <a:cxn ang="0">
                  <a:pos x="9" y="9"/>
                </a:cxn>
                <a:cxn ang="0">
                  <a:pos x="13" y="9"/>
                </a:cxn>
                <a:cxn ang="0">
                  <a:pos x="13" y="12"/>
                </a:cxn>
                <a:cxn ang="0">
                  <a:pos x="8" y="12"/>
                </a:cxn>
                <a:cxn ang="0">
                  <a:pos x="5" y="29"/>
                </a:cxn>
                <a:cxn ang="0">
                  <a:pos x="0" y="29"/>
                </a:cxn>
              </a:cxnLst>
              <a:rect l="0" t="0" r="r" b="b"/>
              <a:pathLst>
                <a:path w="16" h="29">
                  <a:moveTo>
                    <a:pt x="0" y="29"/>
                  </a:moveTo>
                  <a:cubicBezTo>
                    <a:pt x="4" y="12"/>
                    <a:pt x="4" y="12"/>
                    <a:pt x="4" y="12"/>
                  </a:cubicBezTo>
                  <a:cubicBezTo>
                    <a:pt x="1" y="12"/>
                    <a:pt x="1" y="12"/>
                    <a:pt x="1" y="12"/>
                  </a:cubicBezTo>
                  <a:cubicBezTo>
                    <a:pt x="1" y="9"/>
                    <a:pt x="1" y="9"/>
                    <a:pt x="1" y="9"/>
                  </a:cubicBezTo>
                  <a:cubicBezTo>
                    <a:pt x="4" y="9"/>
                    <a:pt x="4" y="9"/>
                    <a:pt x="4" y="9"/>
                  </a:cubicBezTo>
                  <a:cubicBezTo>
                    <a:pt x="5" y="7"/>
                    <a:pt x="5" y="7"/>
                    <a:pt x="5" y="7"/>
                  </a:cubicBezTo>
                  <a:cubicBezTo>
                    <a:pt x="6" y="2"/>
                    <a:pt x="9" y="0"/>
                    <a:pt x="12" y="0"/>
                  </a:cubicBezTo>
                  <a:cubicBezTo>
                    <a:pt x="13" y="0"/>
                    <a:pt x="14" y="0"/>
                    <a:pt x="16" y="1"/>
                  </a:cubicBezTo>
                  <a:cubicBezTo>
                    <a:pt x="14" y="3"/>
                    <a:pt x="14" y="3"/>
                    <a:pt x="14" y="3"/>
                  </a:cubicBezTo>
                  <a:cubicBezTo>
                    <a:pt x="14" y="3"/>
                    <a:pt x="13" y="3"/>
                    <a:pt x="12" y="3"/>
                  </a:cubicBezTo>
                  <a:cubicBezTo>
                    <a:pt x="12" y="3"/>
                    <a:pt x="10" y="3"/>
                    <a:pt x="10" y="6"/>
                  </a:cubicBezTo>
                  <a:cubicBezTo>
                    <a:pt x="9" y="9"/>
                    <a:pt x="9" y="9"/>
                    <a:pt x="9" y="9"/>
                  </a:cubicBezTo>
                  <a:cubicBezTo>
                    <a:pt x="13" y="9"/>
                    <a:pt x="13" y="9"/>
                    <a:pt x="13" y="9"/>
                  </a:cubicBezTo>
                  <a:cubicBezTo>
                    <a:pt x="13" y="12"/>
                    <a:pt x="13" y="12"/>
                    <a:pt x="13" y="12"/>
                  </a:cubicBezTo>
                  <a:cubicBezTo>
                    <a:pt x="8" y="12"/>
                    <a:pt x="8" y="12"/>
                    <a:pt x="8" y="12"/>
                  </a:cubicBezTo>
                  <a:cubicBezTo>
                    <a:pt x="5" y="29"/>
                    <a:pt x="5" y="29"/>
                    <a:pt x="5" y="29"/>
                  </a:cubicBezTo>
                  <a:lnTo>
                    <a:pt x="0" y="29"/>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5" name="Freeform 33"/>
            <p:cNvSpPr>
              <a:spLocks noEditPoints="1"/>
            </p:cNvSpPr>
            <p:nvPr/>
          </p:nvSpPr>
          <p:spPr bwMode="auto">
            <a:xfrm>
              <a:off x="4154488" y="3689350"/>
              <a:ext cx="53975" cy="63500"/>
            </a:xfrm>
            <a:custGeom>
              <a:avLst/>
              <a:gdLst/>
              <a:ahLst/>
              <a:cxnLst>
                <a:cxn ang="0">
                  <a:pos x="12" y="4"/>
                </a:cxn>
                <a:cxn ang="0">
                  <a:pos x="10" y="3"/>
                </a:cxn>
                <a:cxn ang="0">
                  <a:pos x="5" y="9"/>
                </a:cxn>
                <a:cxn ang="0">
                  <a:pos x="12" y="4"/>
                </a:cxn>
                <a:cxn ang="0">
                  <a:pos x="14" y="18"/>
                </a:cxn>
                <a:cxn ang="0">
                  <a:pos x="6" y="20"/>
                </a:cxn>
                <a:cxn ang="0">
                  <a:pos x="0" y="13"/>
                </a:cxn>
                <a:cxn ang="0">
                  <a:pos x="12" y="0"/>
                </a:cxn>
                <a:cxn ang="0">
                  <a:pos x="17" y="4"/>
                </a:cxn>
                <a:cxn ang="0">
                  <a:pos x="5" y="12"/>
                </a:cxn>
                <a:cxn ang="0">
                  <a:pos x="8" y="17"/>
                </a:cxn>
                <a:cxn ang="0">
                  <a:pos x="13" y="15"/>
                </a:cxn>
                <a:cxn ang="0">
                  <a:pos x="14" y="18"/>
                </a:cxn>
              </a:cxnLst>
              <a:rect l="0" t="0" r="r" b="b"/>
              <a:pathLst>
                <a:path w="17" h="20">
                  <a:moveTo>
                    <a:pt x="12" y="4"/>
                  </a:moveTo>
                  <a:cubicBezTo>
                    <a:pt x="12" y="3"/>
                    <a:pt x="12" y="3"/>
                    <a:pt x="10" y="3"/>
                  </a:cubicBezTo>
                  <a:cubicBezTo>
                    <a:pt x="8" y="3"/>
                    <a:pt x="6" y="5"/>
                    <a:pt x="5" y="9"/>
                  </a:cubicBezTo>
                  <a:cubicBezTo>
                    <a:pt x="9" y="9"/>
                    <a:pt x="12" y="7"/>
                    <a:pt x="12" y="4"/>
                  </a:cubicBezTo>
                  <a:moveTo>
                    <a:pt x="14" y="18"/>
                  </a:moveTo>
                  <a:cubicBezTo>
                    <a:pt x="11" y="20"/>
                    <a:pt x="8" y="20"/>
                    <a:pt x="6" y="20"/>
                  </a:cubicBezTo>
                  <a:cubicBezTo>
                    <a:pt x="2" y="20"/>
                    <a:pt x="0" y="17"/>
                    <a:pt x="0" y="13"/>
                  </a:cubicBezTo>
                  <a:cubicBezTo>
                    <a:pt x="0" y="7"/>
                    <a:pt x="4" y="0"/>
                    <a:pt x="12" y="0"/>
                  </a:cubicBezTo>
                  <a:cubicBezTo>
                    <a:pt x="14" y="0"/>
                    <a:pt x="17" y="1"/>
                    <a:pt x="17" y="4"/>
                  </a:cubicBezTo>
                  <a:cubicBezTo>
                    <a:pt x="17" y="9"/>
                    <a:pt x="9" y="12"/>
                    <a:pt x="5" y="12"/>
                  </a:cubicBezTo>
                  <a:cubicBezTo>
                    <a:pt x="4" y="13"/>
                    <a:pt x="4" y="17"/>
                    <a:pt x="8" y="17"/>
                  </a:cubicBezTo>
                  <a:cubicBezTo>
                    <a:pt x="9" y="17"/>
                    <a:pt x="11" y="16"/>
                    <a:pt x="13" y="15"/>
                  </a:cubicBezTo>
                  <a:lnTo>
                    <a:pt x="14"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6" name="Freeform 34"/>
            <p:cNvSpPr>
              <a:spLocks/>
            </p:cNvSpPr>
            <p:nvPr/>
          </p:nvSpPr>
          <p:spPr bwMode="auto">
            <a:xfrm>
              <a:off x="4211638" y="3689350"/>
              <a:ext cx="63500" cy="63500"/>
            </a:xfrm>
            <a:custGeom>
              <a:avLst/>
              <a:gdLst/>
              <a:ahLst/>
              <a:cxnLst>
                <a:cxn ang="0">
                  <a:pos x="8" y="4"/>
                </a:cxn>
                <a:cxn ang="0">
                  <a:pos x="8" y="4"/>
                </a:cxn>
                <a:cxn ang="0">
                  <a:pos x="16" y="0"/>
                </a:cxn>
                <a:cxn ang="0">
                  <a:pos x="20" y="4"/>
                </a:cxn>
                <a:cxn ang="0">
                  <a:pos x="19" y="8"/>
                </a:cxn>
                <a:cxn ang="0">
                  <a:pos x="17" y="20"/>
                </a:cxn>
                <a:cxn ang="0">
                  <a:pos x="12" y="20"/>
                </a:cxn>
                <a:cxn ang="0">
                  <a:pos x="15" y="9"/>
                </a:cxn>
                <a:cxn ang="0">
                  <a:pos x="15" y="6"/>
                </a:cxn>
                <a:cxn ang="0">
                  <a:pos x="13" y="3"/>
                </a:cxn>
                <a:cxn ang="0">
                  <a:pos x="6" y="13"/>
                </a:cxn>
                <a:cxn ang="0">
                  <a:pos x="5" y="20"/>
                </a:cxn>
                <a:cxn ang="0">
                  <a:pos x="0" y="20"/>
                </a:cxn>
                <a:cxn ang="0">
                  <a:pos x="4" y="0"/>
                </a:cxn>
                <a:cxn ang="0">
                  <a:pos x="8" y="0"/>
                </a:cxn>
                <a:cxn ang="0">
                  <a:pos x="8" y="4"/>
                </a:cxn>
              </a:cxnLst>
              <a:rect l="0" t="0" r="r" b="b"/>
              <a:pathLst>
                <a:path w="20" h="20">
                  <a:moveTo>
                    <a:pt x="8" y="4"/>
                  </a:moveTo>
                  <a:cubicBezTo>
                    <a:pt x="8" y="4"/>
                    <a:pt x="8" y="4"/>
                    <a:pt x="8" y="4"/>
                  </a:cubicBezTo>
                  <a:cubicBezTo>
                    <a:pt x="11" y="1"/>
                    <a:pt x="13" y="0"/>
                    <a:pt x="16" y="0"/>
                  </a:cubicBezTo>
                  <a:cubicBezTo>
                    <a:pt x="18" y="0"/>
                    <a:pt x="20" y="1"/>
                    <a:pt x="20" y="4"/>
                  </a:cubicBezTo>
                  <a:cubicBezTo>
                    <a:pt x="20" y="5"/>
                    <a:pt x="20" y="7"/>
                    <a:pt x="19" y="8"/>
                  </a:cubicBezTo>
                  <a:cubicBezTo>
                    <a:pt x="17" y="20"/>
                    <a:pt x="17" y="20"/>
                    <a:pt x="17" y="20"/>
                  </a:cubicBezTo>
                  <a:cubicBezTo>
                    <a:pt x="12" y="20"/>
                    <a:pt x="12" y="20"/>
                    <a:pt x="12" y="20"/>
                  </a:cubicBezTo>
                  <a:cubicBezTo>
                    <a:pt x="15" y="9"/>
                    <a:pt x="15" y="9"/>
                    <a:pt x="15" y="9"/>
                  </a:cubicBezTo>
                  <a:cubicBezTo>
                    <a:pt x="15" y="7"/>
                    <a:pt x="15" y="6"/>
                    <a:pt x="15" y="6"/>
                  </a:cubicBezTo>
                  <a:cubicBezTo>
                    <a:pt x="15" y="4"/>
                    <a:pt x="14" y="3"/>
                    <a:pt x="13" y="3"/>
                  </a:cubicBezTo>
                  <a:cubicBezTo>
                    <a:pt x="11" y="3"/>
                    <a:pt x="7" y="8"/>
                    <a:pt x="6" y="13"/>
                  </a:cubicBezTo>
                  <a:cubicBezTo>
                    <a:pt x="5" y="20"/>
                    <a:pt x="5" y="20"/>
                    <a:pt x="5" y="20"/>
                  </a:cubicBezTo>
                  <a:cubicBezTo>
                    <a:pt x="0" y="20"/>
                    <a:pt x="0" y="20"/>
                    <a:pt x="0" y="20"/>
                  </a:cubicBezTo>
                  <a:cubicBezTo>
                    <a:pt x="4" y="0"/>
                    <a:pt x="4" y="0"/>
                    <a:pt x="4" y="0"/>
                  </a:cubicBezTo>
                  <a:cubicBezTo>
                    <a:pt x="8" y="0"/>
                    <a:pt x="8" y="0"/>
                    <a:pt x="8" y="0"/>
                  </a:cubicBezTo>
                  <a:lnTo>
                    <a:pt x="8" y="4"/>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7" name="Freeform 35"/>
            <p:cNvSpPr>
              <a:spLocks noEditPoints="1"/>
            </p:cNvSpPr>
            <p:nvPr/>
          </p:nvSpPr>
          <p:spPr bwMode="auto">
            <a:xfrm>
              <a:off x="4284663" y="3689350"/>
              <a:ext cx="53975" cy="63500"/>
            </a:xfrm>
            <a:custGeom>
              <a:avLst/>
              <a:gdLst/>
              <a:ahLst/>
              <a:cxnLst>
                <a:cxn ang="0">
                  <a:pos x="13" y="4"/>
                </a:cxn>
                <a:cxn ang="0">
                  <a:pos x="11" y="3"/>
                </a:cxn>
                <a:cxn ang="0">
                  <a:pos x="6" y="9"/>
                </a:cxn>
                <a:cxn ang="0">
                  <a:pos x="13" y="4"/>
                </a:cxn>
                <a:cxn ang="0">
                  <a:pos x="15" y="18"/>
                </a:cxn>
                <a:cxn ang="0">
                  <a:pos x="6" y="20"/>
                </a:cxn>
                <a:cxn ang="0">
                  <a:pos x="0" y="13"/>
                </a:cxn>
                <a:cxn ang="0">
                  <a:pos x="12" y="0"/>
                </a:cxn>
                <a:cxn ang="0">
                  <a:pos x="17" y="4"/>
                </a:cxn>
                <a:cxn ang="0">
                  <a:pos x="5" y="12"/>
                </a:cxn>
                <a:cxn ang="0">
                  <a:pos x="9" y="17"/>
                </a:cxn>
                <a:cxn ang="0">
                  <a:pos x="14" y="15"/>
                </a:cxn>
                <a:cxn ang="0">
                  <a:pos x="15" y="18"/>
                </a:cxn>
              </a:cxnLst>
              <a:rect l="0" t="0" r="r" b="b"/>
              <a:pathLst>
                <a:path w="17" h="20">
                  <a:moveTo>
                    <a:pt x="13" y="4"/>
                  </a:moveTo>
                  <a:cubicBezTo>
                    <a:pt x="13" y="3"/>
                    <a:pt x="12" y="3"/>
                    <a:pt x="11" y="3"/>
                  </a:cubicBezTo>
                  <a:cubicBezTo>
                    <a:pt x="9" y="3"/>
                    <a:pt x="7" y="5"/>
                    <a:pt x="6" y="9"/>
                  </a:cubicBezTo>
                  <a:cubicBezTo>
                    <a:pt x="9" y="9"/>
                    <a:pt x="13" y="7"/>
                    <a:pt x="13" y="4"/>
                  </a:cubicBezTo>
                  <a:moveTo>
                    <a:pt x="15" y="18"/>
                  </a:moveTo>
                  <a:cubicBezTo>
                    <a:pt x="12" y="20"/>
                    <a:pt x="8" y="20"/>
                    <a:pt x="6" y="20"/>
                  </a:cubicBezTo>
                  <a:cubicBezTo>
                    <a:pt x="3" y="20"/>
                    <a:pt x="0" y="17"/>
                    <a:pt x="0" y="13"/>
                  </a:cubicBezTo>
                  <a:cubicBezTo>
                    <a:pt x="0" y="7"/>
                    <a:pt x="5" y="0"/>
                    <a:pt x="12" y="0"/>
                  </a:cubicBezTo>
                  <a:cubicBezTo>
                    <a:pt x="15" y="0"/>
                    <a:pt x="17" y="1"/>
                    <a:pt x="17" y="4"/>
                  </a:cubicBezTo>
                  <a:cubicBezTo>
                    <a:pt x="17" y="9"/>
                    <a:pt x="10" y="12"/>
                    <a:pt x="5" y="12"/>
                  </a:cubicBezTo>
                  <a:cubicBezTo>
                    <a:pt x="5" y="13"/>
                    <a:pt x="5" y="17"/>
                    <a:pt x="9" y="17"/>
                  </a:cubicBezTo>
                  <a:cubicBezTo>
                    <a:pt x="10" y="17"/>
                    <a:pt x="12" y="16"/>
                    <a:pt x="14"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8" name="Freeform 36"/>
            <p:cNvSpPr>
              <a:spLocks/>
            </p:cNvSpPr>
            <p:nvPr/>
          </p:nvSpPr>
          <p:spPr bwMode="auto">
            <a:xfrm>
              <a:off x="4344988" y="3689350"/>
              <a:ext cx="47625" cy="63500"/>
            </a:xfrm>
            <a:custGeom>
              <a:avLst/>
              <a:gdLst/>
              <a:ahLst/>
              <a:cxnLst>
                <a:cxn ang="0">
                  <a:pos x="7" y="3"/>
                </a:cxn>
                <a:cxn ang="0">
                  <a:pos x="7" y="4"/>
                </a:cxn>
                <a:cxn ang="0">
                  <a:pos x="9" y="2"/>
                </a:cxn>
                <a:cxn ang="0">
                  <a:pos x="12" y="0"/>
                </a:cxn>
                <a:cxn ang="0">
                  <a:pos x="15" y="1"/>
                </a:cxn>
                <a:cxn ang="0">
                  <a:pos x="12" y="5"/>
                </a:cxn>
                <a:cxn ang="0">
                  <a:pos x="11" y="4"/>
                </a:cxn>
                <a:cxn ang="0">
                  <a:pos x="6" y="10"/>
                </a:cxn>
                <a:cxn ang="0">
                  <a:pos x="4" y="20"/>
                </a:cxn>
                <a:cxn ang="0">
                  <a:pos x="0" y="20"/>
                </a:cxn>
                <a:cxn ang="0">
                  <a:pos x="3" y="0"/>
                </a:cxn>
                <a:cxn ang="0">
                  <a:pos x="8" y="0"/>
                </a:cxn>
                <a:cxn ang="0">
                  <a:pos x="7" y="3"/>
                </a:cxn>
              </a:cxnLst>
              <a:rect l="0" t="0" r="r" b="b"/>
              <a:pathLst>
                <a:path w="15" h="20">
                  <a:moveTo>
                    <a:pt x="7" y="3"/>
                  </a:moveTo>
                  <a:cubicBezTo>
                    <a:pt x="7" y="4"/>
                    <a:pt x="7" y="4"/>
                    <a:pt x="7" y="4"/>
                  </a:cubicBezTo>
                  <a:cubicBezTo>
                    <a:pt x="9" y="2"/>
                    <a:pt x="9" y="2"/>
                    <a:pt x="9" y="2"/>
                  </a:cubicBezTo>
                  <a:cubicBezTo>
                    <a:pt x="9" y="1"/>
                    <a:pt x="11" y="0"/>
                    <a:pt x="12" y="0"/>
                  </a:cubicBezTo>
                  <a:cubicBezTo>
                    <a:pt x="13" y="0"/>
                    <a:pt x="14" y="0"/>
                    <a:pt x="15" y="1"/>
                  </a:cubicBezTo>
                  <a:cubicBezTo>
                    <a:pt x="12" y="5"/>
                    <a:pt x="12" y="5"/>
                    <a:pt x="12" y="5"/>
                  </a:cubicBezTo>
                  <a:cubicBezTo>
                    <a:pt x="12" y="5"/>
                    <a:pt x="11" y="4"/>
                    <a:pt x="11" y="4"/>
                  </a:cubicBezTo>
                  <a:cubicBezTo>
                    <a:pt x="9" y="4"/>
                    <a:pt x="7" y="6"/>
                    <a:pt x="6" y="10"/>
                  </a:cubicBezTo>
                  <a:cubicBezTo>
                    <a:pt x="4" y="20"/>
                    <a:pt x="4" y="20"/>
                    <a:pt x="4" y="20"/>
                  </a:cubicBezTo>
                  <a:cubicBezTo>
                    <a:pt x="0" y="20"/>
                    <a:pt x="0" y="20"/>
                    <a:pt x="0" y="20"/>
                  </a:cubicBezTo>
                  <a:cubicBezTo>
                    <a:pt x="3" y="0"/>
                    <a:pt x="3" y="0"/>
                    <a:pt x="3" y="0"/>
                  </a:cubicBezTo>
                  <a:cubicBezTo>
                    <a:pt x="8" y="0"/>
                    <a:pt x="8" y="0"/>
                    <a:pt x="8" y="0"/>
                  </a:cubicBezTo>
                  <a:lnTo>
                    <a:pt x="7"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9" name="Freeform 37"/>
            <p:cNvSpPr>
              <a:spLocks noEditPoints="1"/>
            </p:cNvSpPr>
            <p:nvPr/>
          </p:nvSpPr>
          <p:spPr bwMode="auto">
            <a:xfrm>
              <a:off x="4386263" y="3689350"/>
              <a:ext cx="73025" cy="95250"/>
            </a:xfrm>
            <a:custGeom>
              <a:avLst/>
              <a:gdLst/>
              <a:ahLst/>
              <a:cxnLst>
                <a:cxn ang="0">
                  <a:pos x="13" y="3"/>
                </a:cxn>
                <a:cxn ang="0">
                  <a:pos x="7" y="13"/>
                </a:cxn>
                <a:cxn ang="0">
                  <a:pos x="10" y="17"/>
                </a:cxn>
                <a:cxn ang="0">
                  <a:pos x="17" y="4"/>
                </a:cxn>
                <a:cxn ang="0">
                  <a:pos x="13" y="3"/>
                </a:cxn>
                <a:cxn ang="0">
                  <a:pos x="19" y="18"/>
                </a:cxn>
                <a:cxn ang="0">
                  <a:pos x="7" y="30"/>
                </a:cxn>
                <a:cxn ang="0">
                  <a:pos x="0" y="28"/>
                </a:cxn>
                <a:cxn ang="0">
                  <a:pos x="1" y="25"/>
                </a:cxn>
                <a:cxn ang="0">
                  <a:pos x="7" y="26"/>
                </a:cxn>
                <a:cxn ang="0">
                  <a:pos x="14" y="20"/>
                </a:cxn>
                <a:cxn ang="0">
                  <a:pos x="15" y="17"/>
                </a:cxn>
                <a:cxn ang="0">
                  <a:pos x="15" y="17"/>
                </a:cxn>
                <a:cxn ang="0">
                  <a:pos x="14" y="18"/>
                </a:cxn>
                <a:cxn ang="0">
                  <a:pos x="8" y="20"/>
                </a:cxn>
                <a:cxn ang="0">
                  <a:pos x="2" y="13"/>
                </a:cxn>
                <a:cxn ang="0">
                  <a:pos x="13" y="0"/>
                </a:cxn>
                <a:cxn ang="0">
                  <a:pos x="17" y="1"/>
                </a:cxn>
                <a:cxn ang="0">
                  <a:pos x="18" y="0"/>
                </a:cxn>
                <a:cxn ang="0">
                  <a:pos x="23" y="0"/>
                </a:cxn>
                <a:cxn ang="0">
                  <a:pos x="19" y="18"/>
                </a:cxn>
              </a:cxnLst>
              <a:rect l="0" t="0" r="r" b="b"/>
              <a:pathLst>
                <a:path w="23" h="30">
                  <a:moveTo>
                    <a:pt x="13" y="3"/>
                  </a:moveTo>
                  <a:cubicBezTo>
                    <a:pt x="11" y="3"/>
                    <a:pt x="7" y="6"/>
                    <a:pt x="7" y="13"/>
                  </a:cubicBezTo>
                  <a:cubicBezTo>
                    <a:pt x="7" y="15"/>
                    <a:pt x="8" y="17"/>
                    <a:pt x="10" y="17"/>
                  </a:cubicBezTo>
                  <a:cubicBezTo>
                    <a:pt x="12" y="17"/>
                    <a:pt x="16" y="14"/>
                    <a:pt x="17" y="4"/>
                  </a:cubicBezTo>
                  <a:cubicBezTo>
                    <a:pt x="16" y="3"/>
                    <a:pt x="15" y="3"/>
                    <a:pt x="13" y="3"/>
                  </a:cubicBezTo>
                  <a:moveTo>
                    <a:pt x="19" y="18"/>
                  </a:moveTo>
                  <a:cubicBezTo>
                    <a:pt x="17" y="27"/>
                    <a:pt x="12" y="30"/>
                    <a:pt x="7" y="30"/>
                  </a:cubicBezTo>
                  <a:cubicBezTo>
                    <a:pt x="4" y="30"/>
                    <a:pt x="2" y="29"/>
                    <a:pt x="0" y="28"/>
                  </a:cubicBezTo>
                  <a:cubicBezTo>
                    <a:pt x="1" y="25"/>
                    <a:pt x="1" y="25"/>
                    <a:pt x="1" y="25"/>
                  </a:cubicBezTo>
                  <a:cubicBezTo>
                    <a:pt x="3" y="26"/>
                    <a:pt x="5" y="26"/>
                    <a:pt x="7" y="26"/>
                  </a:cubicBezTo>
                  <a:cubicBezTo>
                    <a:pt x="10" y="26"/>
                    <a:pt x="13" y="24"/>
                    <a:pt x="14" y="20"/>
                  </a:cubicBezTo>
                  <a:cubicBezTo>
                    <a:pt x="15" y="17"/>
                    <a:pt x="15" y="17"/>
                    <a:pt x="15" y="17"/>
                  </a:cubicBezTo>
                  <a:cubicBezTo>
                    <a:pt x="15" y="17"/>
                    <a:pt x="15" y="17"/>
                    <a:pt x="15" y="17"/>
                  </a:cubicBezTo>
                  <a:cubicBezTo>
                    <a:pt x="14" y="18"/>
                    <a:pt x="14" y="18"/>
                    <a:pt x="14" y="18"/>
                  </a:cubicBezTo>
                  <a:cubicBezTo>
                    <a:pt x="13" y="19"/>
                    <a:pt x="11" y="20"/>
                    <a:pt x="8" y="20"/>
                  </a:cubicBezTo>
                  <a:cubicBezTo>
                    <a:pt x="4" y="20"/>
                    <a:pt x="2" y="17"/>
                    <a:pt x="2" y="13"/>
                  </a:cubicBezTo>
                  <a:cubicBezTo>
                    <a:pt x="2" y="7"/>
                    <a:pt x="7" y="0"/>
                    <a:pt x="13" y="0"/>
                  </a:cubicBezTo>
                  <a:cubicBezTo>
                    <a:pt x="15" y="0"/>
                    <a:pt x="16" y="0"/>
                    <a:pt x="17" y="1"/>
                  </a:cubicBezTo>
                  <a:cubicBezTo>
                    <a:pt x="18" y="0"/>
                    <a:pt x="18" y="0"/>
                    <a:pt x="18" y="0"/>
                  </a:cubicBezTo>
                  <a:cubicBezTo>
                    <a:pt x="23" y="0"/>
                    <a:pt x="23" y="0"/>
                    <a:pt x="23" y="0"/>
                  </a:cubicBezTo>
                  <a:lnTo>
                    <a:pt x="19"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0" name="Freeform 38"/>
            <p:cNvSpPr>
              <a:spLocks/>
            </p:cNvSpPr>
            <p:nvPr/>
          </p:nvSpPr>
          <p:spPr bwMode="auto">
            <a:xfrm>
              <a:off x="4465638" y="3689350"/>
              <a:ext cx="60325" cy="95250"/>
            </a:xfrm>
            <a:custGeom>
              <a:avLst/>
              <a:gdLst/>
              <a:ahLst/>
              <a:cxnLst>
                <a:cxn ang="0">
                  <a:pos x="6" y="0"/>
                </a:cxn>
                <a:cxn ang="0">
                  <a:pos x="8" y="15"/>
                </a:cxn>
                <a:cxn ang="0">
                  <a:pos x="8" y="15"/>
                </a:cxn>
                <a:cxn ang="0">
                  <a:pos x="15" y="0"/>
                </a:cxn>
                <a:cxn ang="0">
                  <a:pos x="19" y="1"/>
                </a:cxn>
                <a:cxn ang="0">
                  <a:pos x="3" y="30"/>
                </a:cxn>
                <a:cxn ang="0">
                  <a:pos x="0" y="29"/>
                </a:cxn>
                <a:cxn ang="0">
                  <a:pos x="4" y="19"/>
                </a:cxn>
                <a:cxn ang="0">
                  <a:pos x="1" y="0"/>
                </a:cxn>
                <a:cxn ang="0">
                  <a:pos x="6" y="0"/>
                </a:cxn>
              </a:cxnLst>
              <a:rect l="0" t="0" r="r" b="b"/>
              <a:pathLst>
                <a:path w="19" h="30">
                  <a:moveTo>
                    <a:pt x="6" y="0"/>
                  </a:moveTo>
                  <a:cubicBezTo>
                    <a:pt x="6" y="4"/>
                    <a:pt x="7" y="11"/>
                    <a:pt x="8" y="15"/>
                  </a:cubicBezTo>
                  <a:cubicBezTo>
                    <a:pt x="8" y="15"/>
                    <a:pt x="8" y="15"/>
                    <a:pt x="8" y="15"/>
                  </a:cubicBezTo>
                  <a:cubicBezTo>
                    <a:pt x="9" y="11"/>
                    <a:pt x="13" y="4"/>
                    <a:pt x="15" y="0"/>
                  </a:cubicBezTo>
                  <a:cubicBezTo>
                    <a:pt x="19" y="1"/>
                    <a:pt x="19" y="1"/>
                    <a:pt x="19" y="1"/>
                  </a:cubicBezTo>
                  <a:cubicBezTo>
                    <a:pt x="13" y="11"/>
                    <a:pt x="8" y="20"/>
                    <a:pt x="3" y="30"/>
                  </a:cubicBezTo>
                  <a:cubicBezTo>
                    <a:pt x="0" y="29"/>
                    <a:pt x="0" y="29"/>
                    <a:pt x="0" y="29"/>
                  </a:cubicBezTo>
                  <a:cubicBezTo>
                    <a:pt x="4" y="19"/>
                    <a:pt x="4" y="19"/>
                    <a:pt x="4" y="19"/>
                  </a:cubicBezTo>
                  <a:cubicBezTo>
                    <a:pt x="1" y="0"/>
                    <a:pt x="1" y="0"/>
                    <a:pt x="1" y="0"/>
                  </a:cubicBezTo>
                  <a:lnTo>
                    <a:pt x="6" y="0"/>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grpSp>
      <p:sp>
        <p:nvSpPr>
          <p:cNvPr id="3" name="Subtitle 2"/>
          <p:cNvSpPr>
            <a:spLocks noGrp="1"/>
          </p:cNvSpPr>
          <p:nvPr>
            <p:ph type="subTitle" idx="1" hasCustomPrompt="1"/>
          </p:nvPr>
        </p:nvSpPr>
        <p:spPr>
          <a:xfrm>
            <a:off x="3762375" y="1278137"/>
            <a:ext cx="5257610" cy="611623"/>
          </a:xfrm>
        </p:spPr>
        <p:txBody>
          <a:bodyPr tIns="36000" bIns="36000">
            <a:noAutofit/>
          </a:bodyPr>
          <a:lstStyle>
            <a:lvl1pPr marL="0" indent="0" algn="l">
              <a:buNone/>
              <a:defRPr sz="2400" b="0" cap="sm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subtitle</a:t>
            </a:r>
            <a:endParaRPr lang="en-US" noProof="0" dirty="0"/>
          </a:p>
        </p:txBody>
      </p:sp>
      <p:sp>
        <p:nvSpPr>
          <p:cNvPr id="42" name="Text Placeholder 41"/>
          <p:cNvSpPr>
            <a:spLocks noGrp="1"/>
          </p:cNvSpPr>
          <p:nvPr>
            <p:ph type="body" sz="quarter" idx="10"/>
          </p:nvPr>
        </p:nvSpPr>
        <p:spPr>
          <a:xfrm>
            <a:off x="3762375" y="2003425"/>
            <a:ext cx="5257610" cy="335915"/>
          </a:xfrm>
        </p:spPr>
        <p:txBody>
          <a:bodyPr tIns="36000" bIns="36000" anchor="ctr">
            <a:noAutofit/>
          </a:bodyPr>
          <a:lstStyle>
            <a:lvl1pPr marL="0" indent="0" algn="l">
              <a:buNone/>
              <a:defRPr sz="1600" b="0" cap="none" baseline="0"/>
            </a:lvl1pPr>
          </a:lstStyle>
          <a:p>
            <a:pPr lvl="0"/>
            <a:r>
              <a:rPr lang="en-US" noProof="0" smtClean="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00300"/>
            <a:ext cx="9905998" cy="445770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_Blank 2">
    <p:spTree>
      <p:nvGrpSpPr>
        <p:cNvPr id="1" name=""/>
        <p:cNvGrpSpPr/>
        <p:nvPr/>
      </p:nvGrpSpPr>
      <p:grpSpPr>
        <a:xfrm>
          <a:off x="0" y="0"/>
          <a:ext cx="0" cy="0"/>
          <a:chOff x="0" y="0"/>
          <a:chExt cx="0" cy="0"/>
        </a:xfrm>
      </p:grpSpPr>
      <p:sp>
        <p:nvSpPr>
          <p:cNvPr id="2" name="Rectangle 1"/>
          <p:cNvSpPr/>
          <p:nvPr userDrawn="1"/>
        </p:nvSpPr>
        <p:spPr bwMode="auto">
          <a:xfrm>
            <a:off x="0" y="3443288"/>
            <a:ext cx="9906000" cy="164306"/>
          </a:xfrm>
          <a:prstGeom prst="rect">
            <a:avLst/>
          </a:prstGeom>
          <a:solidFill>
            <a:srgbClr val="E84E0F"/>
          </a:solidFill>
          <a:ln w="4763"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15621" y="2854729"/>
            <a:ext cx="4074757" cy="1269651"/>
          </a:xfrm>
          <a:prstGeom prst="rect">
            <a:avLst/>
          </a:prstGeom>
        </p:spPr>
      </p:pic>
    </p:spTree>
    <p:extLst>
      <p:ext uri="{BB962C8B-B14F-4D97-AF65-F5344CB8AC3E}">
        <p14:creationId xmlns:p14="http://schemas.microsoft.com/office/powerpoint/2010/main" val="172190621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2">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609600"/>
            <a:ext cx="84201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0" y="1752600"/>
            <a:ext cx="41275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5550" y="1752600"/>
            <a:ext cx="41275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3327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609600"/>
            <a:ext cx="84201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42950" y="1752600"/>
            <a:ext cx="41275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742950" y="4000500"/>
            <a:ext cx="41275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035550" y="1752600"/>
            <a:ext cx="41275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6197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742950" y="609600"/>
            <a:ext cx="84201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42950" y="1752600"/>
            <a:ext cx="84201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2950" y="4000500"/>
            <a:ext cx="84201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239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2950" y="609600"/>
            <a:ext cx="84201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42950" y="1752600"/>
            <a:ext cx="41275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752600"/>
            <a:ext cx="41275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523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609600"/>
            <a:ext cx="84201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0" y="1752600"/>
            <a:ext cx="84201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42950" y="4000500"/>
            <a:ext cx="84201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6936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609600"/>
            <a:ext cx="84201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42950" y="1752600"/>
            <a:ext cx="41275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35550" y="1752600"/>
            <a:ext cx="41275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742950" y="4000500"/>
            <a:ext cx="84201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508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ge de gar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62375" y="667077"/>
            <a:ext cx="5257610" cy="677109"/>
          </a:xfrm>
        </p:spPr>
        <p:txBody>
          <a:bodyPr tIns="36000" bIns="36000" anchor="b">
            <a:noAutofit/>
          </a:bodyPr>
          <a:lstStyle>
            <a:lvl1pPr algn="l">
              <a:defRPr sz="3200" b="1" cap="small" baseline="0">
                <a:solidFill>
                  <a:schemeClr val="accent4"/>
                </a:solidFill>
              </a:defRPr>
            </a:lvl1pPr>
          </a:lstStyle>
          <a:p>
            <a:r>
              <a:rPr lang="en-US" noProof="0" dirty="0" smtClean="0"/>
              <a:t>Click to edit title</a:t>
            </a:r>
            <a:endParaRPr lang="en-US" noProof="0" dirty="0"/>
          </a:p>
        </p:txBody>
      </p:sp>
      <p:sp>
        <p:nvSpPr>
          <p:cNvPr id="5" name="Rectangle 39"/>
          <p:cNvSpPr>
            <a:spLocks noChangeArrowheads="1"/>
          </p:cNvSpPr>
          <p:nvPr userDrawn="1"/>
        </p:nvSpPr>
        <p:spPr bwMode="auto">
          <a:xfrm>
            <a:off x="0" y="0"/>
            <a:ext cx="9906000" cy="107950"/>
          </a:xfrm>
          <a:prstGeom prst="rect">
            <a:avLst/>
          </a:prstGeom>
          <a:solidFill>
            <a:srgbClr val="E94E0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p>
        </p:txBody>
      </p:sp>
      <p:grpSp>
        <p:nvGrpSpPr>
          <p:cNvPr id="6" name="Group 47"/>
          <p:cNvGrpSpPr/>
          <p:nvPr userDrawn="1"/>
        </p:nvGrpSpPr>
        <p:grpSpPr>
          <a:xfrm>
            <a:off x="933641" y="1101208"/>
            <a:ext cx="1858347" cy="524909"/>
            <a:chOff x="2824163" y="3194050"/>
            <a:chExt cx="2090738" cy="590550"/>
          </a:xfrm>
        </p:grpSpPr>
        <p:sp>
          <p:nvSpPr>
            <p:cNvPr id="8" name="Freeform 6"/>
            <p:cNvSpPr>
              <a:spLocks noEditPoints="1"/>
            </p:cNvSpPr>
            <p:nvPr/>
          </p:nvSpPr>
          <p:spPr bwMode="auto">
            <a:xfrm>
              <a:off x="3254376" y="3336925"/>
              <a:ext cx="342900" cy="233363"/>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6" y="55"/>
                </a:cxn>
                <a:cxn ang="0">
                  <a:pos x="21" y="50"/>
                </a:cxn>
                <a:cxn ang="0">
                  <a:pos x="21" y="45"/>
                </a:cxn>
                <a:cxn ang="0">
                  <a:pos x="85"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3"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6" y="55"/>
                    <a:pt x="26" y="55"/>
                    <a:pt x="26" y="55"/>
                  </a:cubicBezTo>
                  <a:cubicBezTo>
                    <a:pt x="23" y="55"/>
                    <a:pt x="21" y="53"/>
                    <a:pt x="21" y="50"/>
                  </a:cubicBezTo>
                  <a:cubicBezTo>
                    <a:pt x="21" y="45"/>
                    <a:pt x="21" y="45"/>
                    <a:pt x="21" y="45"/>
                  </a:cubicBezTo>
                  <a:cubicBezTo>
                    <a:pt x="85" y="45"/>
                    <a:pt x="85" y="45"/>
                    <a:pt x="85" y="45"/>
                  </a:cubicBezTo>
                  <a:cubicBezTo>
                    <a:pt x="93" y="45"/>
                    <a:pt x="99" y="39"/>
                    <a:pt x="99" y="32"/>
                  </a:cubicBezTo>
                  <a:cubicBezTo>
                    <a:pt x="99" y="20"/>
                    <a:pt x="99" y="20"/>
                    <a:pt x="99" y="20"/>
                  </a:cubicBezTo>
                  <a:cubicBezTo>
                    <a:pt x="99" y="9"/>
                    <a:pt x="89"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9" name="Freeform 7"/>
            <p:cNvSpPr>
              <a:spLocks noEditPoints="1"/>
            </p:cNvSpPr>
            <p:nvPr/>
          </p:nvSpPr>
          <p:spPr bwMode="auto">
            <a:xfrm>
              <a:off x="4249738" y="3336925"/>
              <a:ext cx="342900" cy="233363"/>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7" y="55"/>
                </a:cxn>
                <a:cxn ang="0">
                  <a:pos x="21" y="50"/>
                </a:cxn>
                <a:cxn ang="0">
                  <a:pos x="21" y="45"/>
                </a:cxn>
                <a:cxn ang="0">
                  <a:pos x="86"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4"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7" y="55"/>
                    <a:pt x="27" y="55"/>
                    <a:pt x="27" y="55"/>
                  </a:cubicBezTo>
                  <a:cubicBezTo>
                    <a:pt x="24" y="55"/>
                    <a:pt x="21" y="53"/>
                    <a:pt x="21" y="50"/>
                  </a:cubicBezTo>
                  <a:cubicBezTo>
                    <a:pt x="21" y="45"/>
                    <a:pt x="21" y="45"/>
                    <a:pt x="21" y="45"/>
                  </a:cubicBezTo>
                  <a:cubicBezTo>
                    <a:pt x="86" y="45"/>
                    <a:pt x="86" y="45"/>
                    <a:pt x="86" y="45"/>
                  </a:cubicBezTo>
                  <a:cubicBezTo>
                    <a:pt x="93" y="45"/>
                    <a:pt x="99" y="39"/>
                    <a:pt x="99" y="32"/>
                  </a:cubicBezTo>
                  <a:cubicBezTo>
                    <a:pt x="99" y="20"/>
                    <a:pt x="99" y="20"/>
                    <a:pt x="99" y="20"/>
                  </a:cubicBezTo>
                  <a:cubicBezTo>
                    <a:pt x="99" y="9"/>
                    <a:pt x="90"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0" name="Freeform 8"/>
            <p:cNvSpPr>
              <a:spLocks/>
            </p:cNvSpPr>
            <p:nvPr/>
          </p:nvSpPr>
          <p:spPr bwMode="auto">
            <a:xfrm>
              <a:off x="3597276" y="3336925"/>
              <a:ext cx="306388" cy="233363"/>
            </a:xfrm>
            <a:custGeom>
              <a:avLst/>
              <a:gdLst/>
              <a:ahLst/>
              <a:cxnLst>
                <a:cxn ang="0">
                  <a:pos x="93" y="32"/>
                </a:cxn>
                <a:cxn ang="0">
                  <a:pos x="93" y="14"/>
                </a:cxn>
                <a:cxn ang="0">
                  <a:pos x="79" y="0"/>
                </a:cxn>
                <a:cxn ang="0">
                  <a:pos x="0" y="0"/>
                </a:cxn>
                <a:cxn ang="0">
                  <a:pos x="0" y="0"/>
                </a:cxn>
                <a:cxn ang="0">
                  <a:pos x="0" y="17"/>
                </a:cxn>
                <a:cxn ang="0">
                  <a:pos x="67" y="17"/>
                </a:cxn>
                <a:cxn ang="0">
                  <a:pos x="72" y="23"/>
                </a:cxn>
                <a:cxn ang="0">
                  <a:pos x="67" y="28"/>
                </a:cxn>
                <a:cxn ang="0">
                  <a:pos x="0" y="28"/>
                </a:cxn>
                <a:cxn ang="0">
                  <a:pos x="0" y="73"/>
                </a:cxn>
                <a:cxn ang="0">
                  <a:pos x="21" y="73"/>
                </a:cxn>
                <a:cxn ang="0">
                  <a:pos x="21" y="45"/>
                </a:cxn>
                <a:cxn ang="0">
                  <a:pos x="52" y="45"/>
                </a:cxn>
                <a:cxn ang="0">
                  <a:pos x="70" y="73"/>
                </a:cxn>
                <a:cxn ang="0">
                  <a:pos x="96" y="73"/>
                </a:cxn>
                <a:cxn ang="0">
                  <a:pos x="76" y="45"/>
                </a:cxn>
                <a:cxn ang="0">
                  <a:pos x="79" y="45"/>
                </a:cxn>
                <a:cxn ang="0">
                  <a:pos x="93" y="32"/>
                </a:cxn>
              </a:cxnLst>
              <a:rect l="0" t="0" r="r" b="b"/>
              <a:pathLst>
                <a:path w="96" h="73">
                  <a:moveTo>
                    <a:pt x="93" y="32"/>
                  </a:moveTo>
                  <a:cubicBezTo>
                    <a:pt x="93" y="14"/>
                    <a:pt x="93" y="14"/>
                    <a:pt x="93" y="14"/>
                  </a:cubicBezTo>
                  <a:cubicBezTo>
                    <a:pt x="93" y="6"/>
                    <a:pt x="87" y="0"/>
                    <a:pt x="79" y="0"/>
                  </a:cubicBezTo>
                  <a:cubicBezTo>
                    <a:pt x="0" y="0"/>
                    <a:pt x="0" y="0"/>
                    <a:pt x="0" y="0"/>
                  </a:cubicBezTo>
                  <a:cubicBezTo>
                    <a:pt x="0" y="0"/>
                    <a:pt x="0" y="0"/>
                    <a:pt x="0" y="0"/>
                  </a:cubicBezTo>
                  <a:cubicBezTo>
                    <a:pt x="0" y="17"/>
                    <a:pt x="0" y="17"/>
                    <a:pt x="0" y="17"/>
                  </a:cubicBezTo>
                  <a:cubicBezTo>
                    <a:pt x="67" y="17"/>
                    <a:pt x="67" y="17"/>
                    <a:pt x="67" y="17"/>
                  </a:cubicBezTo>
                  <a:cubicBezTo>
                    <a:pt x="69" y="17"/>
                    <a:pt x="72" y="20"/>
                    <a:pt x="72" y="23"/>
                  </a:cubicBezTo>
                  <a:cubicBezTo>
                    <a:pt x="72" y="25"/>
                    <a:pt x="69" y="28"/>
                    <a:pt x="67" y="28"/>
                  </a:cubicBezTo>
                  <a:cubicBezTo>
                    <a:pt x="0" y="28"/>
                    <a:pt x="0" y="28"/>
                    <a:pt x="0" y="28"/>
                  </a:cubicBezTo>
                  <a:cubicBezTo>
                    <a:pt x="0" y="73"/>
                    <a:pt x="0" y="73"/>
                    <a:pt x="0" y="73"/>
                  </a:cubicBezTo>
                  <a:cubicBezTo>
                    <a:pt x="21" y="73"/>
                    <a:pt x="21" y="73"/>
                    <a:pt x="21" y="73"/>
                  </a:cubicBezTo>
                  <a:cubicBezTo>
                    <a:pt x="21" y="45"/>
                    <a:pt x="21" y="45"/>
                    <a:pt x="21" y="45"/>
                  </a:cubicBezTo>
                  <a:cubicBezTo>
                    <a:pt x="52" y="45"/>
                    <a:pt x="52" y="45"/>
                    <a:pt x="52" y="45"/>
                  </a:cubicBezTo>
                  <a:cubicBezTo>
                    <a:pt x="70" y="73"/>
                    <a:pt x="70" y="73"/>
                    <a:pt x="70" y="73"/>
                  </a:cubicBezTo>
                  <a:cubicBezTo>
                    <a:pt x="96" y="73"/>
                    <a:pt x="96" y="73"/>
                    <a:pt x="96" y="73"/>
                  </a:cubicBezTo>
                  <a:cubicBezTo>
                    <a:pt x="76" y="45"/>
                    <a:pt x="76" y="45"/>
                    <a:pt x="76" y="45"/>
                  </a:cubicBezTo>
                  <a:cubicBezTo>
                    <a:pt x="79" y="45"/>
                    <a:pt x="79" y="45"/>
                    <a:pt x="79" y="45"/>
                  </a:cubicBezTo>
                  <a:cubicBezTo>
                    <a:pt x="87" y="45"/>
                    <a:pt x="93" y="39"/>
                    <a:pt x="93" y="3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1" name="Freeform 9"/>
            <p:cNvSpPr>
              <a:spLocks/>
            </p:cNvSpPr>
            <p:nvPr/>
          </p:nvSpPr>
          <p:spPr bwMode="auto">
            <a:xfrm>
              <a:off x="3932238" y="3336925"/>
              <a:ext cx="292100" cy="233363"/>
            </a:xfrm>
            <a:custGeom>
              <a:avLst/>
              <a:gdLst/>
              <a:ahLst/>
              <a:cxnLst>
                <a:cxn ang="0">
                  <a:pos x="92" y="59"/>
                </a:cxn>
                <a:cxn ang="0">
                  <a:pos x="92" y="41"/>
                </a:cxn>
                <a:cxn ang="0">
                  <a:pos x="78" y="28"/>
                </a:cxn>
                <a:cxn ang="0">
                  <a:pos x="26" y="28"/>
                </a:cxn>
                <a:cxn ang="0">
                  <a:pos x="21" y="23"/>
                </a:cxn>
                <a:cxn ang="0">
                  <a:pos x="26" y="17"/>
                </a:cxn>
                <a:cxn ang="0">
                  <a:pos x="92" y="17"/>
                </a:cxn>
                <a:cxn ang="0">
                  <a:pos x="92" y="0"/>
                </a:cxn>
                <a:cxn ang="0">
                  <a:pos x="14" y="0"/>
                </a:cxn>
                <a:cxn ang="0">
                  <a:pos x="0" y="14"/>
                </a:cxn>
                <a:cxn ang="0">
                  <a:pos x="0" y="32"/>
                </a:cxn>
                <a:cxn ang="0">
                  <a:pos x="14" y="45"/>
                </a:cxn>
                <a:cxn ang="0">
                  <a:pos x="66" y="45"/>
                </a:cxn>
                <a:cxn ang="0">
                  <a:pos x="71" y="50"/>
                </a:cxn>
                <a:cxn ang="0">
                  <a:pos x="66" y="55"/>
                </a:cxn>
                <a:cxn ang="0">
                  <a:pos x="0" y="55"/>
                </a:cxn>
                <a:cxn ang="0">
                  <a:pos x="0" y="73"/>
                </a:cxn>
                <a:cxn ang="0">
                  <a:pos x="78" y="73"/>
                </a:cxn>
                <a:cxn ang="0">
                  <a:pos x="92" y="59"/>
                </a:cxn>
              </a:cxnLst>
              <a:rect l="0" t="0" r="r" b="b"/>
              <a:pathLst>
                <a:path w="92" h="73">
                  <a:moveTo>
                    <a:pt x="92" y="59"/>
                  </a:moveTo>
                  <a:cubicBezTo>
                    <a:pt x="92" y="41"/>
                    <a:pt x="92" y="41"/>
                    <a:pt x="92" y="41"/>
                  </a:cubicBezTo>
                  <a:cubicBezTo>
                    <a:pt x="92" y="34"/>
                    <a:pt x="86" y="28"/>
                    <a:pt x="78" y="28"/>
                  </a:cubicBezTo>
                  <a:cubicBezTo>
                    <a:pt x="26" y="28"/>
                    <a:pt x="26" y="28"/>
                    <a:pt x="26" y="28"/>
                  </a:cubicBezTo>
                  <a:cubicBezTo>
                    <a:pt x="23" y="28"/>
                    <a:pt x="21" y="25"/>
                    <a:pt x="21" y="23"/>
                  </a:cubicBezTo>
                  <a:cubicBezTo>
                    <a:pt x="21" y="20"/>
                    <a:pt x="23" y="17"/>
                    <a:pt x="26" y="17"/>
                  </a:cubicBezTo>
                  <a:cubicBezTo>
                    <a:pt x="92" y="17"/>
                    <a:pt x="92" y="17"/>
                    <a:pt x="92" y="17"/>
                  </a:cubicBezTo>
                  <a:cubicBezTo>
                    <a:pt x="92" y="0"/>
                    <a:pt x="92" y="0"/>
                    <a:pt x="92" y="0"/>
                  </a:cubicBezTo>
                  <a:cubicBezTo>
                    <a:pt x="14" y="0"/>
                    <a:pt x="14" y="0"/>
                    <a:pt x="14" y="0"/>
                  </a:cubicBezTo>
                  <a:cubicBezTo>
                    <a:pt x="6" y="0"/>
                    <a:pt x="0" y="6"/>
                    <a:pt x="0" y="14"/>
                  </a:cubicBezTo>
                  <a:cubicBezTo>
                    <a:pt x="0" y="32"/>
                    <a:pt x="0" y="32"/>
                    <a:pt x="0" y="32"/>
                  </a:cubicBezTo>
                  <a:cubicBezTo>
                    <a:pt x="0" y="39"/>
                    <a:pt x="6" y="45"/>
                    <a:pt x="14" y="45"/>
                  </a:cubicBezTo>
                  <a:cubicBezTo>
                    <a:pt x="66" y="45"/>
                    <a:pt x="66" y="45"/>
                    <a:pt x="66" y="45"/>
                  </a:cubicBezTo>
                  <a:cubicBezTo>
                    <a:pt x="68" y="45"/>
                    <a:pt x="71" y="47"/>
                    <a:pt x="71" y="50"/>
                  </a:cubicBezTo>
                  <a:cubicBezTo>
                    <a:pt x="71" y="53"/>
                    <a:pt x="68" y="55"/>
                    <a:pt x="66" y="55"/>
                  </a:cubicBezTo>
                  <a:cubicBezTo>
                    <a:pt x="0" y="55"/>
                    <a:pt x="0" y="55"/>
                    <a:pt x="0" y="55"/>
                  </a:cubicBezTo>
                  <a:cubicBezTo>
                    <a:pt x="0" y="73"/>
                    <a:pt x="0" y="73"/>
                    <a:pt x="0" y="73"/>
                  </a:cubicBezTo>
                  <a:cubicBezTo>
                    <a:pt x="78" y="73"/>
                    <a:pt x="78" y="73"/>
                    <a:pt x="78" y="73"/>
                  </a:cubicBezTo>
                  <a:cubicBezTo>
                    <a:pt x="86" y="73"/>
                    <a:pt x="92" y="67"/>
                    <a:pt x="92" y="59"/>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2" name="Freeform 10"/>
            <p:cNvSpPr>
              <a:spLocks/>
            </p:cNvSpPr>
            <p:nvPr/>
          </p:nvSpPr>
          <p:spPr bwMode="auto">
            <a:xfrm>
              <a:off x="2824163" y="3333750"/>
              <a:ext cx="401638" cy="236538"/>
            </a:xfrm>
            <a:custGeom>
              <a:avLst/>
              <a:gdLst/>
              <a:ahLst/>
              <a:cxnLst>
                <a:cxn ang="0">
                  <a:pos x="106" y="0"/>
                </a:cxn>
                <a:cxn ang="0">
                  <a:pos x="88" y="10"/>
                </a:cxn>
                <a:cxn ang="0">
                  <a:pos x="63" y="55"/>
                </a:cxn>
                <a:cxn ang="0">
                  <a:pos x="38" y="10"/>
                </a:cxn>
                <a:cxn ang="0">
                  <a:pos x="20" y="0"/>
                </a:cxn>
                <a:cxn ang="0">
                  <a:pos x="0" y="20"/>
                </a:cxn>
                <a:cxn ang="0">
                  <a:pos x="0" y="74"/>
                </a:cxn>
                <a:cxn ang="0">
                  <a:pos x="21" y="74"/>
                </a:cxn>
                <a:cxn ang="0">
                  <a:pos x="21" y="29"/>
                </a:cxn>
                <a:cxn ang="0">
                  <a:pos x="24" y="26"/>
                </a:cxn>
                <a:cxn ang="0">
                  <a:pos x="26" y="27"/>
                </a:cxn>
                <a:cxn ang="0">
                  <a:pos x="53" y="74"/>
                </a:cxn>
                <a:cxn ang="0">
                  <a:pos x="73" y="74"/>
                </a:cxn>
                <a:cxn ang="0">
                  <a:pos x="100" y="27"/>
                </a:cxn>
                <a:cxn ang="0">
                  <a:pos x="102" y="26"/>
                </a:cxn>
                <a:cxn ang="0">
                  <a:pos x="105" y="29"/>
                </a:cxn>
                <a:cxn ang="0">
                  <a:pos x="105" y="74"/>
                </a:cxn>
                <a:cxn ang="0">
                  <a:pos x="126" y="74"/>
                </a:cxn>
                <a:cxn ang="0">
                  <a:pos x="126" y="20"/>
                </a:cxn>
                <a:cxn ang="0">
                  <a:pos x="106" y="0"/>
                </a:cxn>
              </a:cxnLst>
              <a:rect l="0" t="0" r="r" b="b"/>
              <a:pathLst>
                <a:path w="126" h="74">
                  <a:moveTo>
                    <a:pt x="106" y="0"/>
                  </a:moveTo>
                  <a:cubicBezTo>
                    <a:pt x="98" y="0"/>
                    <a:pt x="92" y="4"/>
                    <a:pt x="88" y="10"/>
                  </a:cubicBezTo>
                  <a:cubicBezTo>
                    <a:pt x="63" y="55"/>
                    <a:pt x="63" y="55"/>
                    <a:pt x="63" y="55"/>
                  </a:cubicBezTo>
                  <a:cubicBezTo>
                    <a:pt x="38" y="10"/>
                    <a:pt x="38" y="10"/>
                    <a:pt x="38" y="10"/>
                  </a:cubicBezTo>
                  <a:cubicBezTo>
                    <a:pt x="34" y="4"/>
                    <a:pt x="28" y="0"/>
                    <a:pt x="20" y="0"/>
                  </a:cubicBezTo>
                  <a:cubicBezTo>
                    <a:pt x="9" y="0"/>
                    <a:pt x="0" y="9"/>
                    <a:pt x="0" y="20"/>
                  </a:cubicBezTo>
                  <a:cubicBezTo>
                    <a:pt x="0" y="74"/>
                    <a:pt x="0" y="74"/>
                    <a:pt x="0" y="74"/>
                  </a:cubicBezTo>
                  <a:cubicBezTo>
                    <a:pt x="21" y="74"/>
                    <a:pt x="21" y="74"/>
                    <a:pt x="21" y="74"/>
                  </a:cubicBezTo>
                  <a:cubicBezTo>
                    <a:pt x="21" y="29"/>
                    <a:pt x="21" y="29"/>
                    <a:pt x="21" y="29"/>
                  </a:cubicBezTo>
                  <a:cubicBezTo>
                    <a:pt x="21" y="27"/>
                    <a:pt x="22" y="26"/>
                    <a:pt x="24" y="26"/>
                  </a:cubicBezTo>
                  <a:cubicBezTo>
                    <a:pt x="25" y="26"/>
                    <a:pt x="26" y="26"/>
                    <a:pt x="26" y="27"/>
                  </a:cubicBezTo>
                  <a:cubicBezTo>
                    <a:pt x="53" y="74"/>
                    <a:pt x="53" y="74"/>
                    <a:pt x="53" y="74"/>
                  </a:cubicBezTo>
                  <a:cubicBezTo>
                    <a:pt x="73" y="74"/>
                    <a:pt x="73" y="74"/>
                    <a:pt x="73" y="74"/>
                  </a:cubicBezTo>
                  <a:cubicBezTo>
                    <a:pt x="73" y="74"/>
                    <a:pt x="100" y="27"/>
                    <a:pt x="100" y="27"/>
                  </a:cubicBezTo>
                  <a:cubicBezTo>
                    <a:pt x="100" y="26"/>
                    <a:pt x="101" y="26"/>
                    <a:pt x="102" y="26"/>
                  </a:cubicBezTo>
                  <a:cubicBezTo>
                    <a:pt x="104" y="26"/>
                    <a:pt x="105" y="27"/>
                    <a:pt x="105" y="29"/>
                  </a:cubicBezTo>
                  <a:cubicBezTo>
                    <a:pt x="105" y="74"/>
                    <a:pt x="105" y="74"/>
                    <a:pt x="105" y="74"/>
                  </a:cubicBezTo>
                  <a:cubicBezTo>
                    <a:pt x="126" y="74"/>
                    <a:pt x="126" y="74"/>
                    <a:pt x="126" y="74"/>
                  </a:cubicBezTo>
                  <a:cubicBezTo>
                    <a:pt x="126" y="20"/>
                    <a:pt x="126" y="20"/>
                    <a:pt x="126" y="20"/>
                  </a:cubicBezTo>
                  <a:cubicBezTo>
                    <a:pt x="126" y="9"/>
                    <a:pt x="117" y="0"/>
                    <a:pt x="106" y="0"/>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3" name="Freeform 11"/>
            <p:cNvSpPr>
              <a:spLocks/>
            </p:cNvSpPr>
            <p:nvPr/>
          </p:nvSpPr>
          <p:spPr bwMode="auto">
            <a:xfrm>
              <a:off x="4592638" y="3194050"/>
              <a:ext cx="322263" cy="558800"/>
            </a:xfrm>
            <a:custGeom>
              <a:avLst/>
              <a:gdLst/>
              <a:ahLst/>
              <a:cxnLst>
                <a:cxn ang="0">
                  <a:pos x="80" y="14"/>
                </a:cxn>
                <a:cxn ang="0">
                  <a:pos x="80" y="95"/>
                </a:cxn>
                <a:cxn ang="0">
                  <a:pos x="77" y="98"/>
                </a:cxn>
                <a:cxn ang="0">
                  <a:pos x="75" y="97"/>
                </a:cxn>
                <a:cxn ang="0">
                  <a:pos x="36" y="50"/>
                </a:cxn>
                <a:cxn ang="0">
                  <a:pos x="20" y="42"/>
                </a:cxn>
                <a:cxn ang="0">
                  <a:pos x="0" y="63"/>
                </a:cxn>
                <a:cxn ang="0">
                  <a:pos x="0" y="175"/>
                </a:cxn>
                <a:cxn ang="0">
                  <a:pos x="21" y="161"/>
                </a:cxn>
                <a:cxn ang="0">
                  <a:pos x="21" y="68"/>
                </a:cxn>
                <a:cxn ang="0">
                  <a:pos x="24" y="65"/>
                </a:cxn>
                <a:cxn ang="0">
                  <a:pos x="26" y="66"/>
                </a:cxn>
                <a:cxn ang="0">
                  <a:pos x="65" y="113"/>
                </a:cxn>
                <a:cxn ang="0">
                  <a:pos x="81" y="120"/>
                </a:cxn>
                <a:cxn ang="0">
                  <a:pos x="101" y="100"/>
                </a:cxn>
                <a:cxn ang="0">
                  <a:pos x="101" y="0"/>
                </a:cxn>
                <a:cxn ang="0">
                  <a:pos x="80" y="14"/>
                </a:cxn>
              </a:cxnLst>
              <a:rect l="0" t="0" r="r" b="b"/>
              <a:pathLst>
                <a:path w="101" h="175">
                  <a:moveTo>
                    <a:pt x="80" y="14"/>
                  </a:moveTo>
                  <a:cubicBezTo>
                    <a:pt x="80" y="95"/>
                    <a:pt x="80" y="95"/>
                    <a:pt x="80" y="95"/>
                  </a:cubicBezTo>
                  <a:cubicBezTo>
                    <a:pt x="80" y="97"/>
                    <a:pt x="79" y="98"/>
                    <a:pt x="77" y="98"/>
                  </a:cubicBezTo>
                  <a:cubicBezTo>
                    <a:pt x="76" y="98"/>
                    <a:pt x="76" y="98"/>
                    <a:pt x="75" y="97"/>
                  </a:cubicBezTo>
                  <a:cubicBezTo>
                    <a:pt x="75" y="97"/>
                    <a:pt x="36" y="50"/>
                    <a:pt x="36" y="50"/>
                  </a:cubicBezTo>
                  <a:cubicBezTo>
                    <a:pt x="32" y="45"/>
                    <a:pt x="27" y="42"/>
                    <a:pt x="20" y="42"/>
                  </a:cubicBezTo>
                  <a:cubicBezTo>
                    <a:pt x="9" y="42"/>
                    <a:pt x="0" y="51"/>
                    <a:pt x="0" y="63"/>
                  </a:cubicBezTo>
                  <a:cubicBezTo>
                    <a:pt x="0" y="175"/>
                    <a:pt x="0" y="175"/>
                    <a:pt x="0" y="175"/>
                  </a:cubicBezTo>
                  <a:cubicBezTo>
                    <a:pt x="21" y="161"/>
                    <a:pt x="21" y="161"/>
                    <a:pt x="21" y="161"/>
                  </a:cubicBezTo>
                  <a:cubicBezTo>
                    <a:pt x="21" y="68"/>
                    <a:pt x="21" y="68"/>
                    <a:pt x="21" y="68"/>
                  </a:cubicBezTo>
                  <a:cubicBezTo>
                    <a:pt x="21" y="66"/>
                    <a:pt x="22" y="65"/>
                    <a:pt x="24" y="65"/>
                  </a:cubicBezTo>
                  <a:cubicBezTo>
                    <a:pt x="25" y="65"/>
                    <a:pt x="26" y="65"/>
                    <a:pt x="26" y="66"/>
                  </a:cubicBezTo>
                  <a:cubicBezTo>
                    <a:pt x="26" y="66"/>
                    <a:pt x="65" y="113"/>
                    <a:pt x="65" y="113"/>
                  </a:cubicBezTo>
                  <a:cubicBezTo>
                    <a:pt x="69" y="118"/>
                    <a:pt x="75" y="120"/>
                    <a:pt x="81" y="120"/>
                  </a:cubicBezTo>
                  <a:cubicBezTo>
                    <a:pt x="92" y="120"/>
                    <a:pt x="101" y="111"/>
                    <a:pt x="101" y="100"/>
                  </a:cubicBezTo>
                  <a:cubicBezTo>
                    <a:pt x="101" y="0"/>
                    <a:pt x="101" y="0"/>
                    <a:pt x="101" y="0"/>
                  </a:cubicBezTo>
                  <a:lnTo>
                    <a:pt x="80" y="14"/>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4" name="Freeform 12"/>
            <p:cNvSpPr>
              <a:spLocks/>
            </p:cNvSpPr>
            <p:nvPr/>
          </p:nvSpPr>
          <p:spPr bwMode="auto">
            <a:xfrm>
              <a:off x="2824163" y="3662363"/>
              <a:ext cx="57150" cy="90488"/>
            </a:xfrm>
            <a:custGeom>
              <a:avLst/>
              <a:gdLst/>
              <a:ahLst/>
              <a:cxnLst>
                <a:cxn ang="0">
                  <a:pos x="36" y="9"/>
                </a:cxn>
                <a:cxn ang="0">
                  <a:pos x="18" y="9"/>
                </a:cxn>
                <a:cxn ang="0">
                  <a:pos x="16" y="25"/>
                </a:cxn>
                <a:cxn ang="0">
                  <a:pos x="32" y="25"/>
                </a:cxn>
                <a:cxn ang="0">
                  <a:pos x="30" y="31"/>
                </a:cxn>
                <a:cxn ang="0">
                  <a:pos x="14" y="31"/>
                </a:cxn>
                <a:cxn ang="0">
                  <a:pos x="10" y="49"/>
                </a:cxn>
                <a:cxn ang="0">
                  <a:pos x="30" y="49"/>
                </a:cxn>
                <a:cxn ang="0">
                  <a:pos x="30" y="57"/>
                </a:cxn>
                <a:cxn ang="0">
                  <a:pos x="0" y="57"/>
                </a:cxn>
                <a:cxn ang="0">
                  <a:pos x="10" y="0"/>
                </a:cxn>
                <a:cxn ang="0">
                  <a:pos x="36" y="0"/>
                </a:cxn>
                <a:cxn ang="0">
                  <a:pos x="36" y="9"/>
                </a:cxn>
              </a:cxnLst>
              <a:rect l="0" t="0" r="r" b="b"/>
              <a:pathLst>
                <a:path w="36" h="57">
                  <a:moveTo>
                    <a:pt x="36" y="9"/>
                  </a:moveTo>
                  <a:lnTo>
                    <a:pt x="18" y="9"/>
                  </a:lnTo>
                  <a:lnTo>
                    <a:pt x="16" y="25"/>
                  </a:lnTo>
                  <a:lnTo>
                    <a:pt x="32" y="25"/>
                  </a:lnTo>
                  <a:lnTo>
                    <a:pt x="30" y="31"/>
                  </a:lnTo>
                  <a:lnTo>
                    <a:pt x="14" y="31"/>
                  </a:lnTo>
                  <a:lnTo>
                    <a:pt x="10" y="49"/>
                  </a:lnTo>
                  <a:lnTo>
                    <a:pt x="30" y="49"/>
                  </a:lnTo>
                  <a:lnTo>
                    <a:pt x="30" y="57"/>
                  </a:lnTo>
                  <a:lnTo>
                    <a:pt x="0" y="57"/>
                  </a:lnTo>
                  <a:lnTo>
                    <a:pt x="10" y="0"/>
                  </a:lnTo>
                  <a:lnTo>
                    <a:pt x="36" y="0"/>
                  </a:lnTo>
                  <a:lnTo>
                    <a:pt x="36" y="9"/>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5" name="Freeform 13"/>
            <p:cNvSpPr>
              <a:spLocks/>
            </p:cNvSpPr>
            <p:nvPr/>
          </p:nvSpPr>
          <p:spPr bwMode="auto">
            <a:xfrm>
              <a:off x="2881313" y="3689350"/>
              <a:ext cx="68263" cy="63500"/>
            </a:xfrm>
            <a:custGeom>
              <a:avLst/>
              <a:gdLst/>
              <a:ahLst/>
              <a:cxnLst>
                <a:cxn ang="0">
                  <a:pos x="13" y="20"/>
                </a:cxn>
                <a:cxn ang="0">
                  <a:pos x="10" y="12"/>
                </a:cxn>
                <a:cxn ang="0">
                  <a:pos x="4" y="20"/>
                </a:cxn>
                <a:cxn ang="0">
                  <a:pos x="0" y="18"/>
                </a:cxn>
                <a:cxn ang="0">
                  <a:pos x="9" y="9"/>
                </a:cxn>
                <a:cxn ang="0">
                  <a:pos x="5" y="1"/>
                </a:cxn>
                <a:cxn ang="0">
                  <a:pos x="9" y="0"/>
                </a:cxn>
                <a:cxn ang="0">
                  <a:pos x="12" y="6"/>
                </a:cxn>
                <a:cxn ang="0">
                  <a:pos x="17" y="0"/>
                </a:cxn>
                <a:cxn ang="0">
                  <a:pos x="21" y="1"/>
                </a:cxn>
                <a:cxn ang="0">
                  <a:pos x="13" y="9"/>
                </a:cxn>
                <a:cxn ang="0">
                  <a:pos x="18" y="19"/>
                </a:cxn>
                <a:cxn ang="0">
                  <a:pos x="13" y="20"/>
                </a:cxn>
              </a:cxnLst>
              <a:rect l="0" t="0" r="r" b="b"/>
              <a:pathLst>
                <a:path w="21" h="20">
                  <a:moveTo>
                    <a:pt x="13" y="20"/>
                  </a:moveTo>
                  <a:cubicBezTo>
                    <a:pt x="12" y="18"/>
                    <a:pt x="11" y="15"/>
                    <a:pt x="10" y="12"/>
                  </a:cubicBezTo>
                  <a:cubicBezTo>
                    <a:pt x="8" y="15"/>
                    <a:pt x="6" y="18"/>
                    <a:pt x="4" y="20"/>
                  </a:cubicBezTo>
                  <a:cubicBezTo>
                    <a:pt x="0" y="18"/>
                    <a:pt x="0" y="18"/>
                    <a:pt x="0" y="18"/>
                  </a:cubicBezTo>
                  <a:cubicBezTo>
                    <a:pt x="3" y="15"/>
                    <a:pt x="6" y="12"/>
                    <a:pt x="9" y="9"/>
                  </a:cubicBezTo>
                  <a:cubicBezTo>
                    <a:pt x="7" y="7"/>
                    <a:pt x="6" y="4"/>
                    <a:pt x="5" y="1"/>
                  </a:cubicBezTo>
                  <a:cubicBezTo>
                    <a:pt x="9" y="0"/>
                    <a:pt x="9" y="0"/>
                    <a:pt x="9" y="0"/>
                  </a:cubicBezTo>
                  <a:cubicBezTo>
                    <a:pt x="10" y="2"/>
                    <a:pt x="11" y="4"/>
                    <a:pt x="12" y="6"/>
                  </a:cubicBezTo>
                  <a:cubicBezTo>
                    <a:pt x="14" y="4"/>
                    <a:pt x="15" y="2"/>
                    <a:pt x="17" y="0"/>
                  </a:cubicBezTo>
                  <a:cubicBezTo>
                    <a:pt x="21" y="1"/>
                    <a:pt x="21" y="1"/>
                    <a:pt x="21" y="1"/>
                  </a:cubicBezTo>
                  <a:cubicBezTo>
                    <a:pt x="18" y="4"/>
                    <a:pt x="16" y="6"/>
                    <a:pt x="13" y="9"/>
                  </a:cubicBezTo>
                  <a:cubicBezTo>
                    <a:pt x="15" y="12"/>
                    <a:pt x="17" y="16"/>
                    <a:pt x="18" y="19"/>
                  </a:cubicBezTo>
                  <a:lnTo>
                    <a:pt x="13" y="20"/>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6" name="Freeform 14"/>
            <p:cNvSpPr>
              <a:spLocks noEditPoints="1"/>
            </p:cNvSpPr>
            <p:nvPr/>
          </p:nvSpPr>
          <p:spPr bwMode="auto">
            <a:xfrm>
              <a:off x="2946401" y="3689350"/>
              <a:ext cx="73025" cy="95250"/>
            </a:xfrm>
            <a:custGeom>
              <a:avLst/>
              <a:gdLst/>
              <a:ahLst/>
              <a:cxnLst>
                <a:cxn ang="0">
                  <a:pos x="11" y="17"/>
                </a:cxn>
                <a:cxn ang="0">
                  <a:pos x="18" y="7"/>
                </a:cxn>
                <a:cxn ang="0">
                  <a:pos x="15" y="3"/>
                </a:cxn>
                <a:cxn ang="0">
                  <a:pos x="8" y="16"/>
                </a:cxn>
                <a:cxn ang="0">
                  <a:pos x="11" y="17"/>
                </a:cxn>
                <a:cxn ang="0">
                  <a:pos x="10" y="3"/>
                </a:cxn>
                <a:cxn ang="0">
                  <a:pos x="10" y="3"/>
                </a:cxn>
                <a:cxn ang="0">
                  <a:pos x="17" y="0"/>
                </a:cxn>
                <a:cxn ang="0">
                  <a:pos x="23" y="7"/>
                </a:cxn>
                <a:cxn ang="0">
                  <a:pos x="12" y="20"/>
                </a:cxn>
                <a:cxn ang="0">
                  <a:pos x="7" y="19"/>
                </a:cxn>
                <a:cxn ang="0">
                  <a:pos x="5" y="30"/>
                </a:cxn>
                <a:cxn ang="0">
                  <a:pos x="0" y="30"/>
                </a:cxn>
                <a:cxn ang="0">
                  <a:pos x="6" y="0"/>
                </a:cxn>
                <a:cxn ang="0">
                  <a:pos x="11" y="0"/>
                </a:cxn>
                <a:cxn ang="0">
                  <a:pos x="10" y="3"/>
                </a:cxn>
              </a:cxnLst>
              <a:rect l="0" t="0" r="r" b="b"/>
              <a:pathLst>
                <a:path w="23" h="30">
                  <a:moveTo>
                    <a:pt x="11" y="17"/>
                  </a:moveTo>
                  <a:cubicBezTo>
                    <a:pt x="15" y="17"/>
                    <a:pt x="18" y="11"/>
                    <a:pt x="18" y="7"/>
                  </a:cubicBezTo>
                  <a:cubicBezTo>
                    <a:pt x="18" y="4"/>
                    <a:pt x="17" y="3"/>
                    <a:pt x="15" y="3"/>
                  </a:cubicBezTo>
                  <a:cubicBezTo>
                    <a:pt x="12" y="3"/>
                    <a:pt x="9" y="7"/>
                    <a:pt x="8" y="16"/>
                  </a:cubicBezTo>
                  <a:cubicBezTo>
                    <a:pt x="9" y="17"/>
                    <a:pt x="10" y="17"/>
                    <a:pt x="11" y="17"/>
                  </a:cubicBezTo>
                  <a:moveTo>
                    <a:pt x="10" y="3"/>
                  </a:moveTo>
                  <a:cubicBezTo>
                    <a:pt x="10" y="3"/>
                    <a:pt x="10" y="3"/>
                    <a:pt x="10" y="3"/>
                  </a:cubicBezTo>
                  <a:cubicBezTo>
                    <a:pt x="12" y="1"/>
                    <a:pt x="14" y="0"/>
                    <a:pt x="17" y="0"/>
                  </a:cubicBezTo>
                  <a:cubicBezTo>
                    <a:pt x="19" y="0"/>
                    <a:pt x="23" y="1"/>
                    <a:pt x="23" y="7"/>
                  </a:cubicBezTo>
                  <a:cubicBezTo>
                    <a:pt x="23" y="12"/>
                    <a:pt x="19" y="20"/>
                    <a:pt x="12" y="20"/>
                  </a:cubicBezTo>
                  <a:cubicBezTo>
                    <a:pt x="10" y="20"/>
                    <a:pt x="8" y="20"/>
                    <a:pt x="7" y="19"/>
                  </a:cubicBezTo>
                  <a:cubicBezTo>
                    <a:pt x="5" y="30"/>
                    <a:pt x="5" y="30"/>
                    <a:pt x="5" y="30"/>
                  </a:cubicBezTo>
                  <a:cubicBezTo>
                    <a:pt x="0" y="30"/>
                    <a:pt x="0" y="30"/>
                    <a:pt x="0" y="30"/>
                  </a:cubicBezTo>
                  <a:cubicBezTo>
                    <a:pt x="6" y="0"/>
                    <a:pt x="6" y="0"/>
                    <a:pt x="6" y="0"/>
                  </a:cubicBezTo>
                  <a:cubicBezTo>
                    <a:pt x="11" y="0"/>
                    <a:pt x="11" y="0"/>
                    <a:pt x="11" y="0"/>
                  </a:cubicBezTo>
                  <a:lnTo>
                    <a:pt x="10"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7" name="Freeform 15"/>
            <p:cNvSpPr>
              <a:spLocks noEditPoints="1"/>
            </p:cNvSpPr>
            <p:nvPr/>
          </p:nvSpPr>
          <p:spPr bwMode="auto">
            <a:xfrm>
              <a:off x="3025776" y="3689350"/>
              <a:ext cx="53975" cy="63500"/>
            </a:xfrm>
            <a:custGeom>
              <a:avLst/>
              <a:gdLst/>
              <a:ahLst/>
              <a:cxnLst>
                <a:cxn ang="0">
                  <a:pos x="13" y="4"/>
                </a:cxn>
                <a:cxn ang="0">
                  <a:pos x="11" y="3"/>
                </a:cxn>
                <a:cxn ang="0">
                  <a:pos x="6" y="9"/>
                </a:cxn>
                <a:cxn ang="0">
                  <a:pos x="13" y="4"/>
                </a:cxn>
                <a:cxn ang="0">
                  <a:pos x="15" y="18"/>
                </a:cxn>
                <a:cxn ang="0">
                  <a:pos x="6" y="20"/>
                </a:cxn>
                <a:cxn ang="0">
                  <a:pos x="0" y="13"/>
                </a:cxn>
                <a:cxn ang="0">
                  <a:pos x="12" y="0"/>
                </a:cxn>
                <a:cxn ang="0">
                  <a:pos x="17" y="4"/>
                </a:cxn>
                <a:cxn ang="0">
                  <a:pos x="5" y="12"/>
                </a:cxn>
                <a:cxn ang="0">
                  <a:pos x="9" y="17"/>
                </a:cxn>
                <a:cxn ang="0">
                  <a:pos x="14" y="15"/>
                </a:cxn>
                <a:cxn ang="0">
                  <a:pos x="15" y="18"/>
                </a:cxn>
              </a:cxnLst>
              <a:rect l="0" t="0" r="r" b="b"/>
              <a:pathLst>
                <a:path w="17" h="20">
                  <a:moveTo>
                    <a:pt x="13" y="4"/>
                  </a:moveTo>
                  <a:cubicBezTo>
                    <a:pt x="13" y="3"/>
                    <a:pt x="13" y="3"/>
                    <a:pt x="11" y="3"/>
                  </a:cubicBezTo>
                  <a:cubicBezTo>
                    <a:pt x="9" y="3"/>
                    <a:pt x="7" y="5"/>
                    <a:pt x="6" y="9"/>
                  </a:cubicBezTo>
                  <a:cubicBezTo>
                    <a:pt x="9" y="9"/>
                    <a:pt x="13" y="7"/>
                    <a:pt x="13" y="4"/>
                  </a:cubicBezTo>
                  <a:moveTo>
                    <a:pt x="15" y="18"/>
                  </a:moveTo>
                  <a:cubicBezTo>
                    <a:pt x="12" y="20"/>
                    <a:pt x="9" y="20"/>
                    <a:pt x="6" y="20"/>
                  </a:cubicBezTo>
                  <a:cubicBezTo>
                    <a:pt x="3" y="20"/>
                    <a:pt x="0" y="17"/>
                    <a:pt x="0" y="13"/>
                  </a:cubicBezTo>
                  <a:cubicBezTo>
                    <a:pt x="0" y="7"/>
                    <a:pt x="5" y="0"/>
                    <a:pt x="12" y="0"/>
                  </a:cubicBezTo>
                  <a:cubicBezTo>
                    <a:pt x="15" y="0"/>
                    <a:pt x="17" y="1"/>
                    <a:pt x="17" y="4"/>
                  </a:cubicBezTo>
                  <a:cubicBezTo>
                    <a:pt x="17" y="9"/>
                    <a:pt x="10" y="12"/>
                    <a:pt x="5" y="12"/>
                  </a:cubicBezTo>
                  <a:cubicBezTo>
                    <a:pt x="5" y="13"/>
                    <a:pt x="5" y="17"/>
                    <a:pt x="9" y="17"/>
                  </a:cubicBezTo>
                  <a:cubicBezTo>
                    <a:pt x="10" y="17"/>
                    <a:pt x="12" y="16"/>
                    <a:pt x="14"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8" name="Freeform 16"/>
            <p:cNvSpPr>
              <a:spLocks/>
            </p:cNvSpPr>
            <p:nvPr/>
          </p:nvSpPr>
          <p:spPr bwMode="auto">
            <a:xfrm>
              <a:off x="3086101" y="3689350"/>
              <a:ext cx="47625" cy="63500"/>
            </a:xfrm>
            <a:custGeom>
              <a:avLst/>
              <a:gdLst/>
              <a:ahLst/>
              <a:cxnLst>
                <a:cxn ang="0">
                  <a:pos x="8" y="3"/>
                </a:cxn>
                <a:cxn ang="0">
                  <a:pos x="8" y="4"/>
                </a:cxn>
                <a:cxn ang="0">
                  <a:pos x="9" y="2"/>
                </a:cxn>
                <a:cxn ang="0">
                  <a:pos x="12" y="0"/>
                </a:cxn>
                <a:cxn ang="0">
                  <a:pos x="15" y="1"/>
                </a:cxn>
                <a:cxn ang="0">
                  <a:pos x="13" y="5"/>
                </a:cxn>
                <a:cxn ang="0">
                  <a:pos x="11" y="4"/>
                </a:cxn>
                <a:cxn ang="0">
                  <a:pos x="6" y="10"/>
                </a:cxn>
                <a:cxn ang="0">
                  <a:pos x="4" y="20"/>
                </a:cxn>
                <a:cxn ang="0">
                  <a:pos x="0" y="20"/>
                </a:cxn>
                <a:cxn ang="0">
                  <a:pos x="3" y="0"/>
                </a:cxn>
                <a:cxn ang="0">
                  <a:pos x="8" y="0"/>
                </a:cxn>
                <a:cxn ang="0">
                  <a:pos x="8" y="3"/>
                </a:cxn>
              </a:cxnLst>
              <a:rect l="0" t="0" r="r" b="b"/>
              <a:pathLst>
                <a:path w="15" h="20">
                  <a:moveTo>
                    <a:pt x="8" y="3"/>
                  </a:moveTo>
                  <a:cubicBezTo>
                    <a:pt x="8" y="4"/>
                    <a:pt x="8" y="4"/>
                    <a:pt x="8" y="4"/>
                  </a:cubicBezTo>
                  <a:cubicBezTo>
                    <a:pt x="9" y="2"/>
                    <a:pt x="9" y="2"/>
                    <a:pt x="9" y="2"/>
                  </a:cubicBezTo>
                  <a:cubicBezTo>
                    <a:pt x="10" y="1"/>
                    <a:pt x="11" y="0"/>
                    <a:pt x="12" y="0"/>
                  </a:cubicBezTo>
                  <a:cubicBezTo>
                    <a:pt x="13" y="0"/>
                    <a:pt x="14" y="0"/>
                    <a:pt x="15" y="1"/>
                  </a:cubicBezTo>
                  <a:cubicBezTo>
                    <a:pt x="13" y="5"/>
                    <a:pt x="13" y="5"/>
                    <a:pt x="13" y="5"/>
                  </a:cubicBezTo>
                  <a:cubicBezTo>
                    <a:pt x="12" y="5"/>
                    <a:pt x="12" y="4"/>
                    <a:pt x="11" y="4"/>
                  </a:cubicBezTo>
                  <a:cubicBezTo>
                    <a:pt x="9" y="4"/>
                    <a:pt x="7" y="6"/>
                    <a:pt x="6" y="10"/>
                  </a:cubicBezTo>
                  <a:cubicBezTo>
                    <a:pt x="4" y="20"/>
                    <a:pt x="4" y="20"/>
                    <a:pt x="4" y="20"/>
                  </a:cubicBezTo>
                  <a:cubicBezTo>
                    <a:pt x="0" y="20"/>
                    <a:pt x="0" y="20"/>
                    <a:pt x="0" y="20"/>
                  </a:cubicBezTo>
                  <a:cubicBezTo>
                    <a:pt x="3" y="0"/>
                    <a:pt x="3" y="0"/>
                    <a:pt x="3" y="0"/>
                  </a:cubicBezTo>
                  <a:cubicBezTo>
                    <a:pt x="8" y="0"/>
                    <a:pt x="8" y="0"/>
                    <a:pt x="8" y="0"/>
                  </a:cubicBezTo>
                  <a:lnTo>
                    <a:pt x="8"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9" name="Freeform 17"/>
            <p:cNvSpPr>
              <a:spLocks/>
            </p:cNvSpPr>
            <p:nvPr/>
          </p:nvSpPr>
          <p:spPr bwMode="auto">
            <a:xfrm>
              <a:off x="3133726" y="3670300"/>
              <a:ext cx="44450" cy="82550"/>
            </a:xfrm>
            <a:custGeom>
              <a:avLst/>
              <a:gdLst/>
              <a:ahLst/>
              <a:cxnLst>
                <a:cxn ang="0">
                  <a:pos x="11" y="25"/>
                </a:cxn>
                <a:cxn ang="0">
                  <a:pos x="6" y="26"/>
                </a:cxn>
                <a:cxn ang="0">
                  <a:pos x="2" y="19"/>
                </a:cxn>
                <a:cxn ang="0">
                  <a:pos x="4" y="9"/>
                </a:cxn>
                <a:cxn ang="0">
                  <a:pos x="1" y="9"/>
                </a:cxn>
                <a:cxn ang="0">
                  <a:pos x="2" y="6"/>
                </a:cxn>
                <a:cxn ang="0">
                  <a:pos x="4" y="6"/>
                </a:cxn>
                <a:cxn ang="0">
                  <a:pos x="5" y="1"/>
                </a:cxn>
                <a:cxn ang="0">
                  <a:pos x="10" y="0"/>
                </a:cxn>
                <a:cxn ang="0">
                  <a:pos x="9" y="6"/>
                </a:cxn>
                <a:cxn ang="0">
                  <a:pos x="14" y="6"/>
                </a:cxn>
                <a:cxn ang="0">
                  <a:pos x="13" y="9"/>
                </a:cxn>
                <a:cxn ang="0">
                  <a:pos x="8" y="9"/>
                </a:cxn>
                <a:cxn ang="0">
                  <a:pos x="6" y="19"/>
                </a:cxn>
                <a:cxn ang="0">
                  <a:pos x="8" y="23"/>
                </a:cxn>
                <a:cxn ang="0">
                  <a:pos x="10" y="22"/>
                </a:cxn>
                <a:cxn ang="0">
                  <a:pos x="11" y="25"/>
                </a:cxn>
              </a:cxnLst>
              <a:rect l="0" t="0" r="r" b="b"/>
              <a:pathLst>
                <a:path w="14" h="26">
                  <a:moveTo>
                    <a:pt x="11" y="25"/>
                  </a:moveTo>
                  <a:cubicBezTo>
                    <a:pt x="9" y="26"/>
                    <a:pt x="7" y="26"/>
                    <a:pt x="6" y="26"/>
                  </a:cubicBezTo>
                  <a:cubicBezTo>
                    <a:pt x="2" y="26"/>
                    <a:pt x="0" y="25"/>
                    <a:pt x="2" y="19"/>
                  </a:cubicBezTo>
                  <a:cubicBezTo>
                    <a:pt x="4" y="9"/>
                    <a:pt x="4" y="9"/>
                    <a:pt x="4" y="9"/>
                  </a:cubicBezTo>
                  <a:cubicBezTo>
                    <a:pt x="1" y="9"/>
                    <a:pt x="1" y="9"/>
                    <a:pt x="1" y="9"/>
                  </a:cubicBezTo>
                  <a:cubicBezTo>
                    <a:pt x="2" y="6"/>
                    <a:pt x="2" y="6"/>
                    <a:pt x="2" y="6"/>
                  </a:cubicBezTo>
                  <a:cubicBezTo>
                    <a:pt x="4" y="6"/>
                    <a:pt x="4" y="6"/>
                    <a:pt x="4" y="6"/>
                  </a:cubicBezTo>
                  <a:cubicBezTo>
                    <a:pt x="5" y="1"/>
                    <a:pt x="5" y="1"/>
                    <a:pt x="5" y="1"/>
                  </a:cubicBezTo>
                  <a:cubicBezTo>
                    <a:pt x="10" y="0"/>
                    <a:pt x="10" y="0"/>
                    <a:pt x="10" y="0"/>
                  </a:cubicBezTo>
                  <a:cubicBezTo>
                    <a:pt x="9" y="6"/>
                    <a:pt x="9" y="6"/>
                    <a:pt x="9" y="6"/>
                  </a:cubicBezTo>
                  <a:cubicBezTo>
                    <a:pt x="14" y="6"/>
                    <a:pt x="14" y="6"/>
                    <a:pt x="14" y="6"/>
                  </a:cubicBezTo>
                  <a:cubicBezTo>
                    <a:pt x="13" y="9"/>
                    <a:pt x="13" y="9"/>
                    <a:pt x="13" y="9"/>
                  </a:cubicBezTo>
                  <a:cubicBezTo>
                    <a:pt x="8" y="9"/>
                    <a:pt x="8" y="9"/>
                    <a:pt x="8" y="9"/>
                  </a:cubicBezTo>
                  <a:cubicBezTo>
                    <a:pt x="6" y="19"/>
                    <a:pt x="6" y="19"/>
                    <a:pt x="6" y="19"/>
                  </a:cubicBezTo>
                  <a:cubicBezTo>
                    <a:pt x="6" y="23"/>
                    <a:pt x="7" y="23"/>
                    <a:pt x="8" y="23"/>
                  </a:cubicBezTo>
                  <a:cubicBezTo>
                    <a:pt x="9" y="23"/>
                    <a:pt x="10" y="23"/>
                    <a:pt x="10" y="22"/>
                  </a:cubicBezTo>
                  <a:lnTo>
                    <a:pt x="11" y="25"/>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0" name="Freeform 18"/>
            <p:cNvSpPr>
              <a:spLocks noEditPoints="1"/>
            </p:cNvSpPr>
            <p:nvPr/>
          </p:nvSpPr>
          <p:spPr bwMode="auto">
            <a:xfrm>
              <a:off x="3178176" y="3659188"/>
              <a:ext cx="31750" cy="93663"/>
            </a:xfrm>
            <a:custGeom>
              <a:avLst/>
              <a:gdLst/>
              <a:ahLst/>
              <a:cxnLst>
                <a:cxn ang="0">
                  <a:pos x="4" y="3"/>
                </a:cxn>
                <a:cxn ang="0">
                  <a:pos x="8" y="0"/>
                </a:cxn>
                <a:cxn ang="0">
                  <a:pos x="10" y="3"/>
                </a:cxn>
                <a:cxn ang="0">
                  <a:pos x="7" y="6"/>
                </a:cxn>
                <a:cxn ang="0">
                  <a:pos x="4" y="3"/>
                </a:cxn>
                <a:cxn ang="0">
                  <a:pos x="8" y="9"/>
                </a:cxn>
                <a:cxn ang="0">
                  <a:pos x="5" y="29"/>
                </a:cxn>
                <a:cxn ang="0">
                  <a:pos x="0" y="29"/>
                </a:cxn>
                <a:cxn ang="0">
                  <a:pos x="4" y="9"/>
                </a:cxn>
                <a:cxn ang="0">
                  <a:pos x="8" y="9"/>
                </a:cxn>
              </a:cxnLst>
              <a:rect l="0" t="0" r="r" b="b"/>
              <a:pathLst>
                <a:path w="10" h="29">
                  <a:moveTo>
                    <a:pt x="4" y="3"/>
                  </a:moveTo>
                  <a:cubicBezTo>
                    <a:pt x="5" y="2"/>
                    <a:pt x="6" y="0"/>
                    <a:pt x="8" y="0"/>
                  </a:cubicBezTo>
                  <a:cubicBezTo>
                    <a:pt x="9" y="0"/>
                    <a:pt x="10" y="2"/>
                    <a:pt x="10" y="3"/>
                  </a:cubicBezTo>
                  <a:cubicBezTo>
                    <a:pt x="10" y="5"/>
                    <a:pt x="8" y="6"/>
                    <a:pt x="7" y="6"/>
                  </a:cubicBezTo>
                  <a:cubicBezTo>
                    <a:pt x="5" y="6"/>
                    <a:pt x="4" y="5"/>
                    <a:pt x="4" y="3"/>
                  </a:cubicBezTo>
                  <a:moveTo>
                    <a:pt x="8" y="9"/>
                  </a:moveTo>
                  <a:cubicBezTo>
                    <a:pt x="5" y="29"/>
                    <a:pt x="5" y="29"/>
                    <a:pt x="5" y="29"/>
                  </a:cubicBezTo>
                  <a:cubicBezTo>
                    <a:pt x="0" y="29"/>
                    <a:pt x="0" y="29"/>
                    <a:pt x="0" y="29"/>
                  </a:cubicBezTo>
                  <a:cubicBezTo>
                    <a:pt x="4" y="9"/>
                    <a:pt x="4" y="9"/>
                    <a:pt x="4" y="9"/>
                  </a:cubicBezTo>
                  <a:lnTo>
                    <a:pt x="8" y="9"/>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1" name="Freeform 19"/>
            <p:cNvSpPr>
              <a:spLocks/>
            </p:cNvSpPr>
            <p:nvPr/>
          </p:nvSpPr>
          <p:spPr bwMode="auto">
            <a:xfrm>
              <a:off x="3206751" y="3689350"/>
              <a:ext cx="47625" cy="63500"/>
            </a:xfrm>
            <a:custGeom>
              <a:avLst/>
              <a:gdLst/>
              <a:ahLst/>
              <a:cxnLst>
                <a:cxn ang="0">
                  <a:pos x="14" y="3"/>
                </a:cxn>
                <a:cxn ang="0">
                  <a:pos x="11" y="3"/>
                </a:cxn>
                <a:cxn ang="0">
                  <a:pos x="8" y="5"/>
                </a:cxn>
                <a:cxn ang="0">
                  <a:pos x="11" y="9"/>
                </a:cxn>
                <a:cxn ang="0">
                  <a:pos x="13" y="14"/>
                </a:cxn>
                <a:cxn ang="0">
                  <a:pos x="6" y="20"/>
                </a:cxn>
                <a:cxn ang="0">
                  <a:pos x="0" y="18"/>
                </a:cxn>
                <a:cxn ang="0">
                  <a:pos x="2" y="16"/>
                </a:cxn>
                <a:cxn ang="0">
                  <a:pos x="6" y="17"/>
                </a:cxn>
                <a:cxn ang="0">
                  <a:pos x="9" y="14"/>
                </a:cxn>
                <a:cxn ang="0">
                  <a:pos x="6" y="10"/>
                </a:cxn>
                <a:cxn ang="0">
                  <a:pos x="4" y="5"/>
                </a:cxn>
                <a:cxn ang="0">
                  <a:pos x="10" y="0"/>
                </a:cxn>
                <a:cxn ang="0">
                  <a:pos x="15" y="1"/>
                </a:cxn>
                <a:cxn ang="0">
                  <a:pos x="14" y="3"/>
                </a:cxn>
              </a:cxnLst>
              <a:rect l="0" t="0" r="r" b="b"/>
              <a:pathLst>
                <a:path w="15" h="20">
                  <a:moveTo>
                    <a:pt x="14" y="3"/>
                  </a:moveTo>
                  <a:cubicBezTo>
                    <a:pt x="13" y="3"/>
                    <a:pt x="12" y="3"/>
                    <a:pt x="11" y="3"/>
                  </a:cubicBezTo>
                  <a:cubicBezTo>
                    <a:pt x="10" y="3"/>
                    <a:pt x="8" y="3"/>
                    <a:pt x="8" y="5"/>
                  </a:cubicBezTo>
                  <a:cubicBezTo>
                    <a:pt x="8" y="6"/>
                    <a:pt x="9" y="7"/>
                    <a:pt x="11" y="9"/>
                  </a:cubicBezTo>
                  <a:cubicBezTo>
                    <a:pt x="12" y="11"/>
                    <a:pt x="13" y="13"/>
                    <a:pt x="13" y="14"/>
                  </a:cubicBezTo>
                  <a:cubicBezTo>
                    <a:pt x="13" y="18"/>
                    <a:pt x="10" y="20"/>
                    <a:pt x="6" y="20"/>
                  </a:cubicBezTo>
                  <a:cubicBezTo>
                    <a:pt x="3" y="20"/>
                    <a:pt x="2" y="19"/>
                    <a:pt x="0" y="18"/>
                  </a:cubicBezTo>
                  <a:cubicBezTo>
                    <a:pt x="2" y="16"/>
                    <a:pt x="2" y="16"/>
                    <a:pt x="2" y="16"/>
                  </a:cubicBezTo>
                  <a:cubicBezTo>
                    <a:pt x="3" y="16"/>
                    <a:pt x="4" y="17"/>
                    <a:pt x="6" y="17"/>
                  </a:cubicBezTo>
                  <a:cubicBezTo>
                    <a:pt x="7" y="17"/>
                    <a:pt x="9" y="16"/>
                    <a:pt x="9" y="14"/>
                  </a:cubicBezTo>
                  <a:cubicBezTo>
                    <a:pt x="9" y="13"/>
                    <a:pt x="8" y="12"/>
                    <a:pt x="6" y="10"/>
                  </a:cubicBezTo>
                  <a:cubicBezTo>
                    <a:pt x="4" y="8"/>
                    <a:pt x="4" y="7"/>
                    <a:pt x="4" y="5"/>
                  </a:cubicBezTo>
                  <a:cubicBezTo>
                    <a:pt x="4" y="1"/>
                    <a:pt x="7" y="0"/>
                    <a:pt x="10" y="0"/>
                  </a:cubicBezTo>
                  <a:cubicBezTo>
                    <a:pt x="13" y="0"/>
                    <a:pt x="14" y="0"/>
                    <a:pt x="15" y="1"/>
                  </a:cubicBezTo>
                  <a:lnTo>
                    <a:pt x="14"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2" name="Freeform 20"/>
            <p:cNvSpPr>
              <a:spLocks noEditPoints="1"/>
            </p:cNvSpPr>
            <p:nvPr/>
          </p:nvSpPr>
          <p:spPr bwMode="auto">
            <a:xfrm>
              <a:off x="3260726" y="3689350"/>
              <a:ext cx="57150" cy="63500"/>
            </a:xfrm>
            <a:custGeom>
              <a:avLst/>
              <a:gdLst/>
              <a:ahLst/>
              <a:cxnLst>
                <a:cxn ang="0">
                  <a:pos x="13" y="4"/>
                </a:cxn>
                <a:cxn ang="0">
                  <a:pos x="11" y="3"/>
                </a:cxn>
                <a:cxn ang="0">
                  <a:pos x="6" y="9"/>
                </a:cxn>
                <a:cxn ang="0">
                  <a:pos x="13" y="4"/>
                </a:cxn>
                <a:cxn ang="0">
                  <a:pos x="15" y="18"/>
                </a:cxn>
                <a:cxn ang="0">
                  <a:pos x="6" y="20"/>
                </a:cxn>
                <a:cxn ang="0">
                  <a:pos x="0" y="13"/>
                </a:cxn>
                <a:cxn ang="0">
                  <a:pos x="13" y="0"/>
                </a:cxn>
                <a:cxn ang="0">
                  <a:pos x="18" y="4"/>
                </a:cxn>
                <a:cxn ang="0">
                  <a:pos x="5" y="12"/>
                </a:cxn>
                <a:cxn ang="0">
                  <a:pos x="9" y="17"/>
                </a:cxn>
                <a:cxn ang="0">
                  <a:pos x="14" y="15"/>
                </a:cxn>
                <a:cxn ang="0">
                  <a:pos x="15" y="18"/>
                </a:cxn>
              </a:cxnLst>
              <a:rect l="0" t="0" r="r" b="b"/>
              <a:pathLst>
                <a:path w="18" h="20">
                  <a:moveTo>
                    <a:pt x="13" y="4"/>
                  </a:moveTo>
                  <a:cubicBezTo>
                    <a:pt x="13" y="3"/>
                    <a:pt x="13" y="3"/>
                    <a:pt x="11" y="3"/>
                  </a:cubicBezTo>
                  <a:cubicBezTo>
                    <a:pt x="9" y="3"/>
                    <a:pt x="7" y="5"/>
                    <a:pt x="6" y="9"/>
                  </a:cubicBezTo>
                  <a:cubicBezTo>
                    <a:pt x="10" y="9"/>
                    <a:pt x="13" y="7"/>
                    <a:pt x="13" y="4"/>
                  </a:cubicBezTo>
                  <a:moveTo>
                    <a:pt x="15" y="18"/>
                  </a:moveTo>
                  <a:cubicBezTo>
                    <a:pt x="12" y="20"/>
                    <a:pt x="9" y="20"/>
                    <a:pt x="6" y="20"/>
                  </a:cubicBezTo>
                  <a:cubicBezTo>
                    <a:pt x="3" y="20"/>
                    <a:pt x="0" y="17"/>
                    <a:pt x="0" y="13"/>
                  </a:cubicBezTo>
                  <a:cubicBezTo>
                    <a:pt x="0" y="7"/>
                    <a:pt x="5" y="0"/>
                    <a:pt x="13" y="0"/>
                  </a:cubicBezTo>
                  <a:cubicBezTo>
                    <a:pt x="15" y="0"/>
                    <a:pt x="18" y="1"/>
                    <a:pt x="18" y="4"/>
                  </a:cubicBezTo>
                  <a:cubicBezTo>
                    <a:pt x="18" y="9"/>
                    <a:pt x="10" y="12"/>
                    <a:pt x="5" y="12"/>
                  </a:cubicBezTo>
                  <a:cubicBezTo>
                    <a:pt x="5" y="13"/>
                    <a:pt x="5" y="17"/>
                    <a:pt x="9" y="17"/>
                  </a:cubicBezTo>
                  <a:cubicBezTo>
                    <a:pt x="10" y="17"/>
                    <a:pt x="12" y="16"/>
                    <a:pt x="14"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3" name="Freeform 21"/>
            <p:cNvSpPr>
              <a:spLocks/>
            </p:cNvSpPr>
            <p:nvPr/>
          </p:nvSpPr>
          <p:spPr bwMode="auto">
            <a:xfrm>
              <a:off x="3311526" y="3736975"/>
              <a:ext cx="28575" cy="38100"/>
            </a:xfrm>
            <a:custGeom>
              <a:avLst/>
              <a:gdLst/>
              <a:ahLst/>
              <a:cxnLst>
                <a:cxn ang="0">
                  <a:pos x="0" y="11"/>
                </a:cxn>
                <a:cxn ang="0">
                  <a:pos x="4" y="4"/>
                </a:cxn>
                <a:cxn ang="0">
                  <a:pos x="8" y="0"/>
                </a:cxn>
                <a:cxn ang="0">
                  <a:pos x="9" y="1"/>
                </a:cxn>
                <a:cxn ang="0">
                  <a:pos x="8" y="4"/>
                </a:cxn>
                <a:cxn ang="0">
                  <a:pos x="2" y="12"/>
                </a:cxn>
                <a:cxn ang="0">
                  <a:pos x="0" y="11"/>
                </a:cxn>
              </a:cxnLst>
              <a:rect l="0" t="0" r="r" b="b"/>
              <a:pathLst>
                <a:path w="9" h="12">
                  <a:moveTo>
                    <a:pt x="0" y="11"/>
                  </a:moveTo>
                  <a:cubicBezTo>
                    <a:pt x="4" y="4"/>
                    <a:pt x="4" y="4"/>
                    <a:pt x="4" y="4"/>
                  </a:cubicBezTo>
                  <a:cubicBezTo>
                    <a:pt x="6" y="1"/>
                    <a:pt x="6" y="0"/>
                    <a:pt x="8" y="0"/>
                  </a:cubicBezTo>
                  <a:cubicBezTo>
                    <a:pt x="9" y="0"/>
                    <a:pt x="9" y="0"/>
                    <a:pt x="9" y="1"/>
                  </a:cubicBezTo>
                  <a:cubicBezTo>
                    <a:pt x="9" y="2"/>
                    <a:pt x="9" y="3"/>
                    <a:pt x="8" y="4"/>
                  </a:cubicBezTo>
                  <a:cubicBezTo>
                    <a:pt x="2" y="12"/>
                    <a:pt x="2" y="12"/>
                    <a:pt x="2" y="12"/>
                  </a:cubicBezTo>
                  <a:lnTo>
                    <a:pt x="0" y="11"/>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4" name="Freeform 22"/>
            <p:cNvSpPr>
              <a:spLocks noEditPoints="1"/>
            </p:cNvSpPr>
            <p:nvPr/>
          </p:nvSpPr>
          <p:spPr bwMode="auto">
            <a:xfrm>
              <a:off x="3394076" y="3689350"/>
              <a:ext cx="60325" cy="63500"/>
            </a:xfrm>
            <a:custGeom>
              <a:avLst/>
              <a:gdLst/>
              <a:ahLst/>
              <a:cxnLst>
                <a:cxn ang="0">
                  <a:pos x="14" y="8"/>
                </a:cxn>
                <a:cxn ang="0">
                  <a:pos x="11" y="2"/>
                </a:cxn>
                <a:cxn ang="0">
                  <a:pos x="5" y="11"/>
                </a:cxn>
                <a:cxn ang="0">
                  <a:pos x="9" y="17"/>
                </a:cxn>
                <a:cxn ang="0">
                  <a:pos x="14" y="8"/>
                </a:cxn>
                <a:cxn ang="0">
                  <a:pos x="0" y="12"/>
                </a:cxn>
                <a:cxn ang="0">
                  <a:pos x="11" y="0"/>
                </a:cxn>
                <a:cxn ang="0">
                  <a:pos x="19" y="8"/>
                </a:cxn>
                <a:cxn ang="0">
                  <a:pos x="8" y="20"/>
                </a:cxn>
                <a:cxn ang="0">
                  <a:pos x="0" y="12"/>
                </a:cxn>
              </a:cxnLst>
              <a:rect l="0" t="0" r="r" b="b"/>
              <a:pathLst>
                <a:path w="19" h="20">
                  <a:moveTo>
                    <a:pt x="14" y="8"/>
                  </a:moveTo>
                  <a:cubicBezTo>
                    <a:pt x="14" y="5"/>
                    <a:pt x="13" y="2"/>
                    <a:pt x="11" y="2"/>
                  </a:cubicBezTo>
                  <a:cubicBezTo>
                    <a:pt x="6" y="2"/>
                    <a:pt x="5" y="8"/>
                    <a:pt x="5" y="11"/>
                  </a:cubicBezTo>
                  <a:cubicBezTo>
                    <a:pt x="5" y="15"/>
                    <a:pt x="6" y="17"/>
                    <a:pt x="9" y="17"/>
                  </a:cubicBezTo>
                  <a:cubicBezTo>
                    <a:pt x="11" y="17"/>
                    <a:pt x="14" y="16"/>
                    <a:pt x="14" y="8"/>
                  </a:cubicBezTo>
                  <a:moveTo>
                    <a:pt x="0" y="12"/>
                  </a:moveTo>
                  <a:cubicBezTo>
                    <a:pt x="0" y="3"/>
                    <a:pt x="6" y="0"/>
                    <a:pt x="11" y="0"/>
                  </a:cubicBezTo>
                  <a:cubicBezTo>
                    <a:pt x="17" y="0"/>
                    <a:pt x="19" y="4"/>
                    <a:pt x="19" y="8"/>
                  </a:cubicBezTo>
                  <a:cubicBezTo>
                    <a:pt x="19" y="14"/>
                    <a:pt x="15" y="20"/>
                    <a:pt x="8" y="20"/>
                  </a:cubicBezTo>
                  <a:cubicBezTo>
                    <a:pt x="3" y="20"/>
                    <a:pt x="0" y="16"/>
                    <a:pt x="0" y="1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5" name="Freeform 23"/>
            <p:cNvSpPr>
              <a:spLocks/>
            </p:cNvSpPr>
            <p:nvPr/>
          </p:nvSpPr>
          <p:spPr bwMode="auto">
            <a:xfrm>
              <a:off x="3467101" y="3689350"/>
              <a:ext cx="60325" cy="63500"/>
            </a:xfrm>
            <a:custGeom>
              <a:avLst/>
              <a:gdLst/>
              <a:ahLst/>
              <a:cxnLst>
                <a:cxn ang="0">
                  <a:pos x="11" y="16"/>
                </a:cxn>
                <a:cxn ang="0">
                  <a:pos x="11" y="16"/>
                </a:cxn>
                <a:cxn ang="0">
                  <a:pos x="4" y="20"/>
                </a:cxn>
                <a:cxn ang="0">
                  <a:pos x="0" y="16"/>
                </a:cxn>
                <a:cxn ang="0">
                  <a:pos x="0" y="11"/>
                </a:cxn>
                <a:cxn ang="0">
                  <a:pos x="3" y="0"/>
                </a:cxn>
                <a:cxn ang="0">
                  <a:pos x="7" y="0"/>
                </a:cxn>
                <a:cxn ang="0">
                  <a:pos x="5" y="11"/>
                </a:cxn>
                <a:cxn ang="0">
                  <a:pos x="5" y="14"/>
                </a:cxn>
                <a:cxn ang="0">
                  <a:pos x="6" y="17"/>
                </a:cxn>
                <a:cxn ang="0">
                  <a:pos x="13" y="7"/>
                </a:cxn>
                <a:cxn ang="0">
                  <a:pos x="14" y="0"/>
                </a:cxn>
                <a:cxn ang="0">
                  <a:pos x="19" y="0"/>
                </a:cxn>
                <a:cxn ang="0">
                  <a:pos x="15" y="20"/>
                </a:cxn>
                <a:cxn ang="0">
                  <a:pos x="11" y="20"/>
                </a:cxn>
                <a:cxn ang="0">
                  <a:pos x="11" y="16"/>
                </a:cxn>
              </a:cxnLst>
              <a:rect l="0" t="0" r="r" b="b"/>
              <a:pathLst>
                <a:path w="19" h="20">
                  <a:moveTo>
                    <a:pt x="11" y="16"/>
                  </a:moveTo>
                  <a:cubicBezTo>
                    <a:pt x="11" y="16"/>
                    <a:pt x="11" y="16"/>
                    <a:pt x="11" y="16"/>
                  </a:cubicBezTo>
                  <a:cubicBezTo>
                    <a:pt x="9" y="19"/>
                    <a:pt x="6" y="20"/>
                    <a:pt x="4" y="20"/>
                  </a:cubicBezTo>
                  <a:cubicBezTo>
                    <a:pt x="2" y="20"/>
                    <a:pt x="0" y="19"/>
                    <a:pt x="0" y="16"/>
                  </a:cubicBezTo>
                  <a:cubicBezTo>
                    <a:pt x="0" y="15"/>
                    <a:pt x="0" y="13"/>
                    <a:pt x="0" y="11"/>
                  </a:cubicBezTo>
                  <a:cubicBezTo>
                    <a:pt x="3" y="0"/>
                    <a:pt x="3" y="0"/>
                    <a:pt x="3" y="0"/>
                  </a:cubicBezTo>
                  <a:cubicBezTo>
                    <a:pt x="7" y="0"/>
                    <a:pt x="7" y="0"/>
                    <a:pt x="7" y="0"/>
                  </a:cubicBezTo>
                  <a:cubicBezTo>
                    <a:pt x="5" y="11"/>
                    <a:pt x="5" y="11"/>
                    <a:pt x="5" y="11"/>
                  </a:cubicBezTo>
                  <a:cubicBezTo>
                    <a:pt x="5" y="13"/>
                    <a:pt x="5" y="13"/>
                    <a:pt x="5" y="14"/>
                  </a:cubicBezTo>
                  <a:cubicBezTo>
                    <a:pt x="5" y="16"/>
                    <a:pt x="6" y="17"/>
                    <a:pt x="6" y="17"/>
                  </a:cubicBezTo>
                  <a:cubicBezTo>
                    <a:pt x="9" y="17"/>
                    <a:pt x="12" y="12"/>
                    <a:pt x="13" y="7"/>
                  </a:cubicBezTo>
                  <a:cubicBezTo>
                    <a:pt x="14" y="0"/>
                    <a:pt x="14" y="0"/>
                    <a:pt x="14" y="0"/>
                  </a:cubicBezTo>
                  <a:cubicBezTo>
                    <a:pt x="19" y="0"/>
                    <a:pt x="19" y="0"/>
                    <a:pt x="19" y="0"/>
                  </a:cubicBezTo>
                  <a:cubicBezTo>
                    <a:pt x="15" y="20"/>
                    <a:pt x="15" y="20"/>
                    <a:pt x="15" y="20"/>
                  </a:cubicBezTo>
                  <a:cubicBezTo>
                    <a:pt x="11" y="20"/>
                    <a:pt x="11" y="20"/>
                    <a:pt x="11" y="20"/>
                  </a:cubicBezTo>
                  <a:lnTo>
                    <a:pt x="11" y="16"/>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6" name="Freeform 24"/>
            <p:cNvSpPr>
              <a:spLocks/>
            </p:cNvSpPr>
            <p:nvPr/>
          </p:nvSpPr>
          <p:spPr bwMode="auto">
            <a:xfrm>
              <a:off x="3533776" y="3689350"/>
              <a:ext cx="47625" cy="63500"/>
            </a:xfrm>
            <a:custGeom>
              <a:avLst/>
              <a:gdLst/>
              <a:ahLst/>
              <a:cxnLst>
                <a:cxn ang="0">
                  <a:pos x="8" y="3"/>
                </a:cxn>
                <a:cxn ang="0">
                  <a:pos x="8" y="4"/>
                </a:cxn>
                <a:cxn ang="0">
                  <a:pos x="9" y="2"/>
                </a:cxn>
                <a:cxn ang="0">
                  <a:pos x="13" y="0"/>
                </a:cxn>
                <a:cxn ang="0">
                  <a:pos x="15" y="1"/>
                </a:cxn>
                <a:cxn ang="0">
                  <a:pos x="13" y="5"/>
                </a:cxn>
                <a:cxn ang="0">
                  <a:pos x="11" y="4"/>
                </a:cxn>
                <a:cxn ang="0">
                  <a:pos x="7" y="10"/>
                </a:cxn>
                <a:cxn ang="0">
                  <a:pos x="5" y="20"/>
                </a:cxn>
                <a:cxn ang="0">
                  <a:pos x="0" y="20"/>
                </a:cxn>
                <a:cxn ang="0">
                  <a:pos x="4" y="0"/>
                </a:cxn>
                <a:cxn ang="0">
                  <a:pos x="8" y="0"/>
                </a:cxn>
                <a:cxn ang="0">
                  <a:pos x="8" y="3"/>
                </a:cxn>
              </a:cxnLst>
              <a:rect l="0" t="0" r="r" b="b"/>
              <a:pathLst>
                <a:path w="15" h="20">
                  <a:moveTo>
                    <a:pt x="8" y="3"/>
                  </a:moveTo>
                  <a:cubicBezTo>
                    <a:pt x="8" y="4"/>
                    <a:pt x="8" y="4"/>
                    <a:pt x="8" y="4"/>
                  </a:cubicBezTo>
                  <a:cubicBezTo>
                    <a:pt x="9" y="2"/>
                    <a:pt x="9" y="2"/>
                    <a:pt x="9" y="2"/>
                  </a:cubicBezTo>
                  <a:cubicBezTo>
                    <a:pt x="10" y="1"/>
                    <a:pt x="11" y="0"/>
                    <a:pt x="13" y="0"/>
                  </a:cubicBezTo>
                  <a:cubicBezTo>
                    <a:pt x="14" y="0"/>
                    <a:pt x="15" y="0"/>
                    <a:pt x="15" y="1"/>
                  </a:cubicBezTo>
                  <a:cubicBezTo>
                    <a:pt x="13" y="5"/>
                    <a:pt x="13" y="5"/>
                    <a:pt x="13" y="5"/>
                  </a:cubicBezTo>
                  <a:cubicBezTo>
                    <a:pt x="12" y="5"/>
                    <a:pt x="12" y="4"/>
                    <a:pt x="11" y="4"/>
                  </a:cubicBezTo>
                  <a:cubicBezTo>
                    <a:pt x="9" y="4"/>
                    <a:pt x="7" y="6"/>
                    <a:pt x="7" y="10"/>
                  </a:cubicBezTo>
                  <a:cubicBezTo>
                    <a:pt x="5" y="20"/>
                    <a:pt x="5" y="20"/>
                    <a:pt x="5" y="20"/>
                  </a:cubicBezTo>
                  <a:cubicBezTo>
                    <a:pt x="0" y="20"/>
                    <a:pt x="0" y="20"/>
                    <a:pt x="0" y="20"/>
                  </a:cubicBezTo>
                  <a:cubicBezTo>
                    <a:pt x="4" y="0"/>
                    <a:pt x="4" y="0"/>
                    <a:pt x="4" y="0"/>
                  </a:cubicBezTo>
                  <a:cubicBezTo>
                    <a:pt x="8" y="0"/>
                    <a:pt x="8" y="0"/>
                    <a:pt x="8" y="0"/>
                  </a:cubicBezTo>
                  <a:lnTo>
                    <a:pt x="8"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7" name="Freeform 25"/>
            <p:cNvSpPr>
              <a:spLocks/>
            </p:cNvSpPr>
            <p:nvPr/>
          </p:nvSpPr>
          <p:spPr bwMode="auto">
            <a:xfrm>
              <a:off x="3613151" y="3689350"/>
              <a:ext cx="47625" cy="63500"/>
            </a:xfrm>
            <a:custGeom>
              <a:avLst/>
              <a:gdLst/>
              <a:ahLst/>
              <a:cxnLst>
                <a:cxn ang="0">
                  <a:pos x="14" y="3"/>
                </a:cxn>
                <a:cxn ang="0">
                  <a:pos x="11" y="3"/>
                </a:cxn>
                <a:cxn ang="0">
                  <a:pos x="8" y="5"/>
                </a:cxn>
                <a:cxn ang="0">
                  <a:pos x="11" y="9"/>
                </a:cxn>
                <a:cxn ang="0">
                  <a:pos x="13" y="14"/>
                </a:cxn>
                <a:cxn ang="0">
                  <a:pos x="6" y="20"/>
                </a:cxn>
                <a:cxn ang="0">
                  <a:pos x="0" y="18"/>
                </a:cxn>
                <a:cxn ang="0">
                  <a:pos x="2" y="16"/>
                </a:cxn>
                <a:cxn ang="0">
                  <a:pos x="5" y="17"/>
                </a:cxn>
                <a:cxn ang="0">
                  <a:pos x="9" y="14"/>
                </a:cxn>
                <a:cxn ang="0">
                  <a:pos x="6" y="10"/>
                </a:cxn>
                <a:cxn ang="0">
                  <a:pos x="3" y="5"/>
                </a:cxn>
                <a:cxn ang="0">
                  <a:pos x="10" y="0"/>
                </a:cxn>
                <a:cxn ang="0">
                  <a:pos x="15" y="1"/>
                </a:cxn>
                <a:cxn ang="0">
                  <a:pos x="14" y="3"/>
                </a:cxn>
              </a:cxnLst>
              <a:rect l="0" t="0" r="r" b="b"/>
              <a:pathLst>
                <a:path w="15" h="20">
                  <a:moveTo>
                    <a:pt x="14" y="3"/>
                  </a:moveTo>
                  <a:cubicBezTo>
                    <a:pt x="13" y="3"/>
                    <a:pt x="12" y="3"/>
                    <a:pt x="11" y="3"/>
                  </a:cubicBezTo>
                  <a:cubicBezTo>
                    <a:pt x="10" y="3"/>
                    <a:pt x="8" y="3"/>
                    <a:pt x="8" y="5"/>
                  </a:cubicBezTo>
                  <a:cubicBezTo>
                    <a:pt x="8" y="6"/>
                    <a:pt x="9" y="7"/>
                    <a:pt x="11" y="9"/>
                  </a:cubicBezTo>
                  <a:cubicBezTo>
                    <a:pt x="12" y="11"/>
                    <a:pt x="13" y="13"/>
                    <a:pt x="13" y="14"/>
                  </a:cubicBezTo>
                  <a:cubicBezTo>
                    <a:pt x="13" y="18"/>
                    <a:pt x="10" y="20"/>
                    <a:pt x="6" y="20"/>
                  </a:cubicBezTo>
                  <a:cubicBezTo>
                    <a:pt x="3" y="20"/>
                    <a:pt x="1" y="19"/>
                    <a:pt x="0" y="18"/>
                  </a:cubicBezTo>
                  <a:cubicBezTo>
                    <a:pt x="2" y="16"/>
                    <a:pt x="2" y="16"/>
                    <a:pt x="2" y="16"/>
                  </a:cubicBezTo>
                  <a:cubicBezTo>
                    <a:pt x="3" y="16"/>
                    <a:pt x="4" y="17"/>
                    <a:pt x="5" y="17"/>
                  </a:cubicBezTo>
                  <a:cubicBezTo>
                    <a:pt x="7" y="17"/>
                    <a:pt x="9" y="16"/>
                    <a:pt x="9" y="14"/>
                  </a:cubicBezTo>
                  <a:cubicBezTo>
                    <a:pt x="9" y="13"/>
                    <a:pt x="8" y="12"/>
                    <a:pt x="6" y="10"/>
                  </a:cubicBezTo>
                  <a:cubicBezTo>
                    <a:pt x="4" y="8"/>
                    <a:pt x="3" y="7"/>
                    <a:pt x="3" y="5"/>
                  </a:cubicBezTo>
                  <a:cubicBezTo>
                    <a:pt x="3" y="1"/>
                    <a:pt x="7" y="0"/>
                    <a:pt x="10" y="0"/>
                  </a:cubicBezTo>
                  <a:cubicBezTo>
                    <a:pt x="13" y="0"/>
                    <a:pt x="14" y="0"/>
                    <a:pt x="15" y="1"/>
                  </a:cubicBezTo>
                  <a:lnTo>
                    <a:pt x="14"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8" name="Freeform 26"/>
            <p:cNvSpPr>
              <a:spLocks noEditPoints="1"/>
            </p:cNvSpPr>
            <p:nvPr/>
          </p:nvSpPr>
          <p:spPr bwMode="auto">
            <a:xfrm>
              <a:off x="3667126" y="3689350"/>
              <a:ext cx="63500" cy="63500"/>
            </a:xfrm>
            <a:custGeom>
              <a:avLst/>
              <a:gdLst/>
              <a:ahLst/>
              <a:cxnLst>
                <a:cxn ang="0">
                  <a:pos x="15" y="8"/>
                </a:cxn>
                <a:cxn ang="0">
                  <a:pos x="11" y="2"/>
                </a:cxn>
                <a:cxn ang="0">
                  <a:pos x="5" y="11"/>
                </a:cxn>
                <a:cxn ang="0">
                  <a:pos x="10" y="17"/>
                </a:cxn>
                <a:cxn ang="0">
                  <a:pos x="15" y="8"/>
                </a:cxn>
                <a:cxn ang="0">
                  <a:pos x="0" y="12"/>
                </a:cxn>
                <a:cxn ang="0">
                  <a:pos x="11" y="0"/>
                </a:cxn>
                <a:cxn ang="0">
                  <a:pos x="20" y="8"/>
                </a:cxn>
                <a:cxn ang="0">
                  <a:pos x="9" y="20"/>
                </a:cxn>
                <a:cxn ang="0">
                  <a:pos x="0" y="12"/>
                </a:cxn>
              </a:cxnLst>
              <a:rect l="0" t="0" r="r" b="b"/>
              <a:pathLst>
                <a:path w="20" h="20">
                  <a:moveTo>
                    <a:pt x="15" y="8"/>
                  </a:moveTo>
                  <a:cubicBezTo>
                    <a:pt x="15" y="5"/>
                    <a:pt x="14" y="2"/>
                    <a:pt x="11" y="2"/>
                  </a:cubicBezTo>
                  <a:cubicBezTo>
                    <a:pt x="7" y="2"/>
                    <a:pt x="5" y="8"/>
                    <a:pt x="5" y="11"/>
                  </a:cubicBezTo>
                  <a:cubicBezTo>
                    <a:pt x="5" y="15"/>
                    <a:pt x="7" y="17"/>
                    <a:pt x="10" y="17"/>
                  </a:cubicBezTo>
                  <a:cubicBezTo>
                    <a:pt x="11" y="17"/>
                    <a:pt x="15" y="16"/>
                    <a:pt x="15" y="8"/>
                  </a:cubicBezTo>
                  <a:moveTo>
                    <a:pt x="0" y="12"/>
                  </a:moveTo>
                  <a:cubicBezTo>
                    <a:pt x="0" y="3"/>
                    <a:pt x="7" y="0"/>
                    <a:pt x="11" y="0"/>
                  </a:cubicBezTo>
                  <a:cubicBezTo>
                    <a:pt x="18" y="0"/>
                    <a:pt x="20" y="4"/>
                    <a:pt x="20" y="8"/>
                  </a:cubicBezTo>
                  <a:cubicBezTo>
                    <a:pt x="20" y="14"/>
                    <a:pt x="16" y="20"/>
                    <a:pt x="9" y="20"/>
                  </a:cubicBezTo>
                  <a:cubicBezTo>
                    <a:pt x="4" y="20"/>
                    <a:pt x="0" y="16"/>
                    <a:pt x="0" y="1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9" name="Freeform 27"/>
            <p:cNvSpPr>
              <a:spLocks/>
            </p:cNvSpPr>
            <p:nvPr/>
          </p:nvSpPr>
          <p:spPr bwMode="auto">
            <a:xfrm>
              <a:off x="3740151" y="3689350"/>
              <a:ext cx="63500" cy="63500"/>
            </a:xfrm>
            <a:custGeom>
              <a:avLst/>
              <a:gdLst/>
              <a:ahLst/>
              <a:cxnLst>
                <a:cxn ang="0">
                  <a:pos x="12" y="16"/>
                </a:cxn>
                <a:cxn ang="0">
                  <a:pos x="12" y="16"/>
                </a:cxn>
                <a:cxn ang="0">
                  <a:pos x="5" y="20"/>
                </a:cxn>
                <a:cxn ang="0">
                  <a:pos x="0" y="16"/>
                </a:cxn>
                <a:cxn ang="0">
                  <a:pos x="1" y="11"/>
                </a:cxn>
                <a:cxn ang="0">
                  <a:pos x="3" y="0"/>
                </a:cxn>
                <a:cxn ang="0">
                  <a:pos x="8" y="0"/>
                </a:cxn>
                <a:cxn ang="0">
                  <a:pos x="6" y="11"/>
                </a:cxn>
                <a:cxn ang="0">
                  <a:pos x="5" y="14"/>
                </a:cxn>
                <a:cxn ang="0">
                  <a:pos x="7" y="17"/>
                </a:cxn>
                <a:cxn ang="0">
                  <a:pos x="14" y="7"/>
                </a:cxn>
                <a:cxn ang="0">
                  <a:pos x="15" y="0"/>
                </a:cxn>
                <a:cxn ang="0">
                  <a:pos x="20" y="0"/>
                </a:cxn>
                <a:cxn ang="0">
                  <a:pos x="16" y="20"/>
                </a:cxn>
                <a:cxn ang="0">
                  <a:pos x="11" y="20"/>
                </a:cxn>
                <a:cxn ang="0">
                  <a:pos x="12" y="16"/>
                </a:cxn>
              </a:cxnLst>
              <a:rect l="0" t="0" r="r" b="b"/>
              <a:pathLst>
                <a:path w="20" h="20">
                  <a:moveTo>
                    <a:pt x="12" y="16"/>
                  </a:moveTo>
                  <a:cubicBezTo>
                    <a:pt x="12" y="16"/>
                    <a:pt x="12" y="16"/>
                    <a:pt x="12" y="16"/>
                  </a:cubicBezTo>
                  <a:cubicBezTo>
                    <a:pt x="9" y="19"/>
                    <a:pt x="7" y="20"/>
                    <a:pt x="5" y="20"/>
                  </a:cubicBezTo>
                  <a:cubicBezTo>
                    <a:pt x="3" y="20"/>
                    <a:pt x="0" y="19"/>
                    <a:pt x="0" y="16"/>
                  </a:cubicBezTo>
                  <a:cubicBezTo>
                    <a:pt x="0" y="15"/>
                    <a:pt x="0" y="13"/>
                    <a:pt x="1" y="11"/>
                  </a:cubicBezTo>
                  <a:cubicBezTo>
                    <a:pt x="3" y="0"/>
                    <a:pt x="3" y="0"/>
                    <a:pt x="3" y="0"/>
                  </a:cubicBezTo>
                  <a:cubicBezTo>
                    <a:pt x="8" y="0"/>
                    <a:pt x="8" y="0"/>
                    <a:pt x="8" y="0"/>
                  </a:cubicBezTo>
                  <a:cubicBezTo>
                    <a:pt x="6" y="11"/>
                    <a:pt x="6" y="11"/>
                    <a:pt x="6" y="11"/>
                  </a:cubicBezTo>
                  <a:cubicBezTo>
                    <a:pt x="5" y="13"/>
                    <a:pt x="5" y="13"/>
                    <a:pt x="5" y="14"/>
                  </a:cubicBezTo>
                  <a:cubicBezTo>
                    <a:pt x="5" y="16"/>
                    <a:pt x="7" y="17"/>
                    <a:pt x="7" y="17"/>
                  </a:cubicBezTo>
                  <a:cubicBezTo>
                    <a:pt x="9" y="17"/>
                    <a:pt x="13" y="12"/>
                    <a:pt x="14" y="7"/>
                  </a:cubicBezTo>
                  <a:cubicBezTo>
                    <a:pt x="15" y="0"/>
                    <a:pt x="15" y="0"/>
                    <a:pt x="15" y="0"/>
                  </a:cubicBezTo>
                  <a:cubicBezTo>
                    <a:pt x="20" y="0"/>
                    <a:pt x="20" y="0"/>
                    <a:pt x="20" y="0"/>
                  </a:cubicBezTo>
                  <a:cubicBezTo>
                    <a:pt x="16" y="20"/>
                    <a:pt x="16" y="20"/>
                    <a:pt x="16" y="20"/>
                  </a:cubicBezTo>
                  <a:cubicBezTo>
                    <a:pt x="11" y="20"/>
                    <a:pt x="11" y="20"/>
                    <a:pt x="11" y="20"/>
                  </a:cubicBezTo>
                  <a:lnTo>
                    <a:pt x="12" y="16"/>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0" name="Freeform 28"/>
            <p:cNvSpPr>
              <a:spLocks/>
            </p:cNvSpPr>
            <p:nvPr/>
          </p:nvSpPr>
          <p:spPr bwMode="auto">
            <a:xfrm>
              <a:off x="3810001" y="3689350"/>
              <a:ext cx="49213" cy="63500"/>
            </a:xfrm>
            <a:custGeom>
              <a:avLst/>
              <a:gdLst/>
              <a:ahLst/>
              <a:cxnLst>
                <a:cxn ang="0">
                  <a:pos x="7" y="3"/>
                </a:cxn>
                <a:cxn ang="0">
                  <a:pos x="7" y="4"/>
                </a:cxn>
                <a:cxn ang="0">
                  <a:pos x="9" y="2"/>
                </a:cxn>
                <a:cxn ang="0">
                  <a:pos x="12" y="0"/>
                </a:cxn>
                <a:cxn ang="0">
                  <a:pos x="15" y="1"/>
                </a:cxn>
                <a:cxn ang="0">
                  <a:pos x="12" y="5"/>
                </a:cxn>
                <a:cxn ang="0">
                  <a:pos x="11" y="4"/>
                </a:cxn>
                <a:cxn ang="0">
                  <a:pos x="6" y="10"/>
                </a:cxn>
                <a:cxn ang="0">
                  <a:pos x="4" y="20"/>
                </a:cxn>
                <a:cxn ang="0">
                  <a:pos x="0" y="20"/>
                </a:cxn>
                <a:cxn ang="0">
                  <a:pos x="3" y="0"/>
                </a:cxn>
                <a:cxn ang="0">
                  <a:pos x="8" y="0"/>
                </a:cxn>
                <a:cxn ang="0">
                  <a:pos x="7" y="3"/>
                </a:cxn>
              </a:cxnLst>
              <a:rect l="0" t="0" r="r" b="b"/>
              <a:pathLst>
                <a:path w="15" h="20">
                  <a:moveTo>
                    <a:pt x="7" y="3"/>
                  </a:moveTo>
                  <a:cubicBezTo>
                    <a:pt x="7" y="4"/>
                    <a:pt x="7" y="4"/>
                    <a:pt x="7" y="4"/>
                  </a:cubicBezTo>
                  <a:cubicBezTo>
                    <a:pt x="9" y="2"/>
                    <a:pt x="9" y="2"/>
                    <a:pt x="9" y="2"/>
                  </a:cubicBezTo>
                  <a:cubicBezTo>
                    <a:pt x="9" y="1"/>
                    <a:pt x="11" y="0"/>
                    <a:pt x="12" y="0"/>
                  </a:cubicBezTo>
                  <a:cubicBezTo>
                    <a:pt x="13" y="0"/>
                    <a:pt x="14" y="0"/>
                    <a:pt x="15" y="1"/>
                  </a:cubicBezTo>
                  <a:cubicBezTo>
                    <a:pt x="12" y="5"/>
                    <a:pt x="12" y="5"/>
                    <a:pt x="12" y="5"/>
                  </a:cubicBezTo>
                  <a:cubicBezTo>
                    <a:pt x="12" y="5"/>
                    <a:pt x="12" y="4"/>
                    <a:pt x="11" y="4"/>
                  </a:cubicBezTo>
                  <a:cubicBezTo>
                    <a:pt x="9" y="4"/>
                    <a:pt x="7" y="6"/>
                    <a:pt x="6" y="10"/>
                  </a:cubicBezTo>
                  <a:cubicBezTo>
                    <a:pt x="4" y="20"/>
                    <a:pt x="4" y="20"/>
                    <a:pt x="4" y="20"/>
                  </a:cubicBezTo>
                  <a:cubicBezTo>
                    <a:pt x="0" y="20"/>
                    <a:pt x="0" y="20"/>
                    <a:pt x="0" y="20"/>
                  </a:cubicBezTo>
                  <a:cubicBezTo>
                    <a:pt x="3" y="0"/>
                    <a:pt x="3" y="0"/>
                    <a:pt x="3" y="0"/>
                  </a:cubicBezTo>
                  <a:cubicBezTo>
                    <a:pt x="8" y="0"/>
                    <a:pt x="8" y="0"/>
                    <a:pt x="8" y="0"/>
                  </a:cubicBezTo>
                  <a:lnTo>
                    <a:pt x="7"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1" name="Freeform 29"/>
            <p:cNvSpPr>
              <a:spLocks/>
            </p:cNvSpPr>
            <p:nvPr/>
          </p:nvSpPr>
          <p:spPr bwMode="auto">
            <a:xfrm>
              <a:off x="3856038" y="3689350"/>
              <a:ext cx="53975" cy="63500"/>
            </a:xfrm>
            <a:custGeom>
              <a:avLst/>
              <a:gdLst/>
              <a:ahLst/>
              <a:cxnLst>
                <a:cxn ang="0">
                  <a:pos x="15" y="18"/>
                </a:cxn>
                <a:cxn ang="0">
                  <a:pos x="8" y="20"/>
                </a:cxn>
                <a:cxn ang="0">
                  <a:pos x="0" y="12"/>
                </a:cxn>
                <a:cxn ang="0">
                  <a:pos x="11" y="0"/>
                </a:cxn>
                <a:cxn ang="0">
                  <a:pos x="17" y="2"/>
                </a:cxn>
                <a:cxn ang="0">
                  <a:pos x="15" y="4"/>
                </a:cxn>
                <a:cxn ang="0">
                  <a:pos x="11" y="3"/>
                </a:cxn>
                <a:cxn ang="0">
                  <a:pos x="5" y="12"/>
                </a:cxn>
                <a:cxn ang="0">
                  <a:pos x="9" y="17"/>
                </a:cxn>
                <a:cxn ang="0">
                  <a:pos x="13" y="15"/>
                </a:cxn>
                <a:cxn ang="0">
                  <a:pos x="15" y="18"/>
                </a:cxn>
              </a:cxnLst>
              <a:rect l="0" t="0" r="r" b="b"/>
              <a:pathLst>
                <a:path w="17" h="20">
                  <a:moveTo>
                    <a:pt x="15" y="18"/>
                  </a:moveTo>
                  <a:cubicBezTo>
                    <a:pt x="12" y="20"/>
                    <a:pt x="11" y="20"/>
                    <a:pt x="8" y="20"/>
                  </a:cubicBezTo>
                  <a:cubicBezTo>
                    <a:pt x="3" y="20"/>
                    <a:pt x="0" y="17"/>
                    <a:pt x="0" y="12"/>
                  </a:cubicBezTo>
                  <a:cubicBezTo>
                    <a:pt x="0" y="6"/>
                    <a:pt x="4" y="0"/>
                    <a:pt x="11" y="0"/>
                  </a:cubicBezTo>
                  <a:cubicBezTo>
                    <a:pt x="14" y="0"/>
                    <a:pt x="15" y="0"/>
                    <a:pt x="17" y="2"/>
                  </a:cubicBezTo>
                  <a:cubicBezTo>
                    <a:pt x="15" y="4"/>
                    <a:pt x="15" y="4"/>
                    <a:pt x="15" y="4"/>
                  </a:cubicBezTo>
                  <a:cubicBezTo>
                    <a:pt x="14" y="4"/>
                    <a:pt x="13" y="3"/>
                    <a:pt x="11" y="3"/>
                  </a:cubicBezTo>
                  <a:cubicBezTo>
                    <a:pt x="8" y="3"/>
                    <a:pt x="5" y="7"/>
                    <a:pt x="5" y="12"/>
                  </a:cubicBezTo>
                  <a:cubicBezTo>
                    <a:pt x="5" y="14"/>
                    <a:pt x="7" y="17"/>
                    <a:pt x="9" y="17"/>
                  </a:cubicBezTo>
                  <a:cubicBezTo>
                    <a:pt x="11" y="17"/>
                    <a:pt x="12" y="16"/>
                    <a:pt x="13"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2" name="Freeform 30"/>
            <p:cNvSpPr>
              <a:spLocks noEditPoints="1"/>
            </p:cNvSpPr>
            <p:nvPr/>
          </p:nvSpPr>
          <p:spPr bwMode="auto">
            <a:xfrm>
              <a:off x="3913188" y="3689350"/>
              <a:ext cx="53975" cy="63500"/>
            </a:xfrm>
            <a:custGeom>
              <a:avLst/>
              <a:gdLst/>
              <a:ahLst/>
              <a:cxnLst>
                <a:cxn ang="0">
                  <a:pos x="13" y="4"/>
                </a:cxn>
                <a:cxn ang="0">
                  <a:pos x="11" y="3"/>
                </a:cxn>
                <a:cxn ang="0">
                  <a:pos x="5" y="9"/>
                </a:cxn>
                <a:cxn ang="0">
                  <a:pos x="13" y="4"/>
                </a:cxn>
                <a:cxn ang="0">
                  <a:pos x="15" y="18"/>
                </a:cxn>
                <a:cxn ang="0">
                  <a:pos x="6" y="20"/>
                </a:cxn>
                <a:cxn ang="0">
                  <a:pos x="0" y="13"/>
                </a:cxn>
                <a:cxn ang="0">
                  <a:pos x="12" y="0"/>
                </a:cxn>
                <a:cxn ang="0">
                  <a:pos x="17" y="4"/>
                </a:cxn>
                <a:cxn ang="0">
                  <a:pos x="5" y="12"/>
                </a:cxn>
                <a:cxn ang="0">
                  <a:pos x="8" y="17"/>
                </a:cxn>
                <a:cxn ang="0">
                  <a:pos x="13" y="15"/>
                </a:cxn>
                <a:cxn ang="0">
                  <a:pos x="15" y="18"/>
                </a:cxn>
              </a:cxnLst>
              <a:rect l="0" t="0" r="r" b="b"/>
              <a:pathLst>
                <a:path w="17" h="20">
                  <a:moveTo>
                    <a:pt x="13" y="4"/>
                  </a:moveTo>
                  <a:cubicBezTo>
                    <a:pt x="13" y="3"/>
                    <a:pt x="12" y="3"/>
                    <a:pt x="11" y="3"/>
                  </a:cubicBezTo>
                  <a:cubicBezTo>
                    <a:pt x="9" y="3"/>
                    <a:pt x="6" y="5"/>
                    <a:pt x="5" y="9"/>
                  </a:cubicBezTo>
                  <a:cubicBezTo>
                    <a:pt x="9" y="9"/>
                    <a:pt x="13" y="7"/>
                    <a:pt x="13" y="4"/>
                  </a:cubicBezTo>
                  <a:moveTo>
                    <a:pt x="15" y="18"/>
                  </a:moveTo>
                  <a:cubicBezTo>
                    <a:pt x="11" y="20"/>
                    <a:pt x="8" y="20"/>
                    <a:pt x="6" y="20"/>
                  </a:cubicBezTo>
                  <a:cubicBezTo>
                    <a:pt x="2" y="20"/>
                    <a:pt x="0" y="17"/>
                    <a:pt x="0" y="13"/>
                  </a:cubicBezTo>
                  <a:cubicBezTo>
                    <a:pt x="0" y="7"/>
                    <a:pt x="4" y="0"/>
                    <a:pt x="12" y="0"/>
                  </a:cubicBezTo>
                  <a:cubicBezTo>
                    <a:pt x="14" y="0"/>
                    <a:pt x="17" y="1"/>
                    <a:pt x="17" y="4"/>
                  </a:cubicBezTo>
                  <a:cubicBezTo>
                    <a:pt x="17" y="9"/>
                    <a:pt x="9" y="12"/>
                    <a:pt x="5" y="12"/>
                  </a:cubicBezTo>
                  <a:cubicBezTo>
                    <a:pt x="5" y="13"/>
                    <a:pt x="5" y="17"/>
                    <a:pt x="8" y="17"/>
                  </a:cubicBezTo>
                  <a:cubicBezTo>
                    <a:pt x="10" y="17"/>
                    <a:pt x="11" y="16"/>
                    <a:pt x="13"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3" name="Freeform 31"/>
            <p:cNvSpPr>
              <a:spLocks noEditPoints="1"/>
            </p:cNvSpPr>
            <p:nvPr/>
          </p:nvSpPr>
          <p:spPr bwMode="auto">
            <a:xfrm>
              <a:off x="4008438" y="3689350"/>
              <a:ext cx="60325" cy="63500"/>
            </a:xfrm>
            <a:custGeom>
              <a:avLst/>
              <a:gdLst/>
              <a:ahLst/>
              <a:cxnLst>
                <a:cxn ang="0">
                  <a:pos x="14" y="8"/>
                </a:cxn>
                <a:cxn ang="0">
                  <a:pos x="11" y="2"/>
                </a:cxn>
                <a:cxn ang="0">
                  <a:pos x="5" y="11"/>
                </a:cxn>
                <a:cxn ang="0">
                  <a:pos x="9" y="17"/>
                </a:cxn>
                <a:cxn ang="0">
                  <a:pos x="14" y="8"/>
                </a:cxn>
                <a:cxn ang="0">
                  <a:pos x="0" y="12"/>
                </a:cxn>
                <a:cxn ang="0">
                  <a:pos x="11" y="0"/>
                </a:cxn>
                <a:cxn ang="0">
                  <a:pos x="19" y="8"/>
                </a:cxn>
                <a:cxn ang="0">
                  <a:pos x="8" y="20"/>
                </a:cxn>
                <a:cxn ang="0">
                  <a:pos x="0" y="12"/>
                </a:cxn>
              </a:cxnLst>
              <a:rect l="0" t="0" r="r" b="b"/>
              <a:pathLst>
                <a:path w="19" h="20">
                  <a:moveTo>
                    <a:pt x="14" y="8"/>
                  </a:moveTo>
                  <a:cubicBezTo>
                    <a:pt x="14" y="5"/>
                    <a:pt x="13" y="2"/>
                    <a:pt x="11" y="2"/>
                  </a:cubicBezTo>
                  <a:cubicBezTo>
                    <a:pt x="6" y="2"/>
                    <a:pt x="5" y="8"/>
                    <a:pt x="5" y="11"/>
                  </a:cubicBezTo>
                  <a:cubicBezTo>
                    <a:pt x="5" y="15"/>
                    <a:pt x="6" y="17"/>
                    <a:pt x="9" y="17"/>
                  </a:cubicBezTo>
                  <a:cubicBezTo>
                    <a:pt x="11" y="17"/>
                    <a:pt x="14" y="16"/>
                    <a:pt x="14" y="8"/>
                  </a:cubicBezTo>
                  <a:moveTo>
                    <a:pt x="0" y="12"/>
                  </a:moveTo>
                  <a:cubicBezTo>
                    <a:pt x="0" y="3"/>
                    <a:pt x="6" y="0"/>
                    <a:pt x="11" y="0"/>
                  </a:cubicBezTo>
                  <a:cubicBezTo>
                    <a:pt x="17" y="0"/>
                    <a:pt x="19" y="4"/>
                    <a:pt x="19" y="8"/>
                  </a:cubicBezTo>
                  <a:cubicBezTo>
                    <a:pt x="19" y="14"/>
                    <a:pt x="15" y="20"/>
                    <a:pt x="8" y="20"/>
                  </a:cubicBezTo>
                  <a:cubicBezTo>
                    <a:pt x="3" y="20"/>
                    <a:pt x="0" y="16"/>
                    <a:pt x="0" y="1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4" name="Freeform 32"/>
            <p:cNvSpPr>
              <a:spLocks/>
            </p:cNvSpPr>
            <p:nvPr/>
          </p:nvSpPr>
          <p:spPr bwMode="auto">
            <a:xfrm>
              <a:off x="4078288" y="3659188"/>
              <a:ext cx="50800" cy="93663"/>
            </a:xfrm>
            <a:custGeom>
              <a:avLst/>
              <a:gdLst/>
              <a:ahLst/>
              <a:cxnLst>
                <a:cxn ang="0">
                  <a:pos x="0" y="29"/>
                </a:cxn>
                <a:cxn ang="0">
                  <a:pos x="4" y="12"/>
                </a:cxn>
                <a:cxn ang="0">
                  <a:pos x="1" y="12"/>
                </a:cxn>
                <a:cxn ang="0">
                  <a:pos x="1" y="9"/>
                </a:cxn>
                <a:cxn ang="0">
                  <a:pos x="4" y="9"/>
                </a:cxn>
                <a:cxn ang="0">
                  <a:pos x="5" y="7"/>
                </a:cxn>
                <a:cxn ang="0">
                  <a:pos x="12" y="0"/>
                </a:cxn>
                <a:cxn ang="0">
                  <a:pos x="16" y="1"/>
                </a:cxn>
                <a:cxn ang="0">
                  <a:pos x="14" y="3"/>
                </a:cxn>
                <a:cxn ang="0">
                  <a:pos x="12" y="3"/>
                </a:cxn>
                <a:cxn ang="0">
                  <a:pos x="10" y="6"/>
                </a:cxn>
                <a:cxn ang="0">
                  <a:pos x="9" y="9"/>
                </a:cxn>
                <a:cxn ang="0">
                  <a:pos x="13" y="9"/>
                </a:cxn>
                <a:cxn ang="0">
                  <a:pos x="13" y="12"/>
                </a:cxn>
                <a:cxn ang="0">
                  <a:pos x="8" y="12"/>
                </a:cxn>
                <a:cxn ang="0">
                  <a:pos x="5" y="29"/>
                </a:cxn>
                <a:cxn ang="0">
                  <a:pos x="0" y="29"/>
                </a:cxn>
              </a:cxnLst>
              <a:rect l="0" t="0" r="r" b="b"/>
              <a:pathLst>
                <a:path w="16" h="29">
                  <a:moveTo>
                    <a:pt x="0" y="29"/>
                  </a:moveTo>
                  <a:cubicBezTo>
                    <a:pt x="4" y="12"/>
                    <a:pt x="4" y="12"/>
                    <a:pt x="4" y="12"/>
                  </a:cubicBezTo>
                  <a:cubicBezTo>
                    <a:pt x="1" y="12"/>
                    <a:pt x="1" y="12"/>
                    <a:pt x="1" y="12"/>
                  </a:cubicBezTo>
                  <a:cubicBezTo>
                    <a:pt x="1" y="9"/>
                    <a:pt x="1" y="9"/>
                    <a:pt x="1" y="9"/>
                  </a:cubicBezTo>
                  <a:cubicBezTo>
                    <a:pt x="4" y="9"/>
                    <a:pt x="4" y="9"/>
                    <a:pt x="4" y="9"/>
                  </a:cubicBezTo>
                  <a:cubicBezTo>
                    <a:pt x="5" y="7"/>
                    <a:pt x="5" y="7"/>
                    <a:pt x="5" y="7"/>
                  </a:cubicBezTo>
                  <a:cubicBezTo>
                    <a:pt x="6" y="2"/>
                    <a:pt x="9" y="0"/>
                    <a:pt x="12" y="0"/>
                  </a:cubicBezTo>
                  <a:cubicBezTo>
                    <a:pt x="13" y="0"/>
                    <a:pt x="14" y="0"/>
                    <a:pt x="16" y="1"/>
                  </a:cubicBezTo>
                  <a:cubicBezTo>
                    <a:pt x="14" y="3"/>
                    <a:pt x="14" y="3"/>
                    <a:pt x="14" y="3"/>
                  </a:cubicBezTo>
                  <a:cubicBezTo>
                    <a:pt x="14" y="3"/>
                    <a:pt x="13" y="3"/>
                    <a:pt x="12" y="3"/>
                  </a:cubicBezTo>
                  <a:cubicBezTo>
                    <a:pt x="12" y="3"/>
                    <a:pt x="10" y="3"/>
                    <a:pt x="10" y="6"/>
                  </a:cubicBezTo>
                  <a:cubicBezTo>
                    <a:pt x="9" y="9"/>
                    <a:pt x="9" y="9"/>
                    <a:pt x="9" y="9"/>
                  </a:cubicBezTo>
                  <a:cubicBezTo>
                    <a:pt x="13" y="9"/>
                    <a:pt x="13" y="9"/>
                    <a:pt x="13" y="9"/>
                  </a:cubicBezTo>
                  <a:cubicBezTo>
                    <a:pt x="13" y="12"/>
                    <a:pt x="13" y="12"/>
                    <a:pt x="13" y="12"/>
                  </a:cubicBezTo>
                  <a:cubicBezTo>
                    <a:pt x="8" y="12"/>
                    <a:pt x="8" y="12"/>
                    <a:pt x="8" y="12"/>
                  </a:cubicBezTo>
                  <a:cubicBezTo>
                    <a:pt x="5" y="29"/>
                    <a:pt x="5" y="29"/>
                    <a:pt x="5" y="29"/>
                  </a:cubicBezTo>
                  <a:lnTo>
                    <a:pt x="0" y="29"/>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5" name="Freeform 33"/>
            <p:cNvSpPr>
              <a:spLocks noEditPoints="1"/>
            </p:cNvSpPr>
            <p:nvPr/>
          </p:nvSpPr>
          <p:spPr bwMode="auto">
            <a:xfrm>
              <a:off x="4154488" y="3689350"/>
              <a:ext cx="53975" cy="63500"/>
            </a:xfrm>
            <a:custGeom>
              <a:avLst/>
              <a:gdLst/>
              <a:ahLst/>
              <a:cxnLst>
                <a:cxn ang="0">
                  <a:pos x="12" y="4"/>
                </a:cxn>
                <a:cxn ang="0">
                  <a:pos x="10" y="3"/>
                </a:cxn>
                <a:cxn ang="0">
                  <a:pos x="5" y="9"/>
                </a:cxn>
                <a:cxn ang="0">
                  <a:pos x="12" y="4"/>
                </a:cxn>
                <a:cxn ang="0">
                  <a:pos x="14" y="18"/>
                </a:cxn>
                <a:cxn ang="0">
                  <a:pos x="6" y="20"/>
                </a:cxn>
                <a:cxn ang="0">
                  <a:pos x="0" y="13"/>
                </a:cxn>
                <a:cxn ang="0">
                  <a:pos x="12" y="0"/>
                </a:cxn>
                <a:cxn ang="0">
                  <a:pos x="17" y="4"/>
                </a:cxn>
                <a:cxn ang="0">
                  <a:pos x="5" y="12"/>
                </a:cxn>
                <a:cxn ang="0">
                  <a:pos x="8" y="17"/>
                </a:cxn>
                <a:cxn ang="0">
                  <a:pos x="13" y="15"/>
                </a:cxn>
                <a:cxn ang="0">
                  <a:pos x="14" y="18"/>
                </a:cxn>
              </a:cxnLst>
              <a:rect l="0" t="0" r="r" b="b"/>
              <a:pathLst>
                <a:path w="17" h="20">
                  <a:moveTo>
                    <a:pt x="12" y="4"/>
                  </a:moveTo>
                  <a:cubicBezTo>
                    <a:pt x="12" y="3"/>
                    <a:pt x="12" y="3"/>
                    <a:pt x="10" y="3"/>
                  </a:cubicBezTo>
                  <a:cubicBezTo>
                    <a:pt x="8" y="3"/>
                    <a:pt x="6" y="5"/>
                    <a:pt x="5" y="9"/>
                  </a:cubicBezTo>
                  <a:cubicBezTo>
                    <a:pt x="9" y="9"/>
                    <a:pt x="12" y="7"/>
                    <a:pt x="12" y="4"/>
                  </a:cubicBezTo>
                  <a:moveTo>
                    <a:pt x="14" y="18"/>
                  </a:moveTo>
                  <a:cubicBezTo>
                    <a:pt x="11" y="20"/>
                    <a:pt x="8" y="20"/>
                    <a:pt x="6" y="20"/>
                  </a:cubicBezTo>
                  <a:cubicBezTo>
                    <a:pt x="2" y="20"/>
                    <a:pt x="0" y="17"/>
                    <a:pt x="0" y="13"/>
                  </a:cubicBezTo>
                  <a:cubicBezTo>
                    <a:pt x="0" y="7"/>
                    <a:pt x="4" y="0"/>
                    <a:pt x="12" y="0"/>
                  </a:cubicBezTo>
                  <a:cubicBezTo>
                    <a:pt x="14" y="0"/>
                    <a:pt x="17" y="1"/>
                    <a:pt x="17" y="4"/>
                  </a:cubicBezTo>
                  <a:cubicBezTo>
                    <a:pt x="17" y="9"/>
                    <a:pt x="9" y="12"/>
                    <a:pt x="5" y="12"/>
                  </a:cubicBezTo>
                  <a:cubicBezTo>
                    <a:pt x="4" y="13"/>
                    <a:pt x="4" y="17"/>
                    <a:pt x="8" y="17"/>
                  </a:cubicBezTo>
                  <a:cubicBezTo>
                    <a:pt x="9" y="17"/>
                    <a:pt x="11" y="16"/>
                    <a:pt x="13" y="15"/>
                  </a:cubicBezTo>
                  <a:lnTo>
                    <a:pt x="14"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6" name="Freeform 34"/>
            <p:cNvSpPr>
              <a:spLocks/>
            </p:cNvSpPr>
            <p:nvPr/>
          </p:nvSpPr>
          <p:spPr bwMode="auto">
            <a:xfrm>
              <a:off x="4211638" y="3689350"/>
              <a:ext cx="63500" cy="63500"/>
            </a:xfrm>
            <a:custGeom>
              <a:avLst/>
              <a:gdLst/>
              <a:ahLst/>
              <a:cxnLst>
                <a:cxn ang="0">
                  <a:pos x="8" y="4"/>
                </a:cxn>
                <a:cxn ang="0">
                  <a:pos x="8" y="4"/>
                </a:cxn>
                <a:cxn ang="0">
                  <a:pos x="16" y="0"/>
                </a:cxn>
                <a:cxn ang="0">
                  <a:pos x="20" y="4"/>
                </a:cxn>
                <a:cxn ang="0">
                  <a:pos x="19" y="8"/>
                </a:cxn>
                <a:cxn ang="0">
                  <a:pos x="17" y="20"/>
                </a:cxn>
                <a:cxn ang="0">
                  <a:pos x="12" y="20"/>
                </a:cxn>
                <a:cxn ang="0">
                  <a:pos x="15" y="9"/>
                </a:cxn>
                <a:cxn ang="0">
                  <a:pos x="15" y="6"/>
                </a:cxn>
                <a:cxn ang="0">
                  <a:pos x="13" y="3"/>
                </a:cxn>
                <a:cxn ang="0">
                  <a:pos x="6" y="13"/>
                </a:cxn>
                <a:cxn ang="0">
                  <a:pos x="5" y="20"/>
                </a:cxn>
                <a:cxn ang="0">
                  <a:pos x="0" y="20"/>
                </a:cxn>
                <a:cxn ang="0">
                  <a:pos x="4" y="0"/>
                </a:cxn>
                <a:cxn ang="0">
                  <a:pos x="8" y="0"/>
                </a:cxn>
                <a:cxn ang="0">
                  <a:pos x="8" y="4"/>
                </a:cxn>
              </a:cxnLst>
              <a:rect l="0" t="0" r="r" b="b"/>
              <a:pathLst>
                <a:path w="20" h="20">
                  <a:moveTo>
                    <a:pt x="8" y="4"/>
                  </a:moveTo>
                  <a:cubicBezTo>
                    <a:pt x="8" y="4"/>
                    <a:pt x="8" y="4"/>
                    <a:pt x="8" y="4"/>
                  </a:cubicBezTo>
                  <a:cubicBezTo>
                    <a:pt x="11" y="1"/>
                    <a:pt x="13" y="0"/>
                    <a:pt x="16" y="0"/>
                  </a:cubicBezTo>
                  <a:cubicBezTo>
                    <a:pt x="18" y="0"/>
                    <a:pt x="20" y="1"/>
                    <a:pt x="20" y="4"/>
                  </a:cubicBezTo>
                  <a:cubicBezTo>
                    <a:pt x="20" y="5"/>
                    <a:pt x="20" y="7"/>
                    <a:pt x="19" y="8"/>
                  </a:cubicBezTo>
                  <a:cubicBezTo>
                    <a:pt x="17" y="20"/>
                    <a:pt x="17" y="20"/>
                    <a:pt x="17" y="20"/>
                  </a:cubicBezTo>
                  <a:cubicBezTo>
                    <a:pt x="12" y="20"/>
                    <a:pt x="12" y="20"/>
                    <a:pt x="12" y="20"/>
                  </a:cubicBezTo>
                  <a:cubicBezTo>
                    <a:pt x="15" y="9"/>
                    <a:pt x="15" y="9"/>
                    <a:pt x="15" y="9"/>
                  </a:cubicBezTo>
                  <a:cubicBezTo>
                    <a:pt x="15" y="7"/>
                    <a:pt x="15" y="6"/>
                    <a:pt x="15" y="6"/>
                  </a:cubicBezTo>
                  <a:cubicBezTo>
                    <a:pt x="15" y="4"/>
                    <a:pt x="14" y="3"/>
                    <a:pt x="13" y="3"/>
                  </a:cubicBezTo>
                  <a:cubicBezTo>
                    <a:pt x="11" y="3"/>
                    <a:pt x="7" y="8"/>
                    <a:pt x="6" y="13"/>
                  </a:cubicBezTo>
                  <a:cubicBezTo>
                    <a:pt x="5" y="20"/>
                    <a:pt x="5" y="20"/>
                    <a:pt x="5" y="20"/>
                  </a:cubicBezTo>
                  <a:cubicBezTo>
                    <a:pt x="0" y="20"/>
                    <a:pt x="0" y="20"/>
                    <a:pt x="0" y="20"/>
                  </a:cubicBezTo>
                  <a:cubicBezTo>
                    <a:pt x="4" y="0"/>
                    <a:pt x="4" y="0"/>
                    <a:pt x="4" y="0"/>
                  </a:cubicBezTo>
                  <a:cubicBezTo>
                    <a:pt x="8" y="0"/>
                    <a:pt x="8" y="0"/>
                    <a:pt x="8" y="0"/>
                  </a:cubicBezTo>
                  <a:lnTo>
                    <a:pt x="8" y="4"/>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7" name="Freeform 35"/>
            <p:cNvSpPr>
              <a:spLocks noEditPoints="1"/>
            </p:cNvSpPr>
            <p:nvPr/>
          </p:nvSpPr>
          <p:spPr bwMode="auto">
            <a:xfrm>
              <a:off x="4284663" y="3689350"/>
              <a:ext cx="53975" cy="63500"/>
            </a:xfrm>
            <a:custGeom>
              <a:avLst/>
              <a:gdLst/>
              <a:ahLst/>
              <a:cxnLst>
                <a:cxn ang="0">
                  <a:pos x="13" y="4"/>
                </a:cxn>
                <a:cxn ang="0">
                  <a:pos x="11" y="3"/>
                </a:cxn>
                <a:cxn ang="0">
                  <a:pos x="6" y="9"/>
                </a:cxn>
                <a:cxn ang="0">
                  <a:pos x="13" y="4"/>
                </a:cxn>
                <a:cxn ang="0">
                  <a:pos x="15" y="18"/>
                </a:cxn>
                <a:cxn ang="0">
                  <a:pos x="6" y="20"/>
                </a:cxn>
                <a:cxn ang="0">
                  <a:pos x="0" y="13"/>
                </a:cxn>
                <a:cxn ang="0">
                  <a:pos x="12" y="0"/>
                </a:cxn>
                <a:cxn ang="0">
                  <a:pos x="17" y="4"/>
                </a:cxn>
                <a:cxn ang="0">
                  <a:pos x="5" y="12"/>
                </a:cxn>
                <a:cxn ang="0">
                  <a:pos x="9" y="17"/>
                </a:cxn>
                <a:cxn ang="0">
                  <a:pos x="14" y="15"/>
                </a:cxn>
                <a:cxn ang="0">
                  <a:pos x="15" y="18"/>
                </a:cxn>
              </a:cxnLst>
              <a:rect l="0" t="0" r="r" b="b"/>
              <a:pathLst>
                <a:path w="17" h="20">
                  <a:moveTo>
                    <a:pt x="13" y="4"/>
                  </a:moveTo>
                  <a:cubicBezTo>
                    <a:pt x="13" y="3"/>
                    <a:pt x="12" y="3"/>
                    <a:pt x="11" y="3"/>
                  </a:cubicBezTo>
                  <a:cubicBezTo>
                    <a:pt x="9" y="3"/>
                    <a:pt x="7" y="5"/>
                    <a:pt x="6" y="9"/>
                  </a:cubicBezTo>
                  <a:cubicBezTo>
                    <a:pt x="9" y="9"/>
                    <a:pt x="13" y="7"/>
                    <a:pt x="13" y="4"/>
                  </a:cubicBezTo>
                  <a:moveTo>
                    <a:pt x="15" y="18"/>
                  </a:moveTo>
                  <a:cubicBezTo>
                    <a:pt x="12" y="20"/>
                    <a:pt x="8" y="20"/>
                    <a:pt x="6" y="20"/>
                  </a:cubicBezTo>
                  <a:cubicBezTo>
                    <a:pt x="3" y="20"/>
                    <a:pt x="0" y="17"/>
                    <a:pt x="0" y="13"/>
                  </a:cubicBezTo>
                  <a:cubicBezTo>
                    <a:pt x="0" y="7"/>
                    <a:pt x="5" y="0"/>
                    <a:pt x="12" y="0"/>
                  </a:cubicBezTo>
                  <a:cubicBezTo>
                    <a:pt x="15" y="0"/>
                    <a:pt x="17" y="1"/>
                    <a:pt x="17" y="4"/>
                  </a:cubicBezTo>
                  <a:cubicBezTo>
                    <a:pt x="17" y="9"/>
                    <a:pt x="10" y="12"/>
                    <a:pt x="5" y="12"/>
                  </a:cubicBezTo>
                  <a:cubicBezTo>
                    <a:pt x="5" y="13"/>
                    <a:pt x="5" y="17"/>
                    <a:pt x="9" y="17"/>
                  </a:cubicBezTo>
                  <a:cubicBezTo>
                    <a:pt x="10" y="17"/>
                    <a:pt x="12" y="16"/>
                    <a:pt x="14"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8" name="Freeform 36"/>
            <p:cNvSpPr>
              <a:spLocks/>
            </p:cNvSpPr>
            <p:nvPr/>
          </p:nvSpPr>
          <p:spPr bwMode="auto">
            <a:xfrm>
              <a:off x="4344988" y="3689350"/>
              <a:ext cx="47625" cy="63500"/>
            </a:xfrm>
            <a:custGeom>
              <a:avLst/>
              <a:gdLst/>
              <a:ahLst/>
              <a:cxnLst>
                <a:cxn ang="0">
                  <a:pos x="7" y="3"/>
                </a:cxn>
                <a:cxn ang="0">
                  <a:pos x="7" y="4"/>
                </a:cxn>
                <a:cxn ang="0">
                  <a:pos x="9" y="2"/>
                </a:cxn>
                <a:cxn ang="0">
                  <a:pos x="12" y="0"/>
                </a:cxn>
                <a:cxn ang="0">
                  <a:pos x="15" y="1"/>
                </a:cxn>
                <a:cxn ang="0">
                  <a:pos x="12" y="5"/>
                </a:cxn>
                <a:cxn ang="0">
                  <a:pos x="11" y="4"/>
                </a:cxn>
                <a:cxn ang="0">
                  <a:pos x="6" y="10"/>
                </a:cxn>
                <a:cxn ang="0">
                  <a:pos x="4" y="20"/>
                </a:cxn>
                <a:cxn ang="0">
                  <a:pos x="0" y="20"/>
                </a:cxn>
                <a:cxn ang="0">
                  <a:pos x="3" y="0"/>
                </a:cxn>
                <a:cxn ang="0">
                  <a:pos x="8" y="0"/>
                </a:cxn>
                <a:cxn ang="0">
                  <a:pos x="7" y="3"/>
                </a:cxn>
              </a:cxnLst>
              <a:rect l="0" t="0" r="r" b="b"/>
              <a:pathLst>
                <a:path w="15" h="20">
                  <a:moveTo>
                    <a:pt x="7" y="3"/>
                  </a:moveTo>
                  <a:cubicBezTo>
                    <a:pt x="7" y="4"/>
                    <a:pt x="7" y="4"/>
                    <a:pt x="7" y="4"/>
                  </a:cubicBezTo>
                  <a:cubicBezTo>
                    <a:pt x="9" y="2"/>
                    <a:pt x="9" y="2"/>
                    <a:pt x="9" y="2"/>
                  </a:cubicBezTo>
                  <a:cubicBezTo>
                    <a:pt x="9" y="1"/>
                    <a:pt x="11" y="0"/>
                    <a:pt x="12" y="0"/>
                  </a:cubicBezTo>
                  <a:cubicBezTo>
                    <a:pt x="13" y="0"/>
                    <a:pt x="14" y="0"/>
                    <a:pt x="15" y="1"/>
                  </a:cubicBezTo>
                  <a:cubicBezTo>
                    <a:pt x="12" y="5"/>
                    <a:pt x="12" y="5"/>
                    <a:pt x="12" y="5"/>
                  </a:cubicBezTo>
                  <a:cubicBezTo>
                    <a:pt x="12" y="5"/>
                    <a:pt x="11" y="4"/>
                    <a:pt x="11" y="4"/>
                  </a:cubicBezTo>
                  <a:cubicBezTo>
                    <a:pt x="9" y="4"/>
                    <a:pt x="7" y="6"/>
                    <a:pt x="6" y="10"/>
                  </a:cubicBezTo>
                  <a:cubicBezTo>
                    <a:pt x="4" y="20"/>
                    <a:pt x="4" y="20"/>
                    <a:pt x="4" y="20"/>
                  </a:cubicBezTo>
                  <a:cubicBezTo>
                    <a:pt x="0" y="20"/>
                    <a:pt x="0" y="20"/>
                    <a:pt x="0" y="20"/>
                  </a:cubicBezTo>
                  <a:cubicBezTo>
                    <a:pt x="3" y="0"/>
                    <a:pt x="3" y="0"/>
                    <a:pt x="3" y="0"/>
                  </a:cubicBezTo>
                  <a:cubicBezTo>
                    <a:pt x="8" y="0"/>
                    <a:pt x="8" y="0"/>
                    <a:pt x="8" y="0"/>
                  </a:cubicBezTo>
                  <a:lnTo>
                    <a:pt x="7"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9" name="Freeform 37"/>
            <p:cNvSpPr>
              <a:spLocks noEditPoints="1"/>
            </p:cNvSpPr>
            <p:nvPr/>
          </p:nvSpPr>
          <p:spPr bwMode="auto">
            <a:xfrm>
              <a:off x="4386263" y="3689350"/>
              <a:ext cx="73025" cy="95250"/>
            </a:xfrm>
            <a:custGeom>
              <a:avLst/>
              <a:gdLst/>
              <a:ahLst/>
              <a:cxnLst>
                <a:cxn ang="0">
                  <a:pos x="13" y="3"/>
                </a:cxn>
                <a:cxn ang="0">
                  <a:pos x="7" y="13"/>
                </a:cxn>
                <a:cxn ang="0">
                  <a:pos x="10" y="17"/>
                </a:cxn>
                <a:cxn ang="0">
                  <a:pos x="17" y="4"/>
                </a:cxn>
                <a:cxn ang="0">
                  <a:pos x="13" y="3"/>
                </a:cxn>
                <a:cxn ang="0">
                  <a:pos x="19" y="18"/>
                </a:cxn>
                <a:cxn ang="0">
                  <a:pos x="7" y="30"/>
                </a:cxn>
                <a:cxn ang="0">
                  <a:pos x="0" y="28"/>
                </a:cxn>
                <a:cxn ang="0">
                  <a:pos x="1" y="25"/>
                </a:cxn>
                <a:cxn ang="0">
                  <a:pos x="7" y="26"/>
                </a:cxn>
                <a:cxn ang="0">
                  <a:pos x="14" y="20"/>
                </a:cxn>
                <a:cxn ang="0">
                  <a:pos x="15" y="17"/>
                </a:cxn>
                <a:cxn ang="0">
                  <a:pos x="15" y="17"/>
                </a:cxn>
                <a:cxn ang="0">
                  <a:pos x="14" y="18"/>
                </a:cxn>
                <a:cxn ang="0">
                  <a:pos x="8" y="20"/>
                </a:cxn>
                <a:cxn ang="0">
                  <a:pos x="2" y="13"/>
                </a:cxn>
                <a:cxn ang="0">
                  <a:pos x="13" y="0"/>
                </a:cxn>
                <a:cxn ang="0">
                  <a:pos x="17" y="1"/>
                </a:cxn>
                <a:cxn ang="0">
                  <a:pos x="18" y="0"/>
                </a:cxn>
                <a:cxn ang="0">
                  <a:pos x="23" y="0"/>
                </a:cxn>
                <a:cxn ang="0">
                  <a:pos x="19" y="18"/>
                </a:cxn>
              </a:cxnLst>
              <a:rect l="0" t="0" r="r" b="b"/>
              <a:pathLst>
                <a:path w="23" h="30">
                  <a:moveTo>
                    <a:pt x="13" y="3"/>
                  </a:moveTo>
                  <a:cubicBezTo>
                    <a:pt x="11" y="3"/>
                    <a:pt x="7" y="6"/>
                    <a:pt x="7" y="13"/>
                  </a:cubicBezTo>
                  <a:cubicBezTo>
                    <a:pt x="7" y="15"/>
                    <a:pt x="8" y="17"/>
                    <a:pt x="10" y="17"/>
                  </a:cubicBezTo>
                  <a:cubicBezTo>
                    <a:pt x="12" y="17"/>
                    <a:pt x="16" y="14"/>
                    <a:pt x="17" y="4"/>
                  </a:cubicBezTo>
                  <a:cubicBezTo>
                    <a:pt x="16" y="3"/>
                    <a:pt x="15" y="3"/>
                    <a:pt x="13" y="3"/>
                  </a:cubicBezTo>
                  <a:moveTo>
                    <a:pt x="19" y="18"/>
                  </a:moveTo>
                  <a:cubicBezTo>
                    <a:pt x="17" y="27"/>
                    <a:pt x="12" y="30"/>
                    <a:pt x="7" y="30"/>
                  </a:cubicBezTo>
                  <a:cubicBezTo>
                    <a:pt x="4" y="30"/>
                    <a:pt x="2" y="29"/>
                    <a:pt x="0" y="28"/>
                  </a:cubicBezTo>
                  <a:cubicBezTo>
                    <a:pt x="1" y="25"/>
                    <a:pt x="1" y="25"/>
                    <a:pt x="1" y="25"/>
                  </a:cubicBezTo>
                  <a:cubicBezTo>
                    <a:pt x="3" y="26"/>
                    <a:pt x="5" y="26"/>
                    <a:pt x="7" y="26"/>
                  </a:cubicBezTo>
                  <a:cubicBezTo>
                    <a:pt x="10" y="26"/>
                    <a:pt x="13" y="24"/>
                    <a:pt x="14" y="20"/>
                  </a:cubicBezTo>
                  <a:cubicBezTo>
                    <a:pt x="15" y="17"/>
                    <a:pt x="15" y="17"/>
                    <a:pt x="15" y="17"/>
                  </a:cubicBezTo>
                  <a:cubicBezTo>
                    <a:pt x="15" y="17"/>
                    <a:pt x="15" y="17"/>
                    <a:pt x="15" y="17"/>
                  </a:cubicBezTo>
                  <a:cubicBezTo>
                    <a:pt x="14" y="18"/>
                    <a:pt x="14" y="18"/>
                    <a:pt x="14" y="18"/>
                  </a:cubicBezTo>
                  <a:cubicBezTo>
                    <a:pt x="13" y="19"/>
                    <a:pt x="11" y="20"/>
                    <a:pt x="8" y="20"/>
                  </a:cubicBezTo>
                  <a:cubicBezTo>
                    <a:pt x="4" y="20"/>
                    <a:pt x="2" y="17"/>
                    <a:pt x="2" y="13"/>
                  </a:cubicBezTo>
                  <a:cubicBezTo>
                    <a:pt x="2" y="7"/>
                    <a:pt x="7" y="0"/>
                    <a:pt x="13" y="0"/>
                  </a:cubicBezTo>
                  <a:cubicBezTo>
                    <a:pt x="15" y="0"/>
                    <a:pt x="16" y="0"/>
                    <a:pt x="17" y="1"/>
                  </a:cubicBezTo>
                  <a:cubicBezTo>
                    <a:pt x="18" y="0"/>
                    <a:pt x="18" y="0"/>
                    <a:pt x="18" y="0"/>
                  </a:cubicBezTo>
                  <a:cubicBezTo>
                    <a:pt x="23" y="0"/>
                    <a:pt x="23" y="0"/>
                    <a:pt x="23" y="0"/>
                  </a:cubicBezTo>
                  <a:lnTo>
                    <a:pt x="19"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0" name="Freeform 38"/>
            <p:cNvSpPr>
              <a:spLocks/>
            </p:cNvSpPr>
            <p:nvPr/>
          </p:nvSpPr>
          <p:spPr bwMode="auto">
            <a:xfrm>
              <a:off x="4465638" y="3689350"/>
              <a:ext cx="60325" cy="95250"/>
            </a:xfrm>
            <a:custGeom>
              <a:avLst/>
              <a:gdLst/>
              <a:ahLst/>
              <a:cxnLst>
                <a:cxn ang="0">
                  <a:pos x="6" y="0"/>
                </a:cxn>
                <a:cxn ang="0">
                  <a:pos x="8" y="15"/>
                </a:cxn>
                <a:cxn ang="0">
                  <a:pos x="8" y="15"/>
                </a:cxn>
                <a:cxn ang="0">
                  <a:pos x="15" y="0"/>
                </a:cxn>
                <a:cxn ang="0">
                  <a:pos x="19" y="1"/>
                </a:cxn>
                <a:cxn ang="0">
                  <a:pos x="3" y="30"/>
                </a:cxn>
                <a:cxn ang="0">
                  <a:pos x="0" y="29"/>
                </a:cxn>
                <a:cxn ang="0">
                  <a:pos x="4" y="19"/>
                </a:cxn>
                <a:cxn ang="0">
                  <a:pos x="1" y="0"/>
                </a:cxn>
                <a:cxn ang="0">
                  <a:pos x="6" y="0"/>
                </a:cxn>
              </a:cxnLst>
              <a:rect l="0" t="0" r="r" b="b"/>
              <a:pathLst>
                <a:path w="19" h="30">
                  <a:moveTo>
                    <a:pt x="6" y="0"/>
                  </a:moveTo>
                  <a:cubicBezTo>
                    <a:pt x="6" y="4"/>
                    <a:pt x="7" y="11"/>
                    <a:pt x="8" y="15"/>
                  </a:cubicBezTo>
                  <a:cubicBezTo>
                    <a:pt x="8" y="15"/>
                    <a:pt x="8" y="15"/>
                    <a:pt x="8" y="15"/>
                  </a:cubicBezTo>
                  <a:cubicBezTo>
                    <a:pt x="9" y="11"/>
                    <a:pt x="13" y="4"/>
                    <a:pt x="15" y="0"/>
                  </a:cubicBezTo>
                  <a:cubicBezTo>
                    <a:pt x="19" y="1"/>
                    <a:pt x="19" y="1"/>
                    <a:pt x="19" y="1"/>
                  </a:cubicBezTo>
                  <a:cubicBezTo>
                    <a:pt x="13" y="11"/>
                    <a:pt x="8" y="20"/>
                    <a:pt x="3" y="30"/>
                  </a:cubicBezTo>
                  <a:cubicBezTo>
                    <a:pt x="0" y="29"/>
                    <a:pt x="0" y="29"/>
                    <a:pt x="0" y="29"/>
                  </a:cubicBezTo>
                  <a:cubicBezTo>
                    <a:pt x="4" y="19"/>
                    <a:pt x="4" y="19"/>
                    <a:pt x="4" y="19"/>
                  </a:cubicBezTo>
                  <a:cubicBezTo>
                    <a:pt x="1" y="0"/>
                    <a:pt x="1" y="0"/>
                    <a:pt x="1" y="0"/>
                  </a:cubicBezTo>
                  <a:lnTo>
                    <a:pt x="6" y="0"/>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grpSp>
      <p:sp>
        <p:nvSpPr>
          <p:cNvPr id="3" name="Subtitle 2"/>
          <p:cNvSpPr>
            <a:spLocks noGrp="1"/>
          </p:cNvSpPr>
          <p:nvPr>
            <p:ph type="subTitle" idx="1" hasCustomPrompt="1"/>
          </p:nvPr>
        </p:nvSpPr>
        <p:spPr>
          <a:xfrm>
            <a:off x="3762375" y="1278137"/>
            <a:ext cx="5257610" cy="611623"/>
          </a:xfrm>
        </p:spPr>
        <p:txBody>
          <a:bodyPr tIns="36000" bIns="36000">
            <a:noAutofit/>
          </a:bodyPr>
          <a:lstStyle>
            <a:lvl1pPr marL="0" indent="0" algn="l">
              <a:buNone/>
              <a:defRPr sz="2400" b="0" cap="sm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subtitle</a:t>
            </a:r>
            <a:endParaRPr lang="en-US" noProof="0" dirty="0"/>
          </a:p>
        </p:txBody>
      </p:sp>
      <p:sp>
        <p:nvSpPr>
          <p:cNvPr id="42" name="Text Placeholder 41"/>
          <p:cNvSpPr>
            <a:spLocks noGrp="1"/>
          </p:cNvSpPr>
          <p:nvPr>
            <p:ph type="body" sz="quarter" idx="10"/>
          </p:nvPr>
        </p:nvSpPr>
        <p:spPr>
          <a:xfrm>
            <a:off x="3762375" y="2003425"/>
            <a:ext cx="5257610" cy="335915"/>
          </a:xfrm>
        </p:spPr>
        <p:txBody>
          <a:bodyPr tIns="36000" bIns="36000" anchor="ctr">
            <a:noAutofit/>
          </a:bodyPr>
          <a:lstStyle>
            <a:lvl1pPr marL="0" indent="0" algn="l">
              <a:buNone/>
              <a:defRPr sz="1600" b="0" cap="none" baseline="0"/>
            </a:lvl1pPr>
          </a:lstStyle>
          <a:p>
            <a:pPr lvl="0"/>
            <a:r>
              <a:rPr lang="en-US" noProof="0" smtClean="0"/>
              <a:t>Click to edit Master text styles</a:t>
            </a:r>
          </a:p>
        </p:txBody>
      </p:sp>
      <p:sp>
        <p:nvSpPr>
          <p:cNvPr id="43" name="Picture Placeholder 42"/>
          <p:cNvSpPr>
            <a:spLocks noGrp="1"/>
          </p:cNvSpPr>
          <p:nvPr>
            <p:ph type="pic" sz="quarter" idx="11" hasCustomPrompt="1"/>
          </p:nvPr>
        </p:nvSpPr>
        <p:spPr>
          <a:xfrm>
            <a:off x="0" y="2619375"/>
            <a:ext cx="9906000" cy="4238625"/>
          </a:xfrm>
          <a:solidFill>
            <a:schemeClr val="tx2">
              <a:lumMod val="20000"/>
              <a:lumOff val="80000"/>
            </a:schemeClr>
          </a:solidFill>
        </p:spPr>
        <p:txBody>
          <a:bodyPr anchor="ctr"/>
          <a:lstStyle>
            <a:lvl1pPr marL="284400" marR="0" indent="-284400" algn="ctr" defTabSz="914400" rtl="0" eaLnBrk="1" fontAlgn="auto" latinLnBrk="0" hangingPunct="1">
              <a:lnSpc>
                <a:spcPct val="100000"/>
              </a:lnSpc>
              <a:spcBef>
                <a:spcPts val="0"/>
              </a:spcBef>
              <a:spcAft>
                <a:spcPts val="400"/>
              </a:spcAft>
              <a:buClr>
                <a:schemeClr val="accent4"/>
              </a:buClr>
              <a:buSzTx/>
              <a:buFont typeface="Wingdings 2" pitchFamily="18" charset="2"/>
              <a:buNone/>
              <a:tabLst/>
              <a:defRPr sz="1800" b="0"/>
            </a:lvl1pPr>
          </a:lstStyle>
          <a:p>
            <a:r>
              <a:rPr lang="fr-FR" dirty="0" smtClean="0"/>
              <a:t>Photo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ge de garde 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62375" y="2736946"/>
            <a:ext cx="5257610" cy="677109"/>
          </a:xfrm>
        </p:spPr>
        <p:txBody>
          <a:bodyPr tIns="36000" bIns="36000" anchor="b">
            <a:noAutofit/>
          </a:bodyPr>
          <a:lstStyle>
            <a:lvl1pPr algn="l">
              <a:defRPr sz="3200" b="1" cap="small" baseline="0">
                <a:solidFill>
                  <a:schemeClr val="accent4"/>
                </a:solidFill>
              </a:defRPr>
            </a:lvl1pPr>
          </a:lstStyle>
          <a:p>
            <a:r>
              <a:rPr lang="en-US" dirty="0" smtClean="0"/>
              <a:t>Click to edit title</a:t>
            </a:r>
            <a:endParaRPr lang="fr-FR" dirty="0"/>
          </a:p>
        </p:txBody>
      </p:sp>
      <p:sp>
        <p:nvSpPr>
          <p:cNvPr id="5" name="Rectangle 39"/>
          <p:cNvSpPr>
            <a:spLocks noChangeArrowheads="1"/>
          </p:cNvSpPr>
          <p:nvPr userDrawn="1"/>
        </p:nvSpPr>
        <p:spPr bwMode="auto">
          <a:xfrm>
            <a:off x="0" y="0"/>
            <a:ext cx="9906000" cy="107950"/>
          </a:xfrm>
          <a:prstGeom prst="rect">
            <a:avLst/>
          </a:prstGeom>
          <a:solidFill>
            <a:srgbClr val="E94E0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3" name="Subtitle 2"/>
          <p:cNvSpPr>
            <a:spLocks noGrp="1"/>
          </p:cNvSpPr>
          <p:nvPr>
            <p:ph type="subTitle" idx="1" hasCustomPrompt="1"/>
          </p:nvPr>
        </p:nvSpPr>
        <p:spPr>
          <a:xfrm>
            <a:off x="3762375" y="3348006"/>
            <a:ext cx="5257610" cy="611623"/>
          </a:xfrm>
        </p:spPr>
        <p:txBody>
          <a:bodyPr tIns="36000" bIns="36000">
            <a:noAutofit/>
          </a:bodyPr>
          <a:lstStyle>
            <a:lvl1pPr marL="0" indent="0" algn="l">
              <a:buNone/>
              <a:defRPr sz="2400" b="0" cap="sm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fr-FR" dirty="0"/>
          </a:p>
        </p:txBody>
      </p:sp>
      <p:sp>
        <p:nvSpPr>
          <p:cNvPr id="42" name="Text Placeholder 41"/>
          <p:cNvSpPr>
            <a:spLocks noGrp="1"/>
          </p:cNvSpPr>
          <p:nvPr>
            <p:ph type="body" sz="quarter" idx="10"/>
          </p:nvPr>
        </p:nvSpPr>
        <p:spPr>
          <a:xfrm>
            <a:off x="3762375" y="4073294"/>
            <a:ext cx="5257610" cy="335915"/>
          </a:xfrm>
        </p:spPr>
        <p:txBody>
          <a:bodyPr tIns="36000" bIns="36000" anchor="ctr">
            <a:noAutofit/>
          </a:bodyPr>
          <a:lstStyle>
            <a:lvl1pPr marL="0" indent="0" algn="l">
              <a:buNone/>
              <a:defRPr sz="1600" b="0" cap="none" baseline="0"/>
            </a:lvl1pPr>
          </a:lstStyle>
          <a:p>
            <a:pPr lvl="0"/>
            <a:r>
              <a:rPr lang="en-US" smtClean="0"/>
              <a:t>Click to edit Master text styles</a:t>
            </a:r>
          </a:p>
        </p:txBody>
      </p:sp>
      <p:grpSp>
        <p:nvGrpSpPr>
          <p:cNvPr id="41" name="Group 47"/>
          <p:cNvGrpSpPr/>
          <p:nvPr userDrawn="1"/>
        </p:nvGrpSpPr>
        <p:grpSpPr>
          <a:xfrm>
            <a:off x="933641" y="3118576"/>
            <a:ext cx="1858347" cy="524909"/>
            <a:chOff x="2824163" y="3194050"/>
            <a:chExt cx="2090738" cy="590550"/>
          </a:xfrm>
        </p:grpSpPr>
        <p:sp>
          <p:nvSpPr>
            <p:cNvPr id="43" name="Freeform 6"/>
            <p:cNvSpPr>
              <a:spLocks noEditPoints="1"/>
            </p:cNvSpPr>
            <p:nvPr/>
          </p:nvSpPr>
          <p:spPr bwMode="auto">
            <a:xfrm>
              <a:off x="3254376" y="3336925"/>
              <a:ext cx="342900" cy="233363"/>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6" y="55"/>
                </a:cxn>
                <a:cxn ang="0">
                  <a:pos x="21" y="50"/>
                </a:cxn>
                <a:cxn ang="0">
                  <a:pos x="21" y="45"/>
                </a:cxn>
                <a:cxn ang="0">
                  <a:pos x="85"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3"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6" y="55"/>
                    <a:pt x="26" y="55"/>
                    <a:pt x="26" y="55"/>
                  </a:cubicBezTo>
                  <a:cubicBezTo>
                    <a:pt x="23" y="55"/>
                    <a:pt x="21" y="53"/>
                    <a:pt x="21" y="50"/>
                  </a:cubicBezTo>
                  <a:cubicBezTo>
                    <a:pt x="21" y="45"/>
                    <a:pt x="21" y="45"/>
                    <a:pt x="21" y="45"/>
                  </a:cubicBezTo>
                  <a:cubicBezTo>
                    <a:pt x="85" y="45"/>
                    <a:pt x="85" y="45"/>
                    <a:pt x="85" y="45"/>
                  </a:cubicBezTo>
                  <a:cubicBezTo>
                    <a:pt x="93" y="45"/>
                    <a:pt x="99" y="39"/>
                    <a:pt x="99" y="32"/>
                  </a:cubicBezTo>
                  <a:cubicBezTo>
                    <a:pt x="99" y="20"/>
                    <a:pt x="99" y="20"/>
                    <a:pt x="99" y="20"/>
                  </a:cubicBezTo>
                  <a:cubicBezTo>
                    <a:pt x="99" y="9"/>
                    <a:pt x="89"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4" name="Freeform 7"/>
            <p:cNvSpPr>
              <a:spLocks noEditPoints="1"/>
            </p:cNvSpPr>
            <p:nvPr/>
          </p:nvSpPr>
          <p:spPr bwMode="auto">
            <a:xfrm>
              <a:off x="4249738" y="3336925"/>
              <a:ext cx="342900" cy="233363"/>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7" y="55"/>
                </a:cxn>
                <a:cxn ang="0">
                  <a:pos x="21" y="50"/>
                </a:cxn>
                <a:cxn ang="0">
                  <a:pos x="21" y="45"/>
                </a:cxn>
                <a:cxn ang="0">
                  <a:pos x="86"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4"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7" y="55"/>
                    <a:pt x="27" y="55"/>
                    <a:pt x="27" y="55"/>
                  </a:cubicBezTo>
                  <a:cubicBezTo>
                    <a:pt x="24" y="55"/>
                    <a:pt x="21" y="53"/>
                    <a:pt x="21" y="50"/>
                  </a:cubicBezTo>
                  <a:cubicBezTo>
                    <a:pt x="21" y="45"/>
                    <a:pt x="21" y="45"/>
                    <a:pt x="21" y="45"/>
                  </a:cubicBezTo>
                  <a:cubicBezTo>
                    <a:pt x="86" y="45"/>
                    <a:pt x="86" y="45"/>
                    <a:pt x="86" y="45"/>
                  </a:cubicBezTo>
                  <a:cubicBezTo>
                    <a:pt x="93" y="45"/>
                    <a:pt x="99" y="39"/>
                    <a:pt x="99" y="32"/>
                  </a:cubicBezTo>
                  <a:cubicBezTo>
                    <a:pt x="99" y="20"/>
                    <a:pt x="99" y="20"/>
                    <a:pt x="99" y="20"/>
                  </a:cubicBezTo>
                  <a:cubicBezTo>
                    <a:pt x="99" y="9"/>
                    <a:pt x="90"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5" name="Freeform 8"/>
            <p:cNvSpPr>
              <a:spLocks/>
            </p:cNvSpPr>
            <p:nvPr/>
          </p:nvSpPr>
          <p:spPr bwMode="auto">
            <a:xfrm>
              <a:off x="3597276" y="3336925"/>
              <a:ext cx="306388" cy="233363"/>
            </a:xfrm>
            <a:custGeom>
              <a:avLst/>
              <a:gdLst/>
              <a:ahLst/>
              <a:cxnLst>
                <a:cxn ang="0">
                  <a:pos x="93" y="32"/>
                </a:cxn>
                <a:cxn ang="0">
                  <a:pos x="93" y="14"/>
                </a:cxn>
                <a:cxn ang="0">
                  <a:pos x="79" y="0"/>
                </a:cxn>
                <a:cxn ang="0">
                  <a:pos x="0" y="0"/>
                </a:cxn>
                <a:cxn ang="0">
                  <a:pos x="0" y="0"/>
                </a:cxn>
                <a:cxn ang="0">
                  <a:pos x="0" y="17"/>
                </a:cxn>
                <a:cxn ang="0">
                  <a:pos x="67" y="17"/>
                </a:cxn>
                <a:cxn ang="0">
                  <a:pos x="72" y="23"/>
                </a:cxn>
                <a:cxn ang="0">
                  <a:pos x="67" y="28"/>
                </a:cxn>
                <a:cxn ang="0">
                  <a:pos x="0" y="28"/>
                </a:cxn>
                <a:cxn ang="0">
                  <a:pos x="0" y="73"/>
                </a:cxn>
                <a:cxn ang="0">
                  <a:pos x="21" y="73"/>
                </a:cxn>
                <a:cxn ang="0">
                  <a:pos x="21" y="45"/>
                </a:cxn>
                <a:cxn ang="0">
                  <a:pos x="52" y="45"/>
                </a:cxn>
                <a:cxn ang="0">
                  <a:pos x="70" y="73"/>
                </a:cxn>
                <a:cxn ang="0">
                  <a:pos x="96" y="73"/>
                </a:cxn>
                <a:cxn ang="0">
                  <a:pos x="76" y="45"/>
                </a:cxn>
                <a:cxn ang="0">
                  <a:pos x="79" y="45"/>
                </a:cxn>
                <a:cxn ang="0">
                  <a:pos x="93" y="32"/>
                </a:cxn>
              </a:cxnLst>
              <a:rect l="0" t="0" r="r" b="b"/>
              <a:pathLst>
                <a:path w="96" h="73">
                  <a:moveTo>
                    <a:pt x="93" y="32"/>
                  </a:moveTo>
                  <a:cubicBezTo>
                    <a:pt x="93" y="14"/>
                    <a:pt x="93" y="14"/>
                    <a:pt x="93" y="14"/>
                  </a:cubicBezTo>
                  <a:cubicBezTo>
                    <a:pt x="93" y="6"/>
                    <a:pt x="87" y="0"/>
                    <a:pt x="79" y="0"/>
                  </a:cubicBezTo>
                  <a:cubicBezTo>
                    <a:pt x="0" y="0"/>
                    <a:pt x="0" y="0"/>
                    <a:pt x="0" y="0"/>
                  </a:cubicBezTo>
                  <a:cubicBezTo>
                    <a:pt x="0" y="0"/>
                    <a:pt x="0" y="0"/>
                    <a:pt x="0" y="0"/>
                  </a:cubicBezTo>
                  <a:cubicBezTo>
                    <a:pt x="0" y="17"/>
                    <a:pt x="0" y="17"/>
                    <a:pt x="0" y="17"/>
                  </a:cubicBezTo>
                  <a:cubicBezTo>
                    <a:pt x="67" y="17"/>
                    <a:pt x="67" y="17"/>
                    <a:pt x="67" y="17"/>
                  </a:cubicBezTo>
                  <a:cubicBezTo>
                    <a:pt x="69" y="17"/>
                    <a:pt x="72" y="20"/>
                    <a:pt x="72" y="23"/>
                  </a:cubicBezTo>
                  <a:cubicBezTo>
                    <a:pt x="72" y="25"/>
                    <a:pt x="69" y="28"/>
                    <a:pt x="67" y="28"/>
                  </a:cubicBezTo>
                  <a:cubicBezTo>
                    <a:pt x="0" y="28"/>
                    <a:pt x="0" y="28"/>
                    <a:pt x="0" y="28"/>
                  </a:cubicBezTo>
                  <a:cubicBezTo>
                    <a:pt x="0" y="73"/>
                    <a:pt x="0" y="73"/>
                    <a:pt x="0" y="73"/>
                  </a:cubicBezTo>
                  <a:cubicBezTo>
                    <a:pt x="21" y="73"/>
                    <a:pt x="21" y="73"/>
                    <a:pt x="21" y="73"/>
                  </a:cubicBezTo>
                  <a:cubicBezTo>
                    <a:pt x="21" y="45"/>
                    <a:pt x="21" y="45"/>
                    <a:pt x="21" y="45"/>
                  </a:cubicBezTo>
                  <a:cubicBezTo>
                    <a:pt x="52" y="45"/>
                    <a:pt x="52" y="45"/>
                    <a:pt x="52" y="45"/>
                  </a:cubicBezTo>
                  <a:cubicBezTo>
                    <a:pt x="70" y="73"/>
                    <a:pt x="70" y="73"/>
                    <a:pt x="70" y="73"/>
                  </a:cubicBezTo>
                  <a:cubicBezTo>
                    <a:pt x="96" y="73"/>
                    <a:pt x="96" y="73"/>
                    <a:pt x="96" y="73"/>
                  </a:cubicBezTo>
                  <a:cubicBezTo>
                    <a:pt x="76" y="45"/>
                    <a:pt x="76" y="45"/>
                    <a:pt x="76" y="45"/>
                  </a:cubicBezTo>
                  <a:cubicBezTo>
                    <a:pt x="79" y="45"/>
                    <a:pt x="79" y="45"/>
                    <a:pt x="79" y="45"/>
                  </a:cubicBezTo>
                  <a:cubicBezTo>
                    <a:pt x="87" y="45"/>
                    <a:pt x="93" y="39"/>
                    <a:pt x="93" y="3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6" name="Freeform 9"/>
            <p:cNvSpPr>
              <a:spLocks/>
            </p:cNvSpPr>
            <p:nvPr/>
          </p:nvSpPr>
          <p:spPr bwMode="auto">
            <a:xfrm>
              <a:off x="3932238" y="3336925"/>
              <a:ext cx="292100" cy="233363"/>
            </a:xfrm>
            <a:custGeom>
              <a:avLst/>
              <a:gdLst/>
              <a:ahLst/>
              <a:cxnLst>
                <a:cxn ang="0">
                  <a:pos x="92" y="59"/>
                </a:cxn>
                <a:cxn ang="0">
                  <a:pos x="92" y="41"/>
                </a:cxn>
                <a:cxn ang="0">
                  <a:pos x="78" y="28"/>
                </a:cxn>
                <a:cxn ang="0">
                  <a:pos x="26" y="28"/>
                </a:cxn>
                <a:cxn ang="0">
                  <a:pos x="21" y="23"/>
                </a:cxn>
                <a:cxn ang="0">
                  <a:pos x="26" y="17"/>
                </a:cxn>
                <a:cxn ang="0">
                  <a:pos x="92" y="17"/>
                </a:cxn>
                <a:cxn ang="0">
                  <a:pos x="92" y="0"/>
                </a:cxn>
                <a:cxn ang="0">
                  <a:pos x="14" y="0"/>
                </a:cxn>
                <a:cxn ang="0">
                  <a:pos x="0" y="14"/>
                </a:cxn>
                <a:cxn ang="0">
                  <a:pos x="0" y="32"/>
                </a:cxn>
                <a:cxn ang="0">
                  <a:pos x="14" y="45"/>
                </a:cxn>
                <a:cxn ang="0">
                  <a:pos x="66" y="45"/>
                </a:cxn>
                <a:cxn ang="0">
                  <a:pos x="71" y="50"/>
                </a:cxn>
                <a:cxn ang="0">
                  <a:pos x="66" y="55"/>
                </a:cxn>
                <a:cxn ang="0">
                  <a:pos x="0" y="55"/>
                </a:cxn>
                <a:cxn ang="0">
                  <a:pos x="0" y="73"/>
                </a:cxn>
                <a:cxn ang="0">
                  <a:pos x="78" y="73"/>
                </a:cxn>
                <a:cxn ang="0">
                  <a:pos x="92" y="59"/>
                </a:cxn>
              </a:cxnLst>
              <a:rect l="0" t="0" r="r" b="b"/>
              <a:pathLst>
                <a:path w="92" h="73">
                  <a:moveTo>
                    <a:pt x="92" y="59"/>
                  </a:moveTo>
                  <a:cubicBezTo>
                    <a:pt x="92" y="41"/>
                    <a:pt x="92" y="41"/>
                    <a:pt x="92" y="41"/>
                  </a:cubicBezTo>
                  <a:cubicBezTo>
                    <a:pt x="92" y="34"/>
                    <a:pt x="86" y="28"/>
                    <a:pt x="78" y="28"/>
                  </a:cubicBezTo>
                  <a:cubicBezTo>
                    <a:pt x="26" y="28"/>
                    <a:pt x="26" y="28"/>
                    <a:pt x="26" y="28"/>
                  </a:cubicBezTo>
                  <a:cubicBezTo>
                    <a:pt x="23" y="28"/>
                    <a:pt x="21" y="25"/>
                    <a:pt x="21" y="23"/>
                  </a:cubicBezTo>
                  <a:cubicBezTo>
                    <a:pt x="21" y="20"/>
                    <a:pt x="23" y="17"/>
                    <a:pt x="26" y="17"/>
                  </a:cubicBezTo>
                  <a:cubicBezTo>
                    <a:pt x="92" y="17"/>
                    <a:pt x="92" y="17"/>
                    <a:pt x="92" y="17"/>
                  </a:cubicBezTo>
                  <a:cubicBezTo>
                    <a:pt x="92" y="0"/>
                    <a:pt x="92" y="0"/>
                    <a:pt x="92" y="0"/>
                  </a:cubicBezTo>
                  <a:cubicBezTo>
                    <a:pt x="14" y="0"/>
                    <a:pt x="14" y="0"/>
                    <a:pt x="14" y="0"/>
                  </a:cubicBezTo>
                  <a:cubicBezTo>
                    <a:pt x="6" y="0"/>
                    <a:pt x="0" y="6"/>
                    <a:pt x="0" y="14"/>
                  </a:cubicBezTo>
                  <a:cubicBezTo>
                    <a:pt x="0" y="32"/>
                    <a:pt x="0" y="32"/>
                    <a:pt x="0" y="32"/>
                  </a:cubicBezTo>
                  <a:cubicBezTo>
                    <a:pt x="0" y="39"/>
                    <a:pt x="6" y="45"/>
                    <a:pt x="14" y="45"/>
                  </a:cubicBezTo>
                  <a:cubicBezTo>
                    <a:pt x="66" y="45"/>
                    <a:pt x="66" y="45"/>
                    <a:pt x="66" y="45"/>
                  </a:cubicBezTo>
                  <a:cubicBezTo>
                    <a:pt x="68" y="45"/>
                    <a:pt x="71" y="47"/>
                    <a:pt x="71" y="50"/>
                  </a:cubicBezTo>
                  <a:cubicBezTo>
                    <a:pt x="71" y="53"/>
                    <a:pt x="68" y="55"/>
                    <a:pt x="66" y="55"/>
                  </a:cubicBezTo>
                  <a:cubicBezTo>
                    <a:pt x="0" y="55"/>
                    <a:pt x="0" y="55"/>
                    <a:pt x="0" y="55"/>
                  </a:cubicBezTo>
                  <a:cubicBezTo>
                    <a:pt x="0" y="73"/>
                    <a:pt x="0" y="73"/>
                    <a:pt x="0" y="73"/>
                  </a:cubicBezTo>
                  <a:cubicBezTo>
                    <a:pt x="78" y="73"/>
                    <a:pt x="78" y="73"/>
                    <a:pt x="78" y="73"/>
                  </a:cubicBezTo>
                  <a:cubicBezTo>
                    <a:pt x="86" y="73"/>
                    <a:pt x="92" y="67"/>
                    <a:pt x="92" y="59"/>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7" name="Freeform 10"/>
            <p:cNvSpPr>
              <a:spLocks/>
            </p:cNvSpPr>
            <p:nvPr/>
          </p:nvSpPr>
          <p:spPr bwMode="auto">
            <a:xfrm>
              <a:off x="2824163" y="3333750"/>
              <a:ext cx="401638" cy="236538"/>
            </a:xfrm>
            <a:custGeom>
              <a:avLst/>
              <a:gdLst/>
              <a:ahLst/>
              <a:cxnLst>
                <a:cxn ang="0">
                  <a:pos x="106" y="0"/>
                </a:cxn>
                <a:cxn ang="0">
                  <a:pos x="88" y="10"/>
                </a:cxn>
                <a:cxn ang="0">
                  <a:pos x="63" y="55"/>
                </a:cxn>
                <a:cxn ang="0">
                  <a:pos x="38" y="10"/>
                </a:cxn>
                <a:cxn ang="0">
                  <a:pos x="20" y="0"/>
                </a:cxn>
                <a:cxn ang="0">
                  <a:pos x="0" y="20"/>
                </a:cxn>
                <a:cxn ang="0">
                  <a:pos x="0" y="74"/>
                </a:cxn>
                <a:cxn ang="0">
                  <a:pos x="21" y="74"/>
                </a:cxn>
                <a:cxn ang="0">
                  <a:pos x="21" y="29"/>
                </a:cxn>
                <a:cxn ang="0">
                  <a:pos x="24" y="26"/>
                </a:cxn>
                <a:cxn ang="0">
                  <a:pos x="26" y="27"/>
                </a:cxn>
                <a:cxn ang="0">
                  <a:pos x="53" y="74"/>
                </a:cxn>
                <a:cxn ang="0">
                  <a:pos x="73" y="74"/>
                </a:cxn>
                <a:cxn ang="0">
                  <a:pos x="100" y="27"/>
                </a:cxn>
                <a:cxn ang="0">
                  <a:pos x="102" y="26"/>
                </a:cxn>
                <a:cxn ang="0">
                  <a:pos x="105" y="29"/>
                </a:cxn>
                <a:cxn ang="0">
                  <a:pos x="105" y="74"/>
                </a:cxn>
                <a:cxn ang="0">
                  <a:pos x="126" y="74"/>
                </a:cxn>
                <a:cxn ang="0">
                  <a:pos x="126" y="20"/>
                </a:cxn>
                <a:cxn ang="0">
                  <a:pos x="106" y="0"/>
                </a:cxn>
              </a:cxnLst>
              <a:rect l="0" t="0" r="r" b="b"/>
              <a:pathLst>
                <a:path w="126" h="74">
                  <a:moveTo>
                    <a:pt x="106" y="0"/>
                  </a:moveTo>
                  <a:cubicBezTo>
                    <a:pt x="98" y="0"/>
                    <a:pt x="92" y="4"/>
                    <a:pt x="88" y="10"/>
                  </a:cubicBezTo>
                  <a:cubicBezTo>
                    <a:pt x="63" y="55"/>
                    <a:pt x="63" y="55"/>
                    <a:pt x="63" y="55"/>
                  </a:cubicBezTo>
                  <a:cubicBezTo>
                    <a:pt x="38" y="10"/>
                    <a:pt x="38" y="10"/>
                    <a:pt x="38" y="10"/>
                  </a:cubicBezTo>
                  <a:cubicBezTo>
                    <a:pt x="34" y="4"/>
                    <a:pt x="28" y="0"/>
                    <a:pt x="20" y="0"/>
                  </a:cubicBezTo>
                  <a:cubicBezTo>
                    <a:pt x="9" y="0"/>
                    <a:pt x="0" y="9"/>
                    <a:pt x="0" y="20"/>
                  </a:cubicBezTo>
                  <a:cubicBezTo>
                    <a:pt x="0" y="74"/>
                    <a:pt x="0" y="74"/>
                    <a:pt x="0" y="74"/>
                  </a:cubicBezTo>
                  <a:cubicBezTo>
                    <a:pt x="21" y="74"/>
                    <a:pt x="21" y="74"/>
                    <a:pt x="21" y="74"/>
                  </a:cubicBezTo>
                  <a:cubicBezTo>
                    <a:pt x="21" y="29"/>
                    <a:pt x="21" y="29"/>
                    <a:pt x="21" y="29"/>
                  </a:cubicBezTo>
                  <a:cubicBezTo>
                    <a:pt x="21" y="27"/>
                    <a:pt x="22" y="26"/>
                    <a:pt x="24" y="26"/>
                  </a:cubicBezTo>
                  <a:cubicBezTo>
                    <a:pt x="25" y="26"/>
                    <a:pt x="26" y="26"/>
                    <a:pt x="26" y="27"/>
                  </a:cubicBezTo>
                  <a:cubicBezTo>
                    <a:pt x="53" y="74"/>
                    <a:pt x="53" y="74"/>
                    <a:pt x="53" y="74"/>
                  </a:cubicBezTo>
                  <a:cubicBezTo>
                    <a:pt x="73" y="74"/>
                    <a:pt x="73" y="74"/>
                    <a:pt x="73" y="74"/>
                  </a:cubicBezTo>
                  <a:cubicBezTo>
                    <a:pt x="73" y="74"/>
                    <a:pt x="100" y="27"/>
                    <a:pt x="100" y="27"/>
                  </a:cubicBezTo>
                  <a:cubicBezTo>
                    <a:pt x="100" y="26"/>
                    <a:pt x="101" y="26"/>
                    <a:pt x="102" y="26"/>
                  </a:cubicBezTo>
                  <a:cubicBezTo>
                    <a:pt x="104" y="26"/>
                    <a:pt x="105" y="27"/>
                    <a:pt x="105" y="29"/>
                  </a:cubicBezTo>
                  <a:cubicBezTo>
                    <a:pt x="105" y="74"/>
                    <a:pt x="105" y="74"/>
                    <a:pt x="105" y="74"/>
                  </a:cubicBezTo>
                  <a:cubicBezTo>
                    <a:pt x="126" y="74"/>
                    <a:pt x="126" y="74"/>
                    <a:pt x="126" y="74"/>
                  </a:cubicBezTo>
                  <a:cubicBezTo>
                    <a:pt x="126" y="20"/>
                    <a:pt x="126" y="20"/>
                    <a:pt x="126" y="20"/>
                  </a:cubicBezTo>
                  <a:cubicBezTo>
                    <a:pt x="126" y="9"/>
                    <a:pt x="117" y="0"/>
                    <a:pt x="106" y="0"/>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8" name="Freeform 11"/>
            <p:cNvSpPr>
              <a:spLocks/>
            </p:cNvSpPr>
            <p:nvPr/>
          </p:nvSpPr>
          <p:spPr bwMode="auto">
            <a:xfrm>
              <a:off x="4592638" y="3194050"/>
              <a:ext cx="322263" cy="558800"/>
            </a:xfrm>
            <a:custGeom>
              <a:avLst/>
              <a:gdLst/>
              <a:ahLst/>
              <a:cxnLst>
                <a:cxn ang="0">
                  <a:pos x="80" y="14"/>
                </a:cxn>
                <a:cxn ang="0">
                  <a:pos x="80" y="95"/>
                </a:cxn>
                <a:cxn ang="0">
                  <a:pos x="77" y="98"/>
                </a:cxn>
                <a:cxn ang="0">
                  <a:pos x="75" y="97"/>
                </a:cxn>
                <a:cxn ang="0">
                  <a:pos x="36" y="50"/>
                </a:cxn>
                <a:cxn ang="0">
                  <a:pos x="20" y="42"/>
                </a:cxn>
                <a:cxn ang="0">
                  <a:pos x="0" y="63"/>
                </a:cxn>
                <a:cxn ang="0">
                  <a:pos x="0" y="175"/>
                </a:cxn>
                <a:cxn ang="0">
                  <a:pos x="21" y="161"/>
                </a:cxn>
                <a:cxn ang="0">
                  <a:pos x="21" y="68"/>
                </a:cxn>
                <a:cxn ang="0">
                  <a:pos x="24" y="65"/>
                </a:cxn>
                <a:cxn ang="0">
                  <a:pos x="26" y="66"/>
                </a:cxn>
                <a:cxn ang="0">
                  <a:pos x="65" y="113"/>
                </a:cxn>
                <a:cxn ang="0">
                  <a:pos x="81" y="120"/>
                </a:cxn>
                <a:cxn ang="0">
                  <a:pos x="101" y="100"/>
                </a:cxn>
                <a:cxn ang="0">
                  <a:pos x="101" y="0"/>
                </a:cxn>
                <a:cxn ang="0">
                  <a:pos x="80" y="14"/>
                </a:cxn>
              </a:cxnLst>
              <a:rect l="0" t="0" r="r" b="b"/>
              <a:pathLst>
                <a:path w="101" h="175">
                  <a:moveTo>
                    <a:pt x="80" y="14"/>
                  </a:moveTo>
                  <a:cubicBezTo>
                    <a:pt x="80" y="95"/>
                    <a:pt x="80" y="95"/>
                    <a:pt x="80" y="95"/>
                  </a:cubicBezTo>
                  <a:cubicBezTo>
                    <a:pt x="80" y="97"/>
                    <a:pt x="79" y="98"/>
                    <a:pt x="77" y="98"/>
                  </a:cubicBezTo>
                  <a:cubicBezTo>
                    <a:pt x="76" y="98"/>
                    <a:pt x="76" y="98"/>
                    <a:pt x="75" y="97"/>
                  </a:cubicBezTo>
                  <a:cubicBezTo>
                    <a:pt x="75" y="97"/>
                    <a:pt x="36" y="50"/>
                    <a:pt x="36" y="50"/>
                  </a:cubicBezTo>
                  <a:cubicBezTo>
                    <a:pt x="32" y="45"/>
                    <a:pt x="27" y="42"/>
                    <a:pt x="20" y="42"/>
                  </a:cubicBezTo>
                  <a:cubicBezTo>
                    <a:pt x="9" y="42"/>
                    <a:pt x="0" y="51"/>
                    <a:pt x="0" y="63"/>
                  </a:cubicBezTo>
                  <a:cubicBezTo>
                    <a:pt x="0" y="175"/>
                    <a:pt x="0" y="175"/>
                    <a:pt x="0" y="175"/>
                  </a:cubicBezTo>
                  <a:cubicBezTo>
                    <a:pt x="21" y="161"/>
                    <a:pt x="21" y="161"/>
                    <a:pt x="21" y="161"/>
                  </a:cubicBezTo>
                  <a:cubicBezTo>
                    <a:pt x="21" y="68"/>
                    <a:pt x="21" y="68"/>
                    <a:pt x="21" y="68"/>
                  </a:cubicBezTo>
                  <a:cubicBezTo>
                    <a:pt x="21" y="66"/>
                    <a:pt x="22" y="65"/>
                    <a:pt x="24" y="65"/>
                  </a:cubicBezTo>
                  <a:cubicBezTo>
                    <a:pt x="25" y="65"/>
                    <a:pt x="26" y="65"/>
                    <a:pt x="26" y="66"/>
                  </a:cubicBezTo>
                  <a:cubicBezTo>
                    <a:pt x="26" y="66"/>
                    <a:pt x="65" y="113"/>
                    <a:pt x="65" y="113"/>
                  </a:cubicBezTo>
                  <a:cubicBezTo>
                    <a:pt x="69" y="118"/>
                    <a:pt x="75" y="120"/>
                    <a:pt x="81" y="120"/>
                  </a:cubicBezTo>
                  <a:cubicBezTo>
                    <a:pt x="92" y="120"/>
                    <a:pt x="101" y="111"/>
                    <a:pt x="101" y="100"/>
                  </a:cubicBezTo>
                  <a:cubicBezTo>
                    <a:pt x="101" y="0"/>
                    <a:pt x="101" y="0"/>
                    <a:pt x="101" y="0"/>
                  </a:cubicBezTo>
                  <a:lnTo>
                    <a:pt x="80" y="14"/>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9" name="Freeform 12"/>
            <p:cNvSpPr>
              <a:spLocks/>
            </p:cNvSpPr>
            <p:nvPr/>
          </p:nvSpPr>
          <p:spPr bwMode="auto">
            <a:xfrm>
              <a:off x="2824163" y="3662363"/>
              <a:ext cx="57150" cy="90488"/>
            </a:xfrm>
            <a:custGeom>
              <a:avLst/>
              <a:gdLst/>
              <a:ahLst/>
              <a:cxnLst>
                <a:cxn ang="0">
                  <a:pos x="36" y="9"/>
                </a:cxn>
                <a:cxn ang="0">
                  <a:pos x="18" y="9"/>
                </a:cxn>
                <a:cxn ang="0">
                  <a:pos x="16" y="25"/>
                </a:cxn>
                <a:cxn ang="0">
                  <a:pos x="32" y="25"/>
                </a:cxn>
                <a:cxn ang="0">
                  <a:pos x="30" y="31"/>
                </a:cxn>
                <a:cxn ang="0">
                  <a:pos x="14" y="31"/>
                </a:cxn>
                <a:cxn ang="0">
                  <a:pos x="10" y="49"/>
                </a:cxn>
                <a:cxn ang="0">
                  <a:pos x="30" y="49"/>
                </a:cxn>
                <a:cxn ang="0">
                  <a:pos x="30" y="57"/>
                </a:cxn>
                <a:cxn ang="0">
                  <a:pos x="0" y="57"/>
                </a:cxn>
                <a:cxn ang="0">
                  <a:pos x="10" y="0"/>
                </a:cxn>
                <a:cxn ang="0">
                  <a:pos x="36" y="0"/>
                </a:cxn>
                <a:cxn ang="0">
                  <a:pos x="36" y="9"/>
                </a:cxn>
              </a:cxnLst>
              <a:rect l="0" t="0" r="r" b="b"/>
              <a:pathLst>
                <a:path w="36" h="57">
                  <a:moveTo>
                    <a:pt x="36" y="9"/>
                  </a:moveTo>
                  <a:lnTo>
                    <a:pt x="18" y="9"/>
                  </a:lnTo>
                  <a:lnTo>
                    <a:pt x="16" y="25"/>
                  </a:lnTo>
                  <a:lnTo>
                    <a:pt x="32" y="25"/>
                  </a:lnTo>
                  <a:lnTo>
                    <a:pt x="30" y="31"/>
                  </a:lnTo>
                  <a:lnTo>
                    <a:pt x="14" y="31"/>
                  </a:lnTo>
                  <a:lnTo>
                    <a:pt x="10" y="49"/>
                  </a:lnTo>
                  <a:lnTo>
                    <a:pt x="30" y="49"/>
                  </a:lnTo>
                  <a:lnTo>
                    <a:pt x="30" y="57"/>
                  </a:lnTo>
                  <a:lnTo>
                    <a:pt x="0" y="57"/>
                  </a:lnTo>
                  <a:lnTo>
                    <a:pt x="10" y="0"/>
                  </a:lnTo>
                  <a:lnTo>
                    <a:pt x="36" y="0"/>
                  </a:lnTo>
                  <a:lnTo>
                    <a:pt x="36" y="9"/>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0" name="Freeform 13"/>
            <p:cNvSpPr>
              <a:spLocks/>
            </p:cNvSpPr>
            <p:nvPr/>
          </p:nvSpPr>
          <p:spPr bwMode="auto">
            <a:xfrm>
              <a:off x="2881313" y="3689350"/>
              <a:ext cx="68263" cy="63500"/>
            </a:xfrm>
            <a:custGeom>
              <a:avLst/>
              <a:gdLst/>
              <a:ahLst/>
              <a:cxnLst>
                <a:cxn ang="0">
                  <a:pos x="13" y="20"/>
                </a:cxn>
                <a:cxn ang="0">
                  <a:pos x="10" y="12"/>
                </a:cxn>
                <a:cxn ang="0">
                  <a:pos x="4" y="20"/>
                </a:cxn>
                <a:cxn ang="0">
                  <a:pos x="0" y="18"/>
                </a:cxn>
                <a:cxn ang="0">
                  <a:pos x="9" y="9"/>
                </a:cxn>
                <a:cxn ang="0">
                  <a:pos x="5" y="1"/>
                </a:cxn>
                <a:cxn ang="0">
                  <a:pos x="9" y="0"/>
                </a:cxn>
                <a:cxn ang="0">
                  <a:pos x="12" y="6"/>
                </a:cxn>
                <a:cxn ang="0">
                  <a:pos x="17" y="0"/>
                </a:cxn>
                <a:cxn ang="0">
                  <a:pos x="21" y="1"/>
                </a:cxn>
                <a:cxn ang="0">
                  <a:pos x="13" y="9"/>
                </a:cxn>
                <a:cxn ang="0">
                  <a:pos x="18" y="19"/>
                </a:cxn>
                <a:cxn ang="0">
                  <a:pos x="13" y="20"/>
                </a:cxn>
              </a:cxnLst>
              <a:rect l="0" t="0" r="r" b="b"/>
              <a:pathLst>
                <a:path w="21" h="20">
                  <a:moveTo>
                    <a:pt x="13" y="20"/>
                  </a:moveTo>
                  <a:cubicBezTo>
                    <a:pt x="12" y="18"/>
                    <a:pt x="11" y="15"/>
                    <a:pt x="10" y="12"/>
                  </a:cubicBezTo>
                  <a:cubicBezTo>
                    <a:pt x="8" y="15"/>
                    <a:pt x="6" y="18"/>
                    <a:pt x="4" y="20"/>
                  </a:cubicBezTo>
                  <a:cubicBezTo>
                    <a:pt x="0" y="18"/>
                    <a:pt x="0" y="18"/>
                    <a:pt x="0" y="18"/>
                  </a:cubicBezTo>
                  <a:cubicBezTo>
                    <a:pt x="3" y="15"/>
                    <a:pt x="6" y="12"/>
                    <a:pt x="9" y="9"/>
                  </a:cubicBezTo>
                  <a:cubicBezTo>
                    <a:pt x="7" y="7"/>
                    <a:pt x="6" y="4"/>
                    <a:pt x="5" y="1"/>
                  </a:cubicBezTo>
                  <a:cubicBezTo>
                    <a:pt x="9" y="0"/>
                    <a:pt x="9" y="0"/>
                    <a:pt x="9" y="0"/>
                  </a:cubicBezTo>
                  <a:cubicBezTo>
                    <a:pt x="10" y="2"/>
                    <a:pt x="11" y="4"/>
                    <a:pt x="12" y="6"/>
                  </a:cubicBezTo>
                  <a:cubicBezTo>
                    <a:pt x="14" y="4"/>
                    <a:pt x="15" y="2"/>
                    <a:pt x="17" y="0"/>
                  </a:cubicBezTo>
                  <a:cubicBezTo>
                    <a:pt x="21" y="1"/>
                    <a:pt x="21" y="1"/>
                    <a:pt x="21" y="1"/>
                  </a:cubicBezTo>
                  <a:cubicBezTo>
                    <a:pt x="18" y="4"/>
                    <a:pt x="16" y="6"/>
                    <a:pt x="13" y="9"/>
                  </a:cubicBezTo>
                  <a:cubicBezTo>
                    <a:pt x="15" y="12"/>
                    <a:pt x="17" y="16"/>
                    <a:pt x="18" y="19"/>
                  </a:cubicBezTo>
                  <a:lnTo>
                    <a:pt x="13" y="20"/>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1" name="Freeform 14"/>
            <p:cNvSpPr>
              <a:spLocks noEditPoints="1"/>
            </p:cNvSpPr>
            <p:nvPr/>
          </p:nvSpPr>
          <p:spPr bwMode="auto">
            <a:xfrm>
              <a:off x="2946401" y="3689350"/>
              <a:ext cx="73025" cy="95250"/>
            </a:xfrm>
            <a:custGeom>
              <a:avLst/>
              <a:gdLst/>
              <a:ahLst/>
              <a:cxnLst>
                <a:cxn ang="0">
                  <a:pos x="11" y="17"/>
                </a:cxn>
                <a:cxn ang="0">
                  <a:pos x="18" y="7"/>
                </a:cxn>
                <a:cxn ang="0">
                  <a:pos x="15" y="3"/>
                </a:cxn>
                <a:cxn ang="0">
                  <a:pos x="8" y="16"/>
                </a:cxn>
                <a:cxn ang="0">
                  <a:pos x="11" y="17"/>
                </a:cxn>
                <a:cxn ang="0">
                  <a:pos x="10" y="3"/>
                </a:cxn>
                <a:cxn ang="0">
                  <a:pos x="10" y="3"/>
                </a:cxn>
                <a:cxn ang="0">
                  <a:pos x="17" y="0"/>
                </a:cxn>
                <a:cxn ang="0">
                  <a:pos x="23" y="7"/>
                </a:cxn>
                <a:cxn ang="0">
                  <a:pos x="12" y="20"/>
                </a:cxn>
                <a:cxn ang="0">
                  <a:pos x="7" y="19"/>
                </a:cxn>
                <a:cxn ang="0">
                  <a:pos x="5" y="30"/>
                </a:cxn>
                <a:cxn ang="0">
                  <a:pos x="0" y="30"/>
                </a:cxn>
                <a:cxn ang="0">
                  <a:pos x="6" y="0"/>
                </a:cxn>
                <a:cxn ang="0">
                  <a:pos x="11" y="0"/>
                </a:cxn>
                <a:cxn ang="0">
                  <a:pos x="10" y="3"/>
                </a:cxn>
              </a:cxnLst>
              <a:rect l="0" t="0" r="r" b="b"/>
              <a:pathLst>
                <a:path w="23" h="30">
                  <a:moveTo>
                    <a:pt x="11" y="17"/>
                  </a:moveTo>
                  <a:cubicBezTo>
                    <a:pt x="15" y="17"/>
                    <a:pt x="18" y="11"/>
                    <a:pt x="18" y="7"/>
                  </a:cubicBezTo>
                  <a:cubicBezTo>
                    <a:pt x="18" y="4"/>
                    <a:pt x="17" y="3"/>
                    <a:pt x="15" y="3"/>
                  </a:cubicBezTo>
                  <a:cubicBezTo>
                    <a:pt x="12" y="3"/>
                    <a:pt x="9" y="7"/>
                    <a:pt x="8" y="16"/>
                  </a:cubicBezTo>
                  <a:cubicBezTo>
                    <a:pt x="9" y="17"/>
                    <a:pt x="10" y="17"/>
                    <a:pt x="11" y="17"/>
                  </a:cubicBezTo>
                  <a:moveTo>
                    <a:pt x="10" y="3"/>
                  </a:moveTo>
                  <a:cubicBezTo>
                    <a:pt x="10" y="3"/>
                    <a:pt x="10" y="3"/>
                    <a:pt x="10" y="3"/>
                  </a:cubicBezTo>
                  <a:cubicBezTo>
                    <a:pt x="12" y="1"/>
                    <a:pt x="14" y="0"/>
                    <a:pt x="17" y="0"/>
                  </a:cubicBezTo>
                  <a:cubicBezTo>
                    <a:pt x="19" y="0"/>
                    <a:pt x="23" y="1"/>
                    <a:pt x="23" y="7"/>
                  </a:cubicBezTo>
                  <a:cubicBezTo>
                    <a:pt x="23" y="12"/>
                    <a:pt x="19" y="20"/>
                    <a:pt x="12" y="20"/>
                  </a:cubicBezTo>
                  <a:cubicBezTo>
                    <a:pt x="10" y="20"/>
                    <a:pt x="8" y="20"/>
                    <a:pt x="7" y="19"/>
                  </a:cubicBezTo>
                  <a:cubicBezTo>
                    <a:pt x="5" y="30"/>
                    <a:pt x="5" y="30"/>
                    <a:pt x="5" y="30"/>
                  </a:cubicBezTo>
                  <a:cubicBezTo>
                    <a:pt x="0" y="30"/>
                    <a:pt x="0" y="30"/>
                    <a:pt x="0" y="30"/>
                  </a:cubicBezTo>
                  <a:cubicBezTo>
                    <a:pt x="6" y="0"/>
                    <a:pt x="6" y="0"/>
                    <a:pt x="6" y="0"/>
                  </a:cubicBezTo>
                  <a:cubicBezTo>
                    <a:pt x="11" y="0"/>
                    <a:pt x="11" y="0"/>
                    <a:pt x="11" y="0"/>
                  </a:cubicBezTo>
                  <a:lnTo>
                    <a:pt x="10"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2" name="Freeform 15"/>
            <p:cNvSpPr>
              <a:spLocks noEditPoints="1"/>
            </p:cNvSpPr>
            <p:nvPr/>
          </p:nvSpPr>
          <p:spPr bwMode="auto">
            <a:xfrm>
              <a:off x="3025776" y="3689350"/>
              <a:ext cx="53975" cy="63500"/>
            </a:xfrm>
            <a:custGeom>
              <a:avLst/>
              <a:gdLst/>
              <a:ahLst/>
              <a:cxnLst>
                <a:cxn ang="0">
                  <a:pos x="13" y="4"/>
                </a:cxn>
                <a:cxn ang="0">
                  <a:pos x="11" y="3"/>
                </a:cxn>
                <a:cxn ang="0">
                  <a:pos x="6" y="9"/>
                </a:cxn>
                <a:cxn ang="0">
                  <a:pos x="13" y="4"/>
                </a:cxn>
                <a:cxn ang="0">
                  <a:pos x="15" y="18"/>
                </a:cxn>
                <a:cxn ang="0">
                  <a:pos x="6" y="20"/>
                </a:cxn>
                <a:cxn ang="0">
                  <a:pos x="0" y="13"/>
                </a:cxn>
                <a:cxn ang="0">
                  <a:pos x="12" y="0"/>
                </a:cxn>
                <a:cxn ang="0">
                  <a:pos x="17" y="4"/>
                </a:cxn>
                <a:cxn ang="0">
                  <a:pos x="5" y="12"/>
                </a:cxn>
                <a:cxn ang="0">
                  <a:pos x="9" y="17"/>
                </a:cxn>
                <a:cxn ang="0">
                  <a:pos x="14" y="15"/>
                </a:cxn>
                <a:cxn ang="0">
                  <a:pos x="15" y="18"/>
                </a:cxn>
              </a:cxnLst>
              <a:rect l="0" t="0" r="r" b="b"/>
              <a:pathLst>
                <a:path w="17" h="20">
                  <a:moveTo>
                    <a:pt x="13" y="4"/>
                  </a:moveTo>
                  <a:cubicBezTo>
                    <a:pt x="13" y="3"/>
                    <a:pt x="13" y="3"/>
                    <a:pt x="11" y="3"/>
                  </a:cubicBezTo>
                  <a:cubicBezTo>
                    <a:pt x="9" y="3"/>
                    <a:pt x="7" y="5"/>
                    <a:pt x="6" y="9"/>
                  </a:cubicBezTo>
                  <a:cubicBezTo>
                    <a:pt x="9" y="9"/>
                    <a:pt x="13" y="7"/>
                    <a:pt x="13" y="4"/>
                  </a:cubicBezTo>
                  <a:moveTo>
                    <a:pt x="15" y="18"/>
                  </a:moveTo>
                  <a:cubicBezTo>
                    <a:pt x="12" y="20"/>
                    <a:pt x="9" y="20"/>
                    <a:pt x="6" y="20"/>
                  </a:cubicBezTo>
                  <a:cubicBezTo>
                    <a:pt x="3" y="20"/>
                    <a:pt x="0" y="17"/>
                    <a:pt x="0" y="13"/>
                  </a:cubicBezTo>
                  <a:cubicBezTo>
                    <a:pt x="0" y="7"/>
                    <a:pt x="5" y="0"/>
                    <a:pt x="12" y="0"/>
                  </a:cubicBezTo>
                  <a:cubicBezTo>
                    <a:pt x="15" y="0"/>
                    <a:pt x="17" y="1"/>
                    <a:pt x="17" y="4"/>
                  </a:cubicBezTo>
                  <a:cubicBezTo>
                    <a:pt x="17" y="9"/>
                    <a:pt x="10" y="12"/>
                    <a:pt x="5" y="12"/>
                  </a:cubicBezTo>
                  <a:cubicBezTo>
                    <a:pt x="5" y="13"/>
                    <a:pt x="5" y="17"/>
                    <a:pt x="9" y="17"/>
                  </a:cubicBezTo>
                  <a:cubicBezTo>
                    <a:pt x="10" y="17"/>
                    <a:pt x="12" y="16"/>
                    <a:pt x="14"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3" name="Freeform 16"/>
            <p:cNvSpPr>
              <a:spLocks/>
            </p:cNvSpPr>
            <p:nvPr/>
          </p:nvSpPr>
          <p:spPr bwMode="auto">
            <a:xfrm>
              <a:off x="3086101" y="3689350"/>
              <a:ext cx="47625" cy="63500"/>
            </a:xfrm>
            <a:custGeom>
              <a:avLst/>
              <a:gdLst/>
              <a:ahLst/>
              <a:cxnLst>
                <a:cxn ang="0">
                  <a:pos x="8" y="3"/>
                </a:cxn>
                <a:cxn ang="0">
                  <a:pos x="8" y="4"/>
                </a:cxn>
                <a:cxn ang="0">
                  <a:pos x="9" y="2"/>
                </a:cxn>
                <a:cxn ang="0">
                  <a:pos x="12" y="0"/>
                </a:cxn>
                <a:cxn ang="0">
                  <a:pos x="15" y="1"/>
                </a:cxn>
                <a:cxn ang="0">
                  <a:pos x="13" y="5"/>
                </a:cxn>
                <a:cxn ang="0">
                  <a:pos x="11" y="4"/>
                </a:cxn>
                <a:cxn ang="0">
                  <a:pos x="6" y="10"/>
                </a:cxn>
                <a:cxn ang="0">
                  <a:pos x="4" y="20"/>
                </a:cxn>
                <a:cxn ang="0">
                  <a:pos x="0" y="20"/>
                </a:cxn>
                <a:cxn ang="0">
                  <a:pos x="3" y="0"/>
                </a:cxn>
                <a:cxn ang="0">
                  <a:pos x="8" y="0"/>
                </a:cxn>
                <a:cxn ang="0">
                  <a:pos x="8" y="3"/>
                </a:cxn>
              </a:cxnLst>
              <a:rect l="0" t="0" r="r" b="b"/>
              <a:pathLst>
                <a:path w="15" h="20">
                  <a:moveTo>
                    <a:pt x="8" y="3"/>
                  </a:moveTo>
                  <a:cubicBezTo>
                    <a:pt x="8" y="4"/>
                    <a:pt x="8" y="4"/>
                    <a:pt x="8" y="4"/>
                  </a:cubicBezTo>
                  <a:cubicBezTo>
                    <a:pt x="9" y="2"/>
                    <a:pt x="9" y="2"/>
                    <a:pt x="9" y="2"/>
                  </a:cubicBezTo>
                  <a:cubicBezTo>
                    <a:pt x="10" y="1"/>
                    <a:pt x="11" y="0"/>
                    <a:pt x="12" y="0"/>
                  </a:cubicBezTo>
                  <a:cubicBezTo>
                    <a:pt x="13" y="0"/>
                    <a:pt x="14" y="0"/>
                    <a:pt x="15" y="1"/>
                  </a:cubicBezTo>
                  <a:cubicBezTo>
                    <a:pt x="13" y="5"/>
                    <a:pt x="13" y="5"/>
                    <a:pt x="13" y="5"/>
                  </a:cubicBezTo>
                  <a:cubicBezTo>
                    <a:pt x="12" y="5"/>
                    <a:pt x="12" y="4"/>
                    <a:pt x="11" y="4"/>
                  </a:cubicBezTo>
                  <a:cubicBezTo>
                    <a:pt x="9" y="4"/>
                    <a:pt x="7" y="6"/>
                    <a:pt x="6" y="10"/>
                  </a:cubicBezTo>
                  <a:cubicBezTo>
                    <a:pt x="4" y="20"/>
                    <a:pt x="4" y="20"/>
                    <a:pt x="4" y="20"/>
                  </a:cubicBezTo>
                  <a:cubicBezTo>
                    <a:pt x="0" y="20"/>
                    <a:pt x="0" y="20"/>
                    <a:pt x="0" y="20"/>
                  </a:cubicBezTo>
                  <a:cubicBezTo>
                    <a:pt x="3" y="0"/>
                    <a:pt x="3" y="0"/>
                    <a:pt x="3" y="0"/>
                  </a:cubicBezTo>
                  <a:cubicBezTo>
                    <a:pt x="8" y="0"/>
                    <a:pt x="8" y="0"/>
                    <a:pt x="8" y="0"/>
                  </a:cubicBezTo>
                  <a:lnTo>
                    <a:pt x="8"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4" name="Freeform 17"/>
            <p:cNvSpPr>
              <a:spLocks/>
            </p:cNvSpPr>
            <p:nvPr/>
          </p:nvSpPr>
          <p:spPr bwMode="auto">
            <a:xfrm>
              <a:off x="3133726" y="3670300"/>
              <a:ext cx="44450" cy="82550"/>
            </a:xfrm>
            <a:custGeom>
              <a:avLst/>
              <a:gdLst/>
              <a:ahLst/>
              <a:cxnLst>
                <a:cxn ang="0">
                  <a:pos x="11" y="25"/>
                </a:cxn>
                <a:cxn ang="0">
                  <a:pos x="6" y="26"/>
                </a:cxn>
                <a:cxn ang="0">
                  <a:pos x="2" y="19"/>
                </a:cxn>
                <a:cxn ang="0">
                  <a:pos x="4" y="9"/>
                </a:cxn>
                <a:cxn ang="0">
                  <a:pos x="1" y="9"/>
                </a:cxn>
                <a:cxn ang="0">
                  <a:pos x="2" y="6"/>
                </a:cxn>
                <a:cxn ang="0">
                  <a:pos x="4" y="6"/>
                </a:cxn>
                <a:cxn ang="0">
                  <a:pos x="5" y="1"/>
                </a:cxn>
                <a:cxn ang="0">
                  <a:pos x="10" y="0"/>
                </a:cxn>
                <a:cxn ang="0">
                  <a:pos x="9" y="6"/>
                </a:cxn>
                <a:cxn ang="0">
                  <a:pos x="14" y="6"/>
                </a:cxn>
                <a:cxn ang="0">
                  <a:pos x="13" y="9"/>
                </a:cxn>
                <a:cxn ang="0">
                  <a:pos x="8" y="9"/>
                </a:cxn>
                <a:cxn ang="0">
                  <a:pos x="6" y="19"/>
                </a:cxn>
                <a:cxn ang="0">
                  <a:pos x="8" y="23"/>
                </a:cxn>
                <a:cxn ang="0">
                  <a:pos x="10" y="22"/>
                </a:cxn>
                <a:cxn ang="0">
                  <a:pos x="11" y="25"/>
                </a:cxn>
              </a:cxnLst>
              <a:rect l="0" t="0" r="r" b="b"/>
              <a:pathLst>
                <a:path w="14" h="26">
                  <a:moveTo>
                    <a:pt x="11" y="25"/>
                  </a:moveTo>
                  <a:cubicBezTo>
                    <a:pt x="9" y="26"/>
                    <a:pt x="7" y="26"/>
                    <a:pt x="6" y="26"/>
                  </a:cubicBezTo>
                  <a:cubicBezTo>
                    <a:pt x="2" y="26"/>
                    <a:pt x="0" y="25"/>
                    <a:pt x="2" y="19"/>
                  </a:cubicBezTo>
                  <a:cubicBezTo>
                    <a:pt x="4" y="9"/>
                    <a:pt x="4" y="9"/>
                    <a:pt x="4" y="9"/>
                  </a:cubicBezTo>
                  <a:cubicBezTo>
                    <a:pt x="1" y="9"/>
                    <a:pt x="1" y="9"/>
                    <a:pt x="1" y="9"/>
                  </a:cubicBezTo>
                  <a:cubicBezTo>
                    <a:pt x="2" y="6"/>
                    <a:pt x="2" y="6"/>
                    <a:pt x="2" y="6"/>
                  </a:cubicBezTo>
                  <a:cubicBezTo>
                    <a:pt x="4" y="6"/>
                    <a:pt x="4" y="6"/>
                    <a:pt x="4" y="6"/>
                  </a:cubicBezTo>
                  <a:cubicBezTo>
                    <a:pt x="5" y="1"/>
                    <a:pt x="5" y="1"/>
                    <a:pt x="5" y="1"/>
                  </a:cubicBezTo>
                  <a:cubicBezTo>
                    <a:pt x="10" y="0"/>
                    <a:pt x="10" y="0"/>
                    <a:pt x="10" y="0"/>
                  </a:cubicBezTo>
                  <a:cubicBezTo>
                    <a:pt x="9" y="6"/>
                    <a:pt x="9" y="6"/>
                    <a:pt x="9" y="6"/>
                  </a:cubicBezTo>
                  <a:cubicBezTo>
                    <a:pt x="14" y="6"/>
                    <a:pt x="14" y="6"/>
                    <a:pt x="14" y="6"/>
                  </a:cubicBezTo>
                  <a:cubicBezTo>
                    <a:pt x="13" y="9"/>
                    <a:pt x="13" y="9"/>
                    <a:pt x="13" y="9"/>
                  </a:cubicBezTo>
                  <a:cubicBezTo>
                    <a:pt x="8" y="9"/>
                    <a:pt x="8" y="9"/>
                    <a:pt x="8" y="9"/>
                  </a:cubicBezTo>
                  <a:cubicBezTo>
                    <a:pt x="6" y="19"/>
                    <a:pt x="6" y="19"/>
                    <a:pt x="6" y="19"/>
                  </a:cubicBezTo>
                  <a:cubicBezTo>
                    <a:pt x="6" y="23"/>
                    <a:pt x="7" y="23"/>
                    <a:pt x="8" y="23"/>
                  </a:cubicBezTo>
                  <a:cubicBezTo>
                    <a:pt x="9" y="23"/>
                    <a:pt x="10" y="23"/>
                    <a:pt x="10" y="22"/>
                  </a:cubicBezTo>
                  <a:lnTo>
                    <a:pt x="11" y="25"/>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5" name="Freeform 18"/>
            <p:cNvSpPr>
              <a:spLocks noEditPoints="1"/>
            </p:cNvSpPr>
            <p:nvPr/>
          </p:nvSpPr>
          <p:spPr bwMode="auto">
            <a:xfrm>
              <a:off x="3178176" y="3659188"/>
              <a:ext cx="31750" cy="93663"/>
            </a:xfrm>
            <a:custGeom>
              <a:avLst/>
              <a:gdLst/>
              <a:ahLst/>
              <a:cxnLst>
                <a:cxn ang="0">
                  <a:pos x="4" y="3"/>
                </a:cxn>
                <a:cxn ang="0">
                  <a:pos x="8" y="0"/>
                </a:cxn>
                <a:cxn ang="0">
                  <a:pos x="10" y="3"/>
                </a:cxn>
                <a:cxn ang="0">
                  <a:pos x="7" y="6"/>
                </a:cxn>
                <a:cxn ang="0">
                  <a:pos x="4" y="3"/>
                </a:cxn>
                <a:cxn ang="0">
                  <a:pos x="8" y="9"/>
                </a:cxn>
                <a:cxn ang="0">
                  <a:pos x="5" y="29"/>
                </a:cxn>
                <a:cxn ang="0">
                  <a:pos x="0" y="29"/>
                </a:cxn>
                <a:cxn ang="0">
                  <a:pos x="4" y="9"/>
                </a:cxn>
                <a:cxn ang="0">
                  <a:pos x="8" y="9"/>
                </a:cxn>
              </a:cxnLst>
              <a:rect l="0" t="0" r="r" b="b"/>
              <a:pathLst>
                <a:path w="10" h="29">
                  <a:moveTo>
                    <a:pt x="4" y="3"/>
                  </a:moveTo>
                  <a:cubicBezTo>
                    <a:pt x="5" y="2"/>
                    <a:pt x="6" y="0"/>
                    <a:pt x="8" y="0"/>
                  </a:cubicBezTo>
                  <a:cubicBezTo>
                    <a:pt x="9" y="0"/>
                    <a:pt x="10" y="2"/>
                    <a:pt x="10" y="3"/>
                  </a:cubicBezTo>
                  <a:cubicBezTo>
                    <a:pt x="10" y="5"/>
                    <a:pt x="8" y="6"/>
                    <a:pt x="7" y="6"/>
                  </a:cubicBezTo>
                  <a:cubicBezTo>
                    <a:pt x="5" y="6"/>
                    <a:pt x="4" y="5"/>
                    <a:pt x="4" y="3"/>
                  </a:cubicBezTo>
                  <a:moveTo>
                    <a:pt x="8" y="9"/>
                  </a:moveTo>
                  <a:cubicBezTo>
                    <a:pt x="5" y="29"/>
                    <a:pt x="5" y="29"/>
                    <a:pt x="5" y="29"/>
                  </a:cubicBezTo>
                  <a:cubicBezTo>
                    <a:pt x="0" y="29"/>
                    <a:pt x="0" y="29"/>
                    <a:pt x="0" y="29"/>
                  </a:cubicBezTo>
                  <a:cubicBezTo>
                    <a:pt x="4" y="9"/>
                    <a:pt x="4" y="9"/>
                    <a:pt x="4" y="9"/>
                  </a:cubicBezTo>
                  <a:lnTo>
                    <a:pt x="8" y="9"/>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6" name="Freeform 19"/>
            <p:cNvSpPr>
              <a:spLocks/>
            </p:cNvSpPr>
            <p:nvPr/>
          </p:nvSpPr>
          <p:spPr bwMode="auto">
            <a:xfrm>
              <a:off x="3206751" y="3689350"/>
              <a:ext cx="47625" cy="63500"/>
            </a:xfrm>
            <a:custGeom>
              <a:avLst/>
              <a:gdLst/>
              <a:ahLst/>
              <a:cxnLst>
                <a:cxn ang="0">
                  <a:pos x="14" y="3"/>
                </a:cxn>
                <a:cxn ang="0">
                  <a:pos x="11" y="3"/>
                </a:cxn>
                <a:cxn ang="0">
                  <a:pos x="8" y="5"/>
                </a:cxn>
                <a:cxn ang="0">
                  <a:pos x="11" y="9"/>
                </a:cxn>
                <a:cxn ang="0">
                  <a:pos x="13" y="14"/>
                </a:cxn>
                <a:cxn ang="0">
                  <a:pos x="6" y="20"/>
                </a:cxn>
                <a:cxn ang="0">
                  <a:pos x="0" y="18"/>
                </a:cxn>
                <a:cxn ang="0">
                  <a:pos x="2" y="16"/>
                </a:cxn>
                <a:cxn ang="0">
                  <a:pos x="6" y="17"/>
                </a:cxn>
                <a:cxn ang="0">
                  <a:pos x="9" y="14"/>
                </a:cxn>
                <a:cxn ang="0">
                  <a:pos x="6" y="10"/>
                </a:cxn>
                <a:cxn ang="0">
                  <a:pos x="4" y="5"/>
                </a:cxn>
                <a:cxn ang="0">
                  <a:pos x="10" y="0"/>
                </a:cxn>
                <a:cxn ang="0">
                  <a:pos x="15" y="1"/>
                </a:cxn>
                <a:cxn ang="0">
                  <a:pos x="14" y="3"/>
                </a:cxn>
              </a:cxnLst>
              <a:rect l="0" t="0" r="r" b="b"/>
              <a:pathLst>
                <a:path w="15" h="20">
                  <a:moveTo>
                    <a:pt x="14" y="3"/>
                  </a:moveTo>
                  <a:cubicBezTo>
                    <a:pt x="13" y="3"/>
                    <a:pt x="12" y="3"/>
                    <a:pt x="11" y="3"/>
                  </a:cubicBezTo>
                  <a:cubicBezTo>
                    <a:pt x="10" y="3"/>
                    <a:pt x="8" y="3"/>
                    <a:pt x="8" y="5"/>
                  </a:cubicBezTo>
                  <a:cubicBezTo>
                    <a:pt x="8" y="6"/>
                    <a:pt x="9" y="7"/>
                    <a:pt x="11" y="9"/>
                  </a:cubicBezTo>
                  <a:cubicBezTo>
                    <a:pt x="12" y="11"/>
                    <a:pt x="13" y="13"/>
                    <a:pt x="13" y="14"/>
                  </a:cubicBezTo>
                  <a:cubicBezTo>
                    <a:pt x="13" y="18"/>
                    <a:pt x="10" y="20"/>
                    <a:pt x="6" y="20"/>
                  </a:cubicBezTo>
                  <a:cubicBezTo>
                    <a:pt x="3" y="20"/>
                    <a:pt x="2" y="19"/>
                    <a:pt x="0" y="18"/>
                  </a:cubicBezTo>
                  <a:cubicBezTo>
                    <a:pt x="2" y="16"/>
                    <a:pt x="2" y="16"/>
                    <a:pt x="2" y="16"/>
                  </a:cubicBezTo>
                  <a:cubicBezTo>
                    <a:pt x="3" y="16"/>
                    <a:pt x="4" y="17"/>
                    <a:pt x="6" y="17"/>
                  </a:cubicBezTo>
                  <a:cubicBezTo>
                    <a:pt x="7" y="17"/>
                    <a:pt x="9" y="16"/>
                    <a:pt x="9" y="14"/>
                  </a:cubicBezTo>
                  <a:cubicBezTo>
                    <a:pt x="9" y="13"/>
                    <a:pt x="8" y="12"/>
                    <a:pt x="6" y="10"/>
                  </a:cubicBezTo>
                  <a:cubicBezTo>
                    <a:pt x="4" y="8"/>
                    <a:pt x="4" y="7"/>
                    <a:pt x="4" y="5"/>
                  </a:cubicBezTo>
                  <a:cubicBezTo>
                    <a:pt x="4" y="1"/>
                    <a:pt x="7" y="0"/>
                    <a:pt x="10" y="0"/>
                  </a:cubicBezTo>
                  <a:cubicBezTo>
                    <a:pt x="13" y="0"/>
                    <a:pt x="14" y="0"/>
                    <a:pt x="15" y="1"/>
                  </a:cubicBezTo>
                  <a:lnTo>
                    <a:pt x="14"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7" name="Freeform 20"/>
            <p:cNvSpPr>
              <a:spLocks noEditPoints="1"/>
            </p:cNvSpPr>
            <p:nvPr/>
          </p:nvSpPr>
          <p:spPr bwMode="auto">
            <a:xfrm>
              <a:off x="3260726" y="3689350"/>
              <a:ext cx="57150" cy="63500"/>
            </a:xfrm>
            <a:custGeom>
              <a:avLst/>
              <a:gdLst/>
              <a:ahLst/>
              <a:cxnLst>
                <a:cxn ang="0">
                  <a:pos x="13" y="4"/>
                </a:cxn>
                <a:cxn ang="0">
                  <a:pos x="11" y="3"/>
                </a:cxn>
                <a:cxn ang="0">
                  <a:pos x="6" y="9"/>
                </a:cxn>
                <a:cxn ang="0">
                  <a:pos x="13" y="4"/>
                </a:cxn>
                <a:cxn ang="0">
                  <a:pos x="15" y="18"/>
                </a:cxn>
                <a:cxn ang="0">
                  <a:pos x="6" y="20"/>
                </a:cxn>
                <a:cxn ang="0">
                  <a:pos x="0" y="13"/>
                </a:cxn>
                <a:cxn ang="0">
                  <a:pos x="13" y="0"/>
                </a:cxn>
                <a:cxn ang="0">
                  <a:pos x="18" y="4"/>
                </a:cxn>
                <a:cxn ang="0">
                  <a:pos x="5" y="12"/>
                </a:cxn>
                <a:cxn ang="0">
                  <a:pos x="9" y="17"/>
                </a:cxn>
                <a:cxn ang="0">
                  <a:pos x="14" y="15"/>
                </a:cxn>
                <a:cxn ang="0">
                  <a:pos x="15" y="18"/>
                </a:cxn>
              </a:cxnLst>
              <a:rect l="0" t="0" r="r" b="b"/>
              <a:pathLst>
                <a:path w="18" h="20">
                  <a:moveTo>
                    <a:pt x="13" y="4"/>
                  </a:moveTo>
                  <a:cubicBezTo>
                    <a:pt x="13" y="3"/>
                    <a:pt x="13" y="3"/>
                    <a:pt x="11" y="3"/>
                  </a:cubicBezTo>
                  <a:cubicBezTo>
                    <a:pt x="9" y="3"/>
                    <a:pt x="7" y="5"/>
                    <a:pt x="6" y="9"/>
                  </a:cubicBezTo>
                  <a:cubicBezTo>
                    <a:pt x="10" y="9"/>
                    <a:pt x="13" y="7"/>
                    <a:pt x="13" y="4"/>
                  </a:cubicBezTo>
                  <a:moveTo>
                    <a:pt x="15" y="18"/>
                  </a:moveTo>
                  <a:cubicBezTo>
                    <a:pt x="12" y="20"/>
                    <a:pt x="9" y="20"/>
                    <a:pt x="6" y="20"/>
                  </a:cubicBezTo>
                  <a:cubicBezTo>
                    <a:pt x="3" y="20"/>
                    <a:pt x="0" y="17"/>
                    <a:pt x="0" y="13"/>
                  </a:cubicBezTo>
                  <a:cubicBezTo>
                    <a:pt x="0" y="7"/>
                    <a:pt x="5" y="0"/>
                    <a:pt x="13" y="0"/>
                  </a:cubicBezTo>
                  <a:cubicBezTo>
                    <a:pt x="15" y="0"/>
                    <a:pt x="18" y="1"/>
                    <a:pt x="18" y="4"/>
                  </a:cubicBezTo>
                  <a:cubicBezTo>
                    <a:pt x="18" y="9"/>
                    <a:pt x="10" y="12"/>
                    <a:pt x="5" y="12"/>
                  </a:cubicBezTo>
                  <a:cubicBezTo>
                    <a:pt x="5" y="13"/>
                    <a:pt x="5" y="17"/>
                    <a:pt x="9" y="17"/>
                  </a:cubicBezTo>
                  <a:cubicBezTo>
                    <a:pt x="10" y="17"/>
                    <a:pt x="12" y="16"/>
                    <a:pt x="14"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8" name="Freeform 21"/>
            <p:cNvSpPr>
              <a:spLocks/>
            </p:cNvSpPr>
            <p:nvPr/>
          </p:nvSpPr>
          <p:spPr bwMode="auto">
            <a:xfrm>
              <a:off x="3311526" y="3736975"/>
              <a:ext cx="28575" cy="38100"/>
            </a:xfrm>
            <a:custGeom>
              <a:avLst/>
              <a:gdLst/>
              <a:ahLst/>
              <a:cxnLst>
                <a:cxn ang="0">
                  <a:pos x="0" y="11"/>
                </a:cxn>
                <a:cxn ang="0">
                  <a:pos x="4" y="4"/>
                </a:cxn>
                <a:cxn ang="0">
                  <a:pos x="8" y="0"/>
                </a:cxn>
                <a:cxn ang="0">
                  <a:pos x="9" y="1"/>
                </a:cxn>
                <a:cxn ang="0">
                  <a:pos x="8" y="4"/>
                </a:cxn>
                <a:cxn ang="0">
                  <a:pos x="2" y="12"/>
                </a:cxn>
                <a:cxn ang="0">
                  <a:pos x="0" y="11"/>
                </a:cxn>
              </a:cxnLst>
              <a:rect l="0" t="0" r="r" b="b"/>
              <a:pathLst>
                <a:path w="9" h="12">
                  <a:moveTo>
                    <a:pt x="0" y="11"/>
                  </a:moveTo>
                  <a:cubicBezTo>
                    <a:pt x="4" y="4"/>
                    <a:pt x="4" y="4"/>
                    <a:pt x="4" y="4"/>
                  </a:cubicBezTo>
                  <a:cubicBezTo>
                    <a:pt x="6" y="1"/>
                    <a:pt x="6" y="0"/>
                    <a:pt x="8" y="0"/>
                  </a:cubicBezTo>
                  <a:cubicBezTo>
                    <a:pt x="9" y="0"/>
                    <a:pt x="9" y="0"/>
                    <a:pt x="9" y="1"/>
                  </a:cubicBezTo>
                  <a:cubicBezTo>
                    <a:pt x="9" y="2"/>
                    <a:pt x="9" y="3"/>
                    <a:pt x="8" y="4"/>
                  </a:cubicBezTo>
                  <a:cubicBezTo>
                    <a:pt x="2" y="12"/>
                    <a:pt x="2" y="12"/>
                    <a:pt x="2" y="12"/>
                  </a:cubicBezTo>
                  <a:lnTo>
                    <a:pt x="0" y="11"/>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9" name="Freeform 22"/>
            <p:cNvSpPr>
              <a:spLocks noEditPoints="1"/>
            </p:cNvSpPr>
            <p:nvPr/>
          </p:nvSpPr>
          <p:spPr bwMode="auto">
            <a:xfrm>
              <a:off x="3394076" y="3689350"/>
              <a:ext cx="60325" cy="63500"/>
            </a:xfrm>
            <a:custGeom>
              <a:avLst/>
              <a:gdLst/>
              <a:ahLst/>
              <a:cxnLst>
                <a:cxn ang="0">
                  <a:pos x="14" y="8"/>
                </a:cxn>
                <a:cxn ang="0">
                  <a:pos x="11" y="2"/>
                </a:cxn>
                <a:cxn ang="0">
                  <a:pos x="5" y="11"/>
                </a:cxn>
                <a:cxn ang="0">
                  <a:pos x="9" y="17"/>
                </a:cxn>
                <a:cxn ang="0">
                  <a:pos x="14" y="8"/>
                </a:cxn>
                <a:cxn ang="0">
                  <a:pos x="0" y="12"/>
                </a:cxn>
                <a:cxn ang="0">
                  <a:pos x="11" y="0"/>
                </a:cxn>
                <a:cxn ang="0">
                  <a:pos x="19" y="8"/>
                </a:cxn>
                <a:cxn ang="0">
                  <a:pos x="8" y="20"/>
                </a:cxn>
                <a:cxn ang="0">
                  <a:pos x="0" y="12"/>
                </a:cxn>
              </a:cxnLst>
              <a:rect l="0" t="0" r="r" b="b"/>
              <a:pathLst>
                <a:path w="19" h="20">
                  <a:moveTo>
                    <a:pt x="14" y="8"/>
                  </a:moveTo>
                  <a:cubicBezTo>
                    <a:pt x="14" y="5"/>
                    <a:pt x="13" y="2"/>
                    <a:pt x="11" y="2"/>
                  </a:cubicBezTo>
                  <a:cubicBezTo>
                    <a:pt x="6" y="2"/>
                    <a:pt x="5" y="8"/>
                    <a:pt x="5" y="11"/>
                  </a:cubicBezTo>
                  <a:cubicBezTo>
                    <a:pt x="5" y="15"/>
                    <a:pt x="6" y="17"/>
                    <a:pt x="9" y="17"/>
                  </a:cubicBezTo>
                  <a:cubicBezTo>
                    <a:pt x="11" y="17"/>
                    <a:pt x="14" y="16"/>
                    <a:pt x="14" y="8"/>
                  </a:cubicBezTo>
                  <a:moveTo>
                    <a:pt x="0" y="12"/>
                  </a:moveTo>
                  <a:cubicBezTo>
                    <a:pt x="0" y="3"/>
                    <a:pt x="6" y="0"/>
                    <a:pt x="11" y="0"/>
                  </a:cubicBezTo>
                  <a:cubicBezTo>
                    <a:pt x="17" y="0"/>
                    <a:pt x="19" y="4"/>
                    <a:pt x="19" y="8"/>
                  </a:cubicBezTo>
                  <a:cubicBezTo>
                    <a:pt x="19" y="14"/>
                    <a:pt x="15" y="20"/>
                    <a:pt x="8" y="20"/>
                  </a:cubicBezTo>
                  <a:cubicBezTo>
                    <a:pt x="3" y="20"/>
                    <a:pt x="0" y="16"/>
                    <a:pt x="0" y="1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0" name="Freeform 23"/>
            <p:cNvSpPr>
              <a:spLocks/>
            </p:cNvSpPr>
            <p:nvPr/>
          </p:nvSpPr>
          <p:spPr bwMode="auto">
            <a:xfrm>
              <a:off x="3467101" y="3689350"/>
              <a:ext cx="60325" cy="63500"/>
            </a:xfrm>
            <a:custGeom>
              <a:avLst/>
              <a:gdLst/>
              <a:ahLst/>
              <a:cxnLst>
                <a:cxn ang="0">
                  <a:pos x="11" y="16"/>
                </a:cxn>
                <a:cxn ang="0">
                  <a:pos x="11" y="16"/>
                </a:cxn>
                <a:cxn ang="0">
                  <a:pos x="4" y="20"/>
                </a:cxn>
                <a:cxn ang="0">
                  <a:pos x="0" y="16"/>
                </a:cxn>
                <a:cxn ang="0">
                  <a:pos x="0" y="11"/>
                </a:cxn>
                <a:cxn ang="0">
                  <a:pos x="3" y="0"/>
                </a:cxn>
                <a:cxn ang="0">
                  <a:pos x="7" y="0"/>
                </a:cxn>
                <a:cxn ang="0">
                  <a:pos x="5" y="11"/>
                </a:cxn>
                <a:cxn ang="0">
                  <a:pos x="5" y="14"/>
                </a:cxn>
                <a:cxn ang="0">
                  <a:pos x="6" y="17"/>
                </a:cxn>
                <a:cxn ang="0">
                  <a:pos x="13" y="7"/>
                </a:cxn>
                <a:cxn ang="0">
                  <a:pos x="14" y="0"/>
                </a:cxn>
                <a:cxn ang="0">
                  <a:pos x="19" y="0"/>
                </a:cxn>
                <a:cxn ang="0">
                  <a:pos x="15" y="20"/>
                </a:cxn>
                <a:cxn ang="0">
                  <a:pos x="11" y="20"/>
                </a:cxn>
                <a:cxn ang="0">
                  <a:pos x="11" y="16"/>
                </a:cxn>
              </a:cxnLst>
              <a:rect l="0" t="0" r="r" b="b"/>
              <a:pathLst>
                <a:path w="19" h="20">
                  <a:moveTo>
                    <a:pt x="11" y="16"/>
                  </a:moveTo>
                  <a:cubicBezTo>
                    <a:pt x="11" y="16"/>
                    <a:pt x="11" y="16"/>
                    <a:pt x="11" y="16"/>
                  </a:cubicBezTo>
                  <a:cubicBezTo>
                    <a:pt x="9" y="19"/>
                    <a:pt x="6" y="20"/>
                    <a:pt x="4" y="20"/>
                  </a:cubicBezTo>
                  <a:cubicBezTo>
                    <a:pt x="2" y="20"/>
                    <a:pt x="0" y="19"/>
                    <a:pt x="0" y="16"/>
                  </a:cubicBezTo>
                  <a:cubicBezTo>
                    <a:pt x="0" y="15"/>
                    <a:pt x="0" y="13"/>
                    <a:pt x="0" y="11"/>
                  </a:cubicBezTo>
                  <a:cubicBezTo>
                    <a:pt x="3" y="0"/>
                    <a:pt x="3" y="0"/>
                    <a:pt x="3" y="0"/>
                  </a:cubicBezTo>
                  <a:cubicBezTo>
                    <a:pt x="7" y="0"/>
                    <a:pt x="7" y="0"/>
                    <a:pt x="7" y="0"/>
                  </a:cubicBezTo>
                  <a:cubicBezTo>
                    <a:pt x="5" y="11"/>
                    <a:pt x="5" y="11"/>
                    <a:pt x="5" y="11"/>
                  </a:cubicBezTo>
                  <a:cubicBezTo>
                    <a:pt x="5" y="13"/>
                    <a:pt x="5" y="13"/>
                    <a:pt x="5" y="14"/>
                  </a:cubicBezTo>
                  <a:cubicBezTo>
                    <a:pt x="5" y="16"/>
                    <a:pt x="6" y="17"/>
                    <a:pt x="6" y="17"/>
                  </a:cubicBezTo>
                  <a:cubicBezTo>
                    <a:pt x="9" y="17"/>
                    <a:pt x="12" y="12"/>
                    <a:pt x="13" y="7"/>
                  </a:cubicBezTo>
                  <a:cubicBezTo>
                    <a:pt x="14" y="0"/>
                    <a:pt x="14" y="0"/>
                    <a:pt x="14" y="0"/>
                  </a:cubicBezTo>
                  <a:cubicBezTo>
                    <a:pt x="19" y="0"/>
                    <a:pt x="19" y="0"/>
                    <a:pt x="19" y="0"/>
                  </a:cubicBezTo>
                  <a:cubicBezTo>
                    <a:pt x="15" y="20"/>
                    <a:pt x="15" y="20"/>
                    <a:pt x="15" y="20"/>
                  </a:cubicBezTo>
                  <a:cubicBezTo>
                    <a:pt x="11" y="20"/>
                    <a:pt x="11" y="20"/>
                    <a:pt x="11" y="20"/>
                  </a:cubicBezTo>
                  <a:lnTo>
                    <a:pt x="11" y="16"/>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1" name="Freeform 24"/>
            <p:cNvSpPr>
              <a:spLocks/>
            </p:cNvSpPr>
            <p:nvPr/>
          </p:nvSpPr>
          <p:spPr bwMode="auto">
            <a:xfrm>
              <a:off x="3533776" y="3689350"/>
              <a:ext cx="47625" cy="63500"/>
            </a:xfrm>
            <a:custGeom>
              <a:avLst/>
              <a:gdLst/>
              <a:ahLst/>
              <a:cxnLst>
                <a:cxn ang="0">
                  <a:pos x="8" y="3"/>
                </a:cxn>
                <a:cxn ang="0">
                  <a:pos x="8" y="4"/>
                </a:cxn>
                <a:cxn ang="0">
                  <a:pos x="9" y="2"/>
                </a:cxn>
                <a:cxn ang="0">
                  <a:pos x="13" y="0"/>
                </a:cxn>
                <a:cxn ang="0">
                  <a:pos x="15" y="1"/>
                </a:cxn>
                <a:cxn ang="0">
                  <a:pos x="13" y="5"/>
                </a:cxn>
                <a:cxn ang="0">
                  <a:pos x="11" y="4"/>
                </a:cxn>
                <a:cxn ang="0">
                  <a:pos x="7" y="10"/>
                </a:cxn>
                <a:cxn ang="0">
                  <a:pos x="5" y="20"/>
                </a:cxn>
                <a:cxn ang="0">
                  <a:pos x="0" y="20"/>
                </a:cxn>
                <a:cxn ang="0">
                  <a:pos x="4" y="0"/>
                </a:cxn>
                <a:cxn ang="0">
                  <a:pos x="8" y="0"/>
                </a:cxn>
                <a:cxn ang="0">
                  <a:pos x="8" y="3"/>
                </a:cxn>
              </a:cxnLst>
              <a:rect l="0" t="0" r="r" b="b"/>
              <a:pathLst>
                <a:path w="15" h="20">
                  <a:moveTo>
                    <a:pt x="8" y="3"/>
                  </a:moveTo>
                  <a:cubicBezTo>
                    <a:pt x="8" y="4"/>
                    <a:pt x="8" y="4"/>
                    <a:pt x="8" y="4"/>
                  </a:cubicBezTo>
                  <a:cubicBezTo>
                    <a:pt x="9" y="2"/>
                    <a:pt x="9" y="2"/>
                    <a:pt x="9" y="2"/>
                  </a:cubicBezTo>
                  <a:cubicBezTo>
                    <a:pt x="10" y="1"/>
                    <a:pt x="11" y="0"/>
                    <a:pt x="13" y="0"/>
                  </a:cubicBezTo>
                  <a:cubicBezTo>
                    <a:pt x="14" y="0"/>
                    <a:pt x="15" y="0"/>
                    <a:pt x="15" y="1"/>
                  </a:cubicBezTo>
                  <a:cubicBezTo>
                    <a:pt x="13" y="5"/>
                    <a:pt x="13" y="5"/>
                    <a:pt x="13" y="5"/>
                  </a:cubicBezTo>
                  <a:cubicBezTo>
                    <a:pt x="12" y="5"/>
                    <a:pt x="12" y="4"/>
                    <a:pt x="11" y="4"/>
                  </a:cubicBezTo>
                  <a:cubicBezTo>
                    <a:pt x="9" y="4"/>
                    <a:pt x="7" y="6"/>
                    <a:pt x="7" y="10"/>
                  </a:cubicBezTo>
                  <a:cubicBezTo>
                    <a:pt x="5" y="20"/>
                    <a:pt x="5" y="20"/>
                    <a:pt x="5" y="20"/>
                  </a:cubicBezTo>
                  <a:cubicBezTo>
                    <a:pt x="0" y="20"/>
                    <a:pt x="0" y="20"/>
                    <a:pt x="0" y="20"/>
                  </a:cubicBezTo>
                  <a:cubicBezTo>
                    <a:pt x="4" y="0"/>
                    <a:pt x="4" y="0"/>
                    <a:pt x="4" y="0"/>
                  </a:cubicBezTo>
                  <a:cubicBezTo>
                    <a:pt x="8" y="0"/>
                    <a:pt x="8" y="0"/>
                    <a:pt x="8" y="0"/>
                  </a:cubicBezTo>
                  <a:lnTo>
                    <a:pt x="8"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2" name="Freeform 25"/>
            <p:cNvSpPr>
              <a:spLocks/>
            </p:cNvSpPr>
            <p:nvPr/>
          </p:nvSpPr>
          <p:spPr bwMode="auto">
            <a:xfrm>
              <a:off x="3613151" y="3689350"/>
              <a:ext cx="47625" cy="63500"/>
            </a:xfrm>
            <a:custGeom>
              <a:avLst/>
              <a:gdLst/>
              <a:ahLst/>
              <a:cxnLst>
                <a:cxn ang="0">
                  <a:pos x="14" y="3"/>
                </a:cxn>
                <a:cxn ang="0">
                  <a:pos x="11" y="3"/>
                </a:cxn>
                <a:cxn ang="0">
                  <a:pos x="8" y="5"/>
                </a:cxn>
                <a:cxn ang="0">
                  <a:pos x="11" y="9"/>
                </a:cxn>
                <a:cxn ang="0">
                  <a:pos x="13" y="14"/>
                </a:cxn>
                <a:cxn ang="0">
                  <a:pos x="6" y="20"/>
                </a:cxn>
                <a:cxn ang="0">
                  <a:pos x="0" y="18"/>
                </a:cxn>
                <a:cxn ang="0">
                  <a:pos x="2" y="16"/>
                </a:cxn>
                <a:cxn ang="0">
                  <a:pos x="5" y="17"/>
                </a:cxn>
                <a:cxn ang="0">
                  <a:pos x="9" y="14"/>
                </a:cxn>
                <a:cxn ang="0">
                  <a:pos x="6" y="10"/>
                </a:cxn>
                <a:cxn ang="0">
                  <a:pos x="3" y="5"/>
                </a:cxn>
                <a:cxn ang="0">
                  <a:pos x="10" y="0"/>
                </a:cxn>
                <a:cxn ang="0">
                  <a:pos x="15" y="1"/>
                </a:cxn>
                <a:cxn ang="0">
                  <a:pos x="14" y="3"/>
                </a:cxn>
              </a:cxnLst>
              <a:rect l="0" t="0" r="r" b="b"/>
              <a:pathLst>
                <a:path w="15" h="20">
                  <a:moveTo>
                    <a:pt x="14" y="3"/>
                  </a:moveTo>
                  <a:cubicBezTo>
                    <a:pt x="13" y="3"/>
                    <a:pt x="12" y="3"/>
                    <a:pt x="11" y="3"/>
                  </a:cubicBezTo>
                  <a:cubicBezTo>
                    <a:pt x="10" y="3"/>
                    <a:pt x="8" y="3"/>
                    <a:pt x="8" y="5"/>
                  </a:cubicBezTo>
                  <a:cubicBezTo>
                    <a:pt x="8" y="6"/>
                    <a:pt x="9" y="7"/>
                    <a:pt x="11" y="9"/>
                  </a:cubicBezTo>
                  <a:cubicBezTo>
                    <a:pt x="12" y="11"/>
                    <a:pt x="13" y="13"/>
                    <a:pt x="13" y="14"/>
                  </a:cubicBezTo>
                  <a:cubicBezTo>
                    <a:pt x="13" y="18"/>
                    <a:pt x="10" y="20"/>
                    <a:pt x="6" y="20"/>
                  </a:cubicBezTo>
                  <a:cubicBezTo>
                    <a:pt x="3" y="20"/>
                    <a:pt x="1" y="19"/>
                    <a:pt x="0" y="18"/>
                  </a:cubicBezTo>
                  <a:cubicBezTo>
                    <a:pt x="2" y="16"/>
                    <a:pt x="2" y="16"/>
                    <a:pt x="2" y="16"/>
                  </a:cubicBezTo>
                  <a:cubicBezTo>
                    <a:pt x="3" y="16"/>
                    <a:pt x="4" y="17"/>
                    <a:pt x="5" y="17"/>
                  </a:cubicBezTo>
                  <a:cubicBezTo>
                    <a:pt x="7" y="17"/>
                    <a:pt x="9" y="16"/>
                    <a:pt x="9" y="14"/>
                  </a:cubicBezTo>
                  <a:cubicBezTo>
                    <a:pt x="9" y="13"/>
                    <a:pt x="8" y="12"/>
                    <a:pt x="6" y="10"/>
                  </a:cubicBezTo>
                  <a:cubicBezTo>
                    <a:pt x="4" y="8"/>
                    <a:pt x="3" y="7"/>
                    <a:pt x="3" y="5"/>
                  </a:cubicBezTo>
                  <a:cubicBezTo>
                    <a:pt x="3" y="1"/>
                    <a:pt x="7" y="0"/>
                    <a:pt x="10" y="0"/>
                  </a:cubicBezTo>
                  <a:cubicBezTo>
                    <a:pt x="13" y="0"/>
                    <a:pt x="14" y="0"/>
                    <a:pt x="15" y="1"/>
                  </a:cubicBezTo>
                  <a:lnTo>
                    <a:pt x="14"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3" name="Freeform 26"/>
            <p:cNvSpPr>
              <a:spLocks noEditPoints="1"/>
            </p:cNvSpPr>
            <p:nvPr/>
          </p:nvSpPr>
          <p:spPr bwMode="auto">
            <a:xfrm>
              <a:off x="3667126" y="3689350"/>
              <a:ext cx="63500" cy="63500"/>
            </a:xfrm>
            <a:custGeom>
              <a:avLst/>
              <a:gdLst/>
              <a:ahLst/>
              <a:cxnLst>
                <a:cxn ang="0">
                  <a:pos x="15" y="8"/>
                </a:cxn>
                <a:cxn ang="0">
                  <a:pos x="11" y="2"/>
                </a:cxn>
                <a:cxn ang="0">
                  <a:pos x="5" y="11"/>
                </a:cxn>
                <a:cxn ang="0">
                  <a:pos x="10" y="17"/>
                </a:cxn>
                <a:cxn ang="0">
                  <a:pos x="15" y="8"/>
                </a:cxn>
                <a:cxn ang="0">
                  <a:pos x="0" y="12"/>
                </a:cxn>
                <a:cxn ang="0">
                  <a:pos x="11" y="0"/>
                </a:cxn>
                <a:cxn ang="0">
                  <a:pos x="20" y="8"/>
                </a:cxn>
                <a:cxn ang="0">
                  <a:pos x="9" y="20"/>
                </a:cxn>
                <a:cxn ang="0">
                  <a:pos x="0" y="12"/>
                </a:cxn>
              </a:cxnLst>
              <a:rect l="0" t="0" r="r" b="b"/>
              <a:pathLst>
                <a:path w="20" h="20">
                  <a:moveTo>
                    <a:pt x="15" y="8"/>
                  </a:moveTo>
                  <a:cubicBezTo>
                    <a:pt x="15" y="5"/>
                    <a:pt x="14" y="2"/>
                    <a:pt x="11" y="2"/>
                  </a:cubicBezTo>
                  <a:cubicBezTo>
                    <a:pt x="7" y="2"/>
                    <a:pt x="5" y="8"/>
                    <a:pt x="5" y="11"/>
                  </a:cubicBezTo>
                  <a:cubicBezTo>
                    <a:pt x="5" y="15"/>
                    <a:pt x="7" y="17"/>
                    <a:pt x="10" y="17"/>
                  </a:cubicBezTo>
                  <a:cubicBezTo>
                    <a:pt x="11" y="17"/>
                    <a:pt x="15" y="16"/>
                    <a:pt x="15" y="8"/>
                  </a:cubicBezTo>
                  <a:moveTo>
                    <a:pt x="0" y="12"/>
                  </a:moveTo>
                  <a:cubicBezTo>
                    <a:pt x="0" y="3"/>
                    <a:pt x="7" y="0"/>
                    <a:pt x="11" y="0"/>
                  </a:cubicBezTo>
                  <a:cubicBezTo>
                    <a:pt x="18" y="0"/>
                    <a:pt x="20" y="4"/>
                    <a:pt x="20" y="8"/>
                  </a:cubicBezTo>
                  <a:cubicBezTo>
                    <a:pt x="20" y="14"/>
                    <a:pt x="16" y="20"/>
                    <a:pt x="9" y="20"/>
                  </a:cubicBezTo>
                  <a:cubicBezTo>
                    <a:pt x="4" y="20"/>
                    <a:pt x="0" y="16"/>
                    <a:pt x="0" y="1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4" name="Freeform 27"/>
            <p:cNvSpPr>
              <a:spLocks/>
            </p:cNvSpPr>
            <p:nvPr/>
          </p:nvSpPr>
          <p:spPr bwMode="auto">
            <a:xfrm>
              <a:off x="3740151" y="3689350"/>
              <a:ext cx="63500" cy="63500"/>
            </a:xfrm>
            <a:custGeom>
              <a:avLst/>
              <a:gdLst/>
              <a:ahLst/>
              <a:cxnLst>
                <a:cxn ang="0">
                  <a:pos x="12" y="16"/>
                </a:cxn>
                <a:cxn ang="0">
                  <a:pos x="12" y="16"/>
                </a:cxn>
                <a:cxn ang="0">
                  <a:pos x="5" y="20"/>
                </a:cxn>
                <a:cxn ang="0">
                  <a:pos x="0" y="16"/>
                </a:cxn>
                <a:cxn ang="0">
                  <a:pos x="1" y="11"/>
                </a:cxn>
                <a:cxn ang="0">
                  <a:pos x="3" y="0"/>
                </a:cxn>
                <a:cxn ang="0">
                  <a:pos x="8" y="0"/>
                </a:cxn>
                <a:cxn ang="0">
                  <a:pos x="6" y="11"/>
                </a:cxn>
                <a:cxn ang="0">
                  <a:pos x="5" y="14"/>
                </a:cxn>
                <a:cxn ang="0">
                  <a:pos x="7" y="17"/>
                </a:cxn>
                <a:cxn ang="0">
                  <a:pos x="14" y="7"/>
                </a:cxn>
                <a:cxn ang="0">
                  <a:pos x="15" y="0"/>
                </a:cxn>
                <a:cxn ang="0">
                  <a:pos x="20" y="0"/>
                </a:cxn>
                <a:cxn ang="0">
                  <a:pos x="16" y="20"/>
                </a:cxn>
                <a:cxn ang="0">
                  <a:pos x="11" y="20"/>
                </a:cxn>
                <a:cxn ang="0">
                  <a:pos x="12" y="16"/>
                </a:cxn>
              </a:cxnLst>
              <a:rect l="0" t="0" r="r" b="b"/>
              <a:pathLst>
                <a:path w="20" h="20">
                  <a:moveTo>
                    <a:pt x="12" y="16"/>
                  </a:moveTo>
                  <a:cubicBezTo>
                    <a:pt x="12" y="16"/>
                    <a:pt x="12" y="16"/>
                    <a:pt x="12" y="16"/>
                  </a:cubicBezTo>
                  <a:cubicBezTo>
                    <a:pt x="9" y="19"/>
                    <a:pt x="7" y="20"/>
                    <a:pt x="5" y="20"/>
                  </a:cubicBezTo>
                  <a:cubicBezTo>
                    <a:pt x="3" y="20"/>
                    <a:pt x="0" y="19"/>
                    <a:pt x="0" y="16"/>
                  </a:cubicBezTo>
                  <a:cubicBezTo>
                    <a:pt x="0" y="15"/>
                    <a:pt x="0" y="13"/>
                    <a:pt x="1" y="11"/>
                  </a:cubicBezTo>
                  <a:cubicBezTo>
                    <a:pt x="3" y="0"/>
                    <a:pt x="3" y="0"/>
                    <a:pt x="3" y="0"/>
                  </a:cubicBezTo>
                  <a:cubicBezTo>
                    <a:pt x="8" y="0"/>
                    <a:pt x="8" y="0"/>
                    <a:pt x="8" y="0"/>
                  </a:cubicBezTo>
                  <a:cubicBezTo>
                    <a:pt x="6" y="11"/>
                    <a:pt x="6" y="11"/>
                    <a:pt x="6" y="11"/>
                  </a:cubicBezTo>
                  <a:cubicBezTo>
                    <a:pt x="5" y="13"/>
                    <a:pt x="5" y="13"/>
                    <a:pt x="5" y="14"/>
                  </a:cubicBezTo>
                  <a:cubicBezTo>
                    <a:pt x="5" y="16"/>
                    <a:pt x="7" y="17"/>
                    <a:pt x="7" y="17"/>
                  </a:cubicBezTo>
                  <a:cubicBezTo>
                    <a:pt x="9" y="17"/>
                    <a:pt x="13" y="12"/>
                    <a:pt x="14" y="7"/>
                  </a:cubicBezTo>
                  <a:cubicBezTo>
                    <a:pt x="15" y="0"/>
                    <a:pt x="15" y="0"/>
                    <a:pt x="15" y="0"/>
                  </a:cubicBezTo>
                  <a:cubicBezTo>
                    <a:pt x="20" y="0"/>
                    <a:pt x="20" y="0"/>
                    <a:pt x="20" y="0"/>
                  </a:cubicBezTo>
                  <a:cubicBezTo>
                    <a:pt x="16" y="20"/>
                    <a:pt x="16" y="20"/>
                    <a:pt x="16" y="20"/>
                  </a:cubicBezTo>
                  <a:cubicBezTo>
                    <a:pt x="11" y="20"/>
                    <a:pt x="11" y="20"/>
                    <a:pt x="11" y="20"/>
                  </a:cubicBezTo>
                  <a:lnTo>
                    <a:pt x="12" y="16"/>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5" name="Freeform 28"/>
            <p:cNvSpPr>
              <a:spLocks/>
            </p:cNvSpPr>
            <p:nvPr/>
          </p:nvSpPr>
          <p:spPr bwMode="auto">
            <a:xfrm>
              <a:off x="3810001" y="3689350"/>
              <a:ext cx="49213" cy="63500"/>
            </a:xfrm>
            <a:custGeom>
              <a:avLst/>
              <a:gdLst/>
              <a:ahLst/>
              <a:cxnLst>
                <a:cxn ang="0">
                  <a:pos x="7" y="3"/>
                </a:cxn>
                <a:cxn ang="0">
                  <a:pos x="7" y="4"/>
                </a:cxn>
                <a:cxn ang="0">
                  <a:pos x="9" y="2"/>
                </a:cxn>
                <a:cxn ang="0">
                  <a:pos x="12" y="0"/>
                </a:cxn>
                <a:cxn ang="0">
                  <a:pos x="15" y="1"/>
                </a:cxn>
                <a:cxn ang="0">
                  <a:pos x="12" y="5"/>
                </a:cxn>
                <a:cxn ang="0">
                  <a:pos x="11" y="4"/>
                </a:cxn>
                <a:cxn ang="0">
                  <a:pos x="6" y="10"/>
                </a:cxn>
                <a:cxn ang="0">
                  <a:pos x="4" y="20"/>
                </a:cxn>
                <a:cxn ang="0">
                  <a:pos x="0" y="20"/>
                </a:cxn>
                <a:cxn ang="0">
                  <a:pos x="3" y="0"/>
                </a:cxn>
                <a:cxn ang="0">
                  <a:pos x="8" y="0"/>
                </a:cxn>
                <a:cxn ang="0">
                  <a:pos x="7" y="3"/>
                </a:cxn>
              </a:cxnLst>
              <a:rect l="0" t="0" r="r" b="b"/>
              <a:pathLst>
                <a:path w="15" h="20">
                  <a:moveTo>
                    <a:pt x="7" y="3"/>
                  </a:moveTo>
                  <a:cubicBezTo>
                    <a:pt x="7" y="4"/>
                    <a:pt x="7" y="4"/>
                    <a:pt x="7" y="4"/>
                  </a:cubicBezTo>
                  <a:cubicBezTo>
                    <a:pt x="9" y="2"/>
                    <a:pt x="9" y="2"/>
                    <a:pt x="9" y="2"/>
                  </a:cubicBezTo>
                  <a:cubicBezTo>
                    <a:pt x="9" y="1"/>
                    <a:pt x="11" y="0"/>
                    <a:pt x="12" y="0"/>
                  </a:cubicBezTo>
                  <a:cubicBezTo>
                    <a:pt x="13" y="0"/>
                    <a:pt x="14" y="0"/>
                    <a:pt x="15" y="1"/>
                  </a:cubicBezTo>
                  <a:cubicBezTo>
                    <a:pt x="12" y="5"/>
                    <a:pt x="12" y="5"/>
                    <a:pt x="12" y="5"/>
                  </a:cubicBezTo>
                  <a:cubicBezTo>
                    <a:pt x="12" y="5"/>
                    <a:pt x="12" y="4"/>
                    <a:pt x="11" y="4"/>
                  </a:cubicBezTo>
                  <a:cubicBezTo>
                    <a:pt x="9" y="4"/>
                    <a:pt x="7" y="6"/>
                    <a:pt x="6" y="10"/>
                  </a:cubicBezTo>
                  <a:cubicBezTo>
                    <a:pt x="4" y="20"/>
                    <a:pt x="4" y="20"/>
                    <a:pt x="4" y="20"/>
                  </a:cubicBezTo>
                  <a:cubicBezTo>
                    <a:pt x="0" y="20"/>
                    <a:pt x="0" y="20"/>
                    <a:pt x="0" y="20"/>
                  </a:cubicBezTo>
                  <a:cubicBezTo>
                    <a:pt x="3" y="0"/>
                    <a:pt x="3" y="0"/>
                    <a:pt x="3" y="0"/>
                  </a:cubicBezTo>
                  <a:cubicBezTo>
                    <a:pt x="8" y="0"/>
                    <a:pt x="8" y="0"/>
                    <a:pt x="8" y="0"/>
                  </a:cubicBezTo>
                  <a:lnTo>
                    <a:pt x="7"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6" name="Freeform 29"/>
            <p:cNvSpPr>
              <a:spLocks/>
            </p:cNvSpPr>
            <p:nvPr/>
          </p:nvSpPr>
          <p:spPr bwMode="auto">
            <a:xfrm>
              <a:off x="3856038" y="3689350"/>
              <a:ext cx="53975" cy="63500"/>
            </a:xfrm>
            <a:custGeom>
              <a:avLst/>
              <a:gdLst/>
              <a:ahLst/>
              <a:cxnLst>
                <a:cxn ang="0">
                  <a:pos x="15" y="18"/>
                </a:cxn>
                <a:cxn ang="0">
                  <a:pos x="8" y="20"/>
                </a:cxn>
                <a:cxn ang="0">
                  <a:pos x="0" y="12"/>
                </a:cxn>
                <a:cxn ang="0">
                  <a:pos x="11" y="0"/>
                </a:cxn>
                <a:cxn ang="0">
                  <a:pos x="17" y="2"/>
                </a:cxn>
                <a:cxn ang="0">
                  <a:pos x="15" y="4"/>
                </a:cxn>
                <a:cxn ang="0">
                  <a:pos x="11" y="3"/>
                </a:cxn>
                <a:cxn ang="0">
                  <a:pos x="5" y="12"/>
                </a:cxn>
                <a:cxn ang="0">
                  <a:pos x="9" y="17"/>
                </a:cxn>
                <a:cxn ang="0">
                  <a:pos x="13" y="15"/>
                </a:cxn>
                <a:cxn ang="0">
                  <a:pos x="15" y="18"/>
                </a:cxn>
              </a:cxnLst>
              <a:rect l="0" t="0" r="r" b="b"/>
              <a:pathLst>
                <a:path w="17" h="20">
                  <a:moveTo>
                    <a:pt x="15" y="18"/>
                  </a:moveTo>
                  <a:cubicBezTo>
                    <a:pt x="12" y="20"/>
                    <a:pt x="11" y="20"/>
                    <a:pt x="8" y="20"/>
                  </a:cubicBezTo>
                  <a:cubicBezTo>
                    <a:pt x="3" y="20"/>
                    <a:pt x="0" y="17"/>
                    <a:pt x="0" y="12"/>
                  </a:cubicBezTo>
                  <a:cubicBezTo>
                    <a:pt x="0" y="6"/>
                    <a:pt x="4" y="0"/>
                    <a:pt x="11" y="0"/>
                  </a:cubicBezTo>
                  <a:cubicBezTo>
                    <a:pt x="14" y="0"/>
                    <a:pt x="15" y="0"/>
                    <a:pt x="17" y="2"/>
                  </a:cubicBezTo>
                  <a:cubicBezTo>
                    <a:pt x="15" y="4"/>
                    <a:pt x="15" y="4"/>
                    <a:pt x="15" y="4"/>
                  </a:cubicBezTo>
                  <a:cubicBezTo>
                    <a:pt x="14" y="4"/>
                    <a:pt x="13" y="3"/>
                    <a:pt x="11" y="3"/>
                  </a:cubicBezTo>
                  <a:cubicBezTo>
                    <a:pt x="8" y="3"/>
                    <a:pt x="5" y="7"/>
                    <a:pt x="5" y="12"/>
                  </a:cubicBezTo>
                  <a:cubicBezTo>
                    <a:pt x="5" y="14"/>
                    <a:pt x="7" y="17"/>
                    <a:pt x="9" y="17"/>
                  </a:cubicBezTo>
                  <a:cubicBezTo>
                    <a:pt x="11" y="17"/>
                    <a:pt x="12" y="16"/>
                    <a:pt x="13"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7" name="Freeform 30"/>
            <p:cNvSpPr>
              <a:spLocks noEditPoints="1"/>
            </p:cNvSpPr>
            <p:nvPr/>
          </p:nvSpPr>
          <p:spPr bwMode="auto">
            <a:xfrm>
              <a:off x="3913188" y="3689350"/>
              <a:ext cx="53975" cy="63500"/>
            </a:xfrm>
            <a:custGeom>
              <a:avLst/>
              <a:gdLst/>
              <a:ahLst/>
              <a:cxnLst>
                <a:cxn ang="0">
                  <a:pos x="13" y="4"/>
                </a:cxn>
                <a:cxn ang="0">
                  <a:pos x="11" y="3"/>
                </a:cxn>
                <a:cxn ang="0">
                  <a:pos x="5" y="9"/>
                </a:cxn>
                <a:cxn ang="0">
                  <a:pos x="13" y="4"/>
                </a:cxn>
                <a:cxn ang="0">
                  <a:pos x="15" y="18"/>
                </a:cxn>
                <a:cxn ang="0">
                  <a:pos x="6" y="20"/>
                </a:cxn>
                <a:cxn ang="0">
                  <a:pos x="0" y="13"/>
                </a:cxn>
                <a:cxn ang="0">
                  <a:pos x="12" y="0"/>
                </a:cxn>
                <a:cxn ang="0">
                  <a:pos x="17" y="4"/>
                </a:cxn>
                <a:cxn ang="0">
                  <a:pos x="5" y="12"/>
                </a:cxn>
                <a:cxn ang="0">
                  <a:pos x="8" y="17"/>
                </a:cxn>
                <a:cxn ang="0">
                  <a:pos x="13" y="15"/>
                </a:cxn>
                <a:cxn ang="0">
                  <a:pos x="15" y="18"/>
                </a:cxn>
              </a:cxnLst>
              <a:rect l="0" t="0" r="r" b="b"/>
              <a:pathLst>
                <a:path w="17" h="20">
                  <a:moveTo>
                    <a:pt x="13" y="4"/>
                  </a:moveTo>
                  <a:cubicBezTo>
                    <a:pt x="13" y="3"/>
                    <a:pt x="12" y="3"/>
                    <a:pt x="11" y="3"/>
                  </a:cubicBezTo>
                  <a:cubicBezTo>
                    <a:pt x="9" y="3"/>
                    <a:pt x="6" y="5"/>
                    <a:pt x="5" y="9"/>
                  </a:cubicBezTo>
                  <a:cubicBezTo>
                    <a:pt x="9" y="9"/>
                    <a:pt x="13" y="7"/>
                    <a:pt x="13" y="4"/>
                  </a:cubicBezTo>
                  <a:moveTo>
                    <a:pt x="15" y="18"/>
                  </a:moveTo>
                  <a:cubicBezTo>
                    <a:pt x="11" y="20"/>
                    <a:pt x="8" y="20"/>
                    <a:pt x="6" y="20"/>
                  </a:cubicBezTo>
                  <a:cubicBezTo>
                    <a:pt x="2" y="20"/>
                    <a:pt x="0" y="17"/>
                    <a:pt x="0" y="13"/>
                  </a:cubicBezTo>
                  <a:cubicBezTo>
                    <a:pt x="0" y="7"/>
                    <a:pt x="4" y="0"/>
                    <a:pt x="12" y="0"/>
                  </a:cubicBezTo>
                  <a:cubicBezTo>
                    <a:pt x="14" y="0"/>
                    <a:pt x="17" y="1"/>
                    <a:pt x="17" y="4"/>
                  </a:cubicBezTo>
                  <a:cubicBezTo>
                    <a:pt x="17" y="9"/>
                    <a:pt x="9" y="12"/>
                    <a:pt x="5" y="12"/>
                  </a:cubicBezTo>
                  <a:cubicBezTo>
                    <a:pt x="5" y="13"/>
                    <a:pt x="5" y="17"/>
                    <a:pt x="8" y="17"/>
                  </a:cubicBezTo>
                  <a:cubicBezTo>
                    <a:pt x="10" y="17"/>
                    <a:pt x="11" y="16"/>
                    <a:pt x="13"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8" name="Freeform 31"/>
            <p:cNvSpPr>
              <a:spLocks noEditPoints="1"/>
            </p:cNvSpPr>
            <p:nvPr/>
          </p:nvSpPr>
          <p:spPr bwMode="auto">
            <a:xfrm>
              <a:off x="4008438" y="3689350"/>
              <a:ext cx="60325" cy="63500"/>
            </a:xfrm>
            <a:custGeom>
              <a:avLst/>
              <a:gdLst/>
              <a:ahLst/>
              <a:cxnLst>
                <a:cxn ang="0">
                  <a:pos x="14" y="8"/>
                </a:cxn>
                <a:cxn ang="0">
                  <a:pos x="11" y="2"/>
                </a:cxn>
                <a:cxn ang="0">
                  <a:pos x="5" y="11"/>
                </a:cxn>
                <a:cxn ang="0">
                  <a:pos x="9" y="17"/>
                </a:cxn>
                <a:cxn ang="0">
                  <a:pos x="14" y="8"/>
                </a:cxn>
                <a:cxn ang="0">
                  <a:pos x="0" y="12"/>
                </a:cxn>
                <a:cxn ang="0">
                  <a:pos x="11" y="0"/>
                </a:cxn>
                <a:cxn ang="0">
                  <a:pos x="19" y="8"/>
                </a:cxn>
                <a:cxn ang="0">
                  <a:pos x="8" y="20"/>
                </a:cxn>
                <a:cxn ang="0">
                  <a:pos x="0" y="12"/>
                </a:cxn>
              </a:cxnLst>
              <a:rect l="0" t="0" r="r" b="b"/>
              <a:pathLst>
                <a:path w="19" h="20">
                  <a:moveTo>
                    <a:pt x="14" y="8"/>
                  </a:moveTo>
                  <a:cubicBezTo>
                    <a:pt x="14" y="5"/>
                    <a:pt x="13" y="2"/>
                    <a:pt x="11" y="2"/>
                  </a:cubicBezTo>
                  <a:cubicBezTo>
                    <a:pt x="6" y="2"/>
                    <a:pt x="5" y="8"/>
                    <a:pt x="5" y="11"/>
                  </a:cubicBezTo>
                  <a:cubicBezTo>
                    <a:pt x="5" y="15"/>
                    <a:pt x="6" y="17"/>
                    <a:pt x="9" y="17"/>
                  </a:cubicBezTo>
                  <a:cubicBezTo>
                    <a:pt x="11" y="17"/>
                    <a:pt x="14" y="16"/>
                    <a:pt x="14" y="8"/>
                  </a:cubicBezTo>
                  <a:moveTo>
                    <a:pt x="0" y="12"/>
                  </a:moveTo>
                  <a:cubicBezTo>
                    <a:pt x="0" y="3"/>
                    <a:pt x="6" y="0"/>
                    <a:pt x="11" y="0"/>
                  </a:cubicBezTo>
                  <a:cubicBezTo>
                    <a:pt x="17" y="0"/>
                    <a:pt x="19" y="4"/>
                    <a:pt x="19" y="8"/>
                  </a:cubicBezTo>
                  <a:cubicBezTo>
                    <a:pt x="19" y="14"/>
                    <a:pt x="15" y="20"/>
                    <a:pt x="8" y="20"/>
                  </a:cubicBezTo>
                  <a:cubicBezTo>
                    <a:pt x="3" y="20"/>
                    <a:pt x="0" y="16"/>
                    <a:pt x="0" y="1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9" name="Freeform 32"/>
            <p:cNvSpPr>
              <a:spLocks/>
            </p:cNvSpPr>
            <p:nvPr/>
          </p:nvSpPr>
          <p:spPr bwMode="auto">
            <a:xfrm>
              <a:off x="4078288" y="3659188"/>
              <a:ext cx="50800" cy="93663"/>
            </a:xfrm>
            <a:custGeom>
              <a:avLst/>
              <a:gdLst/>
              <a:ahLst/>
              <a:cxnLst>
                <a:cxn ang="0">
                  <a:pos x="0" y="29"/>
                </a:cxn>
                <a:cxn ang="0">
                  <a:pos x="4" y="12"/>
                </a:cxn>
                <a:cxn ang="0">
                  <a:pos x="1" y="12"/>
                </a:cxn>
                <a:cxn ang="0">
                  <a:pos x="1" y="9"/>
                </a:cxn>
                <a:cxn ang="0">
                  <a:pos x="4" y="9"/>
                </a:cxn>
                <a:cxn ang="0">
                  <a:pos x="5" y="7"/>
                </a:cxn>
                <a:cxn ang="0">
                  <a:pos x="12" y="0"/>
                </a:cxn>
                <a:cxn ang="0">
                  <a:pos x="16" y="1"/>
                </a:cxn>
                <a:cxn ang="0">
                  <a:pos x="14" y="3"/>
                </a:cxn>
                <a:cxn ang="0">
                  <a:pos x="12" y="3"/>
                </a:cxn>
                <a:cxn ang="0">
                  <a:pos x="10" y="6"/>
                </a:cxn>
                <a:cxn ang="0">
                  <a:pos x="9" y="9"/>
                </a:cxn>
                <a:cxn ang="0">
                  <a:pos x="13" y="9"/>
                </a:cxn>
                <a:cxn ang="0">
                  <a:pos x="13" y="12"/>
                </a:cxn>
                <a:cxn ang="0">
                  <a:pos x="8" y="12"/>
                </a:cxn>
                <a:cxn ang="0">
                  <a:pos x="5" y="29"/>
                </a:cxn>
                <a:cxn ang="0">
                  <a:pos x="0" y="29"/>
                </a:cxn>
              </a:cxnLst>
              <a:rect l="0" t="0" r="r" b="b"/>
              <a:pathLst>
                <a:path w="16" h="29">
                  <a:moveTo>
                    <a:pt x="0" y="29"/>
                  </a:moveTo>
                  <a:cubicBezTo>
                    <a:pt x="4" y="12"/>
                    <a:pt x="4" y="12"/>
                    <a:pt x="4" y="12"/>
                  </a:cubicBezTo>
                  <a:cubicBezTo>
                    <a:pt x="1" y="12"/>
                    <a:pt x="1" y="12"/>
                    <a:pt x="1" y="12"/>
                  </a:cubicBezTo>
                  <a:cubicBezTo>
                    <a:pt x="1" y="9"/>
                    <a:pt x="1" y="9"/>
                    <a:pt x="1" y="9"/>
                  </a:cubicBezTo>
                  <a:cubicBezTo>
                    <a:pt x="4" y="9"/>
                    <a:pt x="4" y="9"/>
                    <a:pt x="4" y="9"/>
                  </a:cubicBezTo>
                  <a:cubicBezTo>
                    <a:pt x="5" y="7"/>
                    <a:pt x="5" y="7"/>
                    <a:pt x="5" y="7"/>
                  </a:cubicBezTo>
                  <a:cubicBezTo>
                    <a:pt x="6" y="2"/>
                    <a:pt x="9" y="0"/>
                    <a:pt x="12" y="0"/>
                  </a:cubicBezTo>
                  <a:cubicBezTo>
                    <a:pt x="13" y="0"/>
                    <a:pt x="14" y="0"/>
                    <a:pt x="16" y="1"/>
                  </a:cubicBezTo>
                  <a:cubicBezTo>
                    <a:pt x="14" y="3"/>
                    <a:pt x="14" y="3"/>
                    <a:pt x="14" y="3"/>
                  </a:cubicBezTo>
                  <a:cubicBezTo>
                    <a:pt x="14" y="3"/>
                    <a:pt x="13" y="3"/>
                    <a:pt x="12" y="3"/>
                  </a:cubicBezTo>
                  <a:cubicBezTo>
                    <a:pt x="12" y="3"/>
                    <a:pt x="10" y="3"/>
                    <a:pt x="10" y="6"/>
                  </a:cubicBezTo>
                  <a:cubicBezTo>
                    <a:pt x="9" y="9"/>
                    <a:pt x="9" y="9"/>
                    <a:pt x="9" y="9"/>
                  </a:cubicBezTo>
                  <a:cubicBezTo>
                    <a:pt x="13" y="9"/>
                    <a:pt x="13" y="9"/>
                    <a:pt x="13" y="9"/>
                  </a:cubicBezTo>
                  <a:cubicBezTo>
                    <a:pt x="13" y="12"/>
                    <a:pt x="13" y="12"/>
                    <a:pt x="13" y="12"/>
                  </a:cubicBezTo>
                  <a:cubicBezTo>
                    <a:pt x="8" y="12"/>
                    <a:pt x="8" y="12"/>
                    <a:pt x="8" y="12"/>
                  </a:cubicBezTo>
                  <a:cubicBezTo>
                    <a:pt x="5" y="29"/>
                    <a:pt x="5" y="29"/>
                    <a:pt x="5" y="29"/>
                  </a:cubicBezTo>
                  <a:lnTo>
                    <a:pt x="0" y="29"/>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0" name="Freeform 33"/>
            <p:cNvSpPr>
              <a:spLocks noEditPoints="1"/>
            </p:cNvSpPr>
            <p:nvPr/>
          </p:nvSpPr>
          <p:spPr bwMode="auto">
            <a:xfrm>
              <a:off x="4154488" y="3689350"/>
              <a:ext cx="53975" cy="63500"/>
            </a:xfrm>
            <a:custGeom>
              <a:avLst/>
              <a:gdLst/>
              <a:ahLst/>
              <a:cxnLst>
                <a:cxn ang="0">
                  <a:pos x="12" y="4"/>
                </a:cxn>
                <a:cxn ang="0">
                  <a:pos x="10" y="3"/>
                </a:cxn>
                <a:cxn ang="0">
                  <a:pos x="5" y="9"/>
                </a:cxn>
                <a:cxn ang="0">
                  <a:pos x="12" y="4"/>
                </a:cxn>
                <a:cxn ang="0">
                  <a:pos x="14" y="18"/>
                </a:cxn>
                <a:cxn ang="0">
                  <a:pos x="6" y="20"/>
                </a:cxn>
                <a:cxn ang="0">
                  <a:pos x="0" y="13"/>
                </a:cxn>
                <a:cxn ang="0">
                  <a:pos x="12" y="0"/>
                </a:cxn>
                <a:cxn ang="0">
                  <a:pos x="17" y="4"/>
                </a:cxn>
                <a:cxn ang="0">
                  <a:pos x="5" y="12"/>
                </a:cxn>
                <a:cxn ang="0">
                  <a:pos x="8" y="17"/>
                </a:cxn>
                <a:cxn ang="0">
                  <a:pos x="13" y="15"/>
                </a:cxn>
                <a:cxn ang="0">
                  <a:pos x="14" y="18"/>
                </a:cxn>
              </a:cxnLst>
              <a:rect l="0" t="0" r="r" b="b"/>
              <a:pathLst>
                <a:path w="17" h="20">
                  <a:moveTo>
                    <a:pt x="12" y="4"/>
                  </a:moveTo>
                  <a:cubicBezTo>
                    <a:pt x="12" y="3"/>
                    <a:pt x="12" y="3"/>
                    <a:pt x="10" y="3"/>
                  </a:cubicBezTo>
                  <a:cubicBezTo>
                    <a:pt x="8" y="3"/>
                    <a:pt x="6" y="5"/>
                    <a:pt x="5" y="9"/>
                  </a:cubicBezTo>
                  <a:cubicBezTo>
                    <a:pt x="9" y="9"/>
                    <a:pt x="12" y="7"/>
                    <a:pt x="12" y="4"/>
                  </a:cubicBezTo>
                  <a:moveTo>
                    <a:pt x="14" y="18"/>
                  </a:moveTo>
                  <a:cubicBezTo>
                    <a:pt x="11" y="20"/>
                    <a:pt x="8" y="20"/>
                    <a:pt x="6" y="20"/>
                  </a:cubicBezTo>
                  <a:cubicBezTo>
                    <a:pt x="2" y="20"/>
                    <a:pt x="0" y="17"/>
                    <a:pt x="0" y="13"/>
                  </a:cubicBezTo>
                  <a:cubicBezTo>
                    <a:pt x="0" y="7"/>
                    <a:pt x="4" y="0"/>
                    <a:pt x="12" y="0"/>
                  </a:cubicBezTo>
                  <a:cubicBezTo>
                    <a:pt x="14" y="0"/>
                    <a:pt x="17" y="1"/>
                    <a:pt x="17" y="4"/>
                  </a:cubicBezTo>
                  <a:cubicBezTo>
                    <a:pt x="17" y="9"/>
                    <a:pt x="9" y="12"/>
                    <a:pt x="5" y="12"/>
                  </a:cubicBezTo>
                  <a:cubicBezTo>
                    <a:pt x="4" y="13"/>
                    <a:pt x="4" y="17"/>
                    <a:pt x="8" y="17"/>
                  </a:cubicBezTo>
                  <a:cubicBezTo>
                    <a:pt x="9" y="17"/>
                    <a:pt x="11" y="16"/>
                    <a:pt x="13" y="15"/>
                  </a:cubicBezTo>
                  <a:lnTo>
                    <a:pt x="14"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1" name="Freeform 34"/>
            <p:cNvSpPr>
              <a:spLocks/>
            </p:cNvSpPr>
            <p:nvPr/>
          </p:nvSpPr>
          <p:spPr bwMode="auto">
            <a:xfrm>
              <a:off x="4211638" y="3689350"/>
              <a:ext cx="63500" cy="63500"/>
            </a:xfrm>
            <a:custGeom>
              <a:avLst/>
              <a:gdLst/>
              <a:ahLst/>
              <a:cxnLst>
                <a:cxn ang="0">
                  <a:pos x="8" y="4"/>
                </a:cxn>
                <a:cxn ang="0">
                  <a:pos x="8" y="4"/>
                </a:cxn>
                <a:cxn ang="0">
                  <a:pos x="16" y="0"/>
                </a:cxn>
                <a:cxn ang="0">
                  <a:pos x="20" y="4"/>
                </a:cxn>
                <a:cxn ang="0">
                  <a:pos x="19" y="8"/>
                </a:cxn>
                <a:cxn ang="0">
                  <a:pos x="17" y="20"/>
                </a:cxn>
                <a:cxn ang="0">
                  <a:pos x="12" y="20"/>
                </a:cxn>
                <a:cxn ang="0">
                  <a:pos x="15" y="9"/>
                </a:cxn>
                <a:cxn ang="0">
                  <a:pos x="15" y="6"/>
                </a:cxn>
                <a:cxn ang="0">
                  <a:pos x="13" y="3"/>
                </a:cxn>
                <a:cxn ang="0">
                  <a:pos x="6" y="13"/>
                </a:cxn>
                <a:cxn ang="0">
                  <a:pos x="5" y="20"/>
                </a:cxn>
                <a:cxn ang="0">
                  <a:pos x="0" y="20"/>
                </a:cxn>
                <a:cxn ang="0">
                  <a:pos x="4" y="0"/>
                </a:cxn>
                <a:cxn ang="0">
                  <a:pos x="8" y="0"/>
                </a:cxn>
                <a:cxn ang="0">
                  <a:pos x="8" y="4"/>
                </a:cxn>
              </a:cxnLst>
              <a:rect l="0" t="0" r="r" b="b"/>
              <a:pathLst>
                <a:path w="20" h="20">
                  <a:moveTo>
                    <a:pt x="8" y="4"/>
                  </a:moveTo>
                  <a:cubicBezTo>
                    <a:pt x="8" y="4"/>
                    <a:pt x="8" y="4"/>
                    <a:pt x="8" y="4"/>
                  </a:cubicBezTo>
                  <a:cubicBezTo>
                    <a:pt x="11" y="1"/>
                    <a:pt x="13" y="0"/>
                    <a:pt x="16" y="0"/>
                  </a:cubicBezTo>
                  <a:cubicBezTo>
                    <a:pt x="18" y="0"/>
                    <a:pt x="20" y="1"/>
                    <a:pt x="20" y="4"/>
                  </a:cubicBezTo>
                  <a:cubicBezTo>
                    <a:pt x="20" y="5"/>
                    <a:pt x="20" y="7"/>
                    <a:pt x="19" y="8"/>
                  </a:cubicBezTo>
                  <a:cubicBezTo>
                    <a:pt x="17" y="20"/>
                    <a:pt x="17" y="20"/>
                    <a:pt x="17" y="20"/>
                  </a:cubicBezTo>
                  <a:cubicBezTo>
                    <a:pt x="12" y="20"/>
                    <a:pt x="12" y="20"/>
                    <a:pt x="12" y="20"/>
                  </a:cubicBezTo>
                  <a:cubicBezTo>
                    <a:pt x="15" y="9"/>
                    <a:pt x="15" y="9"/>
                    <a:pt x="15" y="9"/>
                  </a:cubicBezTo>
                  <a:cubicBezTo>
                    <a:pt x="15" y="7"/>
                    <a:pt x="15" y="6"/>
                    <a:pt x="15" y="6"/>
                  </a:cubicBezTo>
                  <a:cubicBezTo>
                    <a:pt x="15" y="4"/>
                    <a:pt x="14" y="3"/>
                    <a:pt x="13" y="3"/>
                  </a:cubicBezTo>
                  <a:cubicBezTo>
                    <a:pt x="11" y="3"/>
                    <a:pt x="7" y="8"/>
                    <a:pt x="6" y="13"/>
                  </a:cubicBezTo>
                  <a:cubicBezTo>
                    <a:pt x="5" y="20"/>
                    <a:pt x="5" y="20"/>
                    <a:pt x="5" y="20"/>
                  </a:cubicBezTo>
                  <a:cubicBezTo>
                    <a:pt x="0" y="20"/>
                    <a:pt x="0" y="20"/>
                    <a:pt x="0" y="20"/>
                  </a:cubicBezTo>
                  <a:cubicBezTo>
                    <a:pt x="4" y="0"/>
                    <a:pt x="4" y="0"/>
                    <a:pt x="4" y="0"/>
                  </a:cubicBezTo>
                  <a:cubicBezTo>
                    <a:pt x="8" y="0"/>
                    <a:pt x="8" y="0"/>
                    <a:pt x="8" y="0"/>
                  </a:cubicBezTo>
                  <a:lnTo>
                    <a:pt x="8" y="4"/>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2" name="Freeform 35"/>
            <p:cNvSpPr>
              <a:spLocks noEditPoints="1"/>
            </p:cNvSpPr>
            <p:nvPr/>
          </p:nvSpPr>
          <p:spPr bwMode="auto">
            <a:xfrm>
              <a:off x="4284663" y="3689350"/>
              <a:ext cx="53975" cy="63500"/>
            </a:xfrm>
            <a:custGeom>
              <a:avLst/>
              <a:gdLst/>
              <a:ahLst/>
              <a:cxnLst>
                <a:cxn ang="0">
                  <a:pos x="13" y="4"/>
                </a:cxn>
                <a:cxn ang="0">
                  <a:pos x="11" y="3"/>
                </a:cxn>
                <a:cxn ang="0">
                  <a:pos x="6" y="9"/>
                </a:cxn>
                <a:cxn ang="0">
                  <a:pos x="13" y="4"/>
                </a:cxn>
                <a:cxn ang="0">
                  <a:pos x="15" y="18"/>
                </a:cxn>
                <a:cxn ang="0">
                  <a:pos x="6" y="20"/>
                </a:cxn>
                <a:cxn ang="0">
                  <a:pos x="0" y="13"/>
                </a:cxn>
                <a:cxn ang="0">
                  <a:pos x="12" y="0"/>
                </a:cxn>
                <a:cxn ang="0">
                  <a:pos x="17" y="4"/>
                </a:cxn>
                <a:cxn ang="0">
                  <a:pos x="5" y="12"/>
                </a:cxn>
                <a:cxn ang="0">
                  <a:pos x="9" y="17"/>
                </a:cxn>
                <a:cxn ang="0">
                  <a:pos x="14" y="15"/>
                </a:cxn>
                <a:cxn ang="0">
                  <a:pos x="15" y="18"/>
                </a:cxn>
              </a:cxnLst>
              <a:rect l="0" t="0" r="r" b="b"/>
              <a:pathLst>
                <a:path w="17" h="20">
                  <a:moveTo>
                    <a:pt x="13" y="4"/>
                  </a:moveTo>
                  <a:cubicBezTo>
                    <a:pt x="13" y="3"/>
                    <a:pt x="12" y="3"/>
                    <a:pt x="11" y="3"/>
                  </a:cubicBezTo>
                  <a:cubicBezTo>
                    <a:pt x="9" y="3"/>
                    <a:pt x="7" y="5"/>
                    <a:pt x="6" y="9"/>
                  </a:cubicBezTo>
                  <a:cubicBezTo>
                    <a:pt x="9" y="9"/>
                    <a:pt x="13" y="7"/>
                    <a:pt x="13" y="4"/>
                  </a:cubicBezTo>
                  <a:moveTo>
                    <a:pt x="15" y="18"/>
                  </a:moveTo>
                  <a:cubicBezTo>
                    <a:pt x="12" y="20"/>
                    <a:pt x="8" y="20"/>
                    <a:pt x="6" y="20"/>
                  </a:cubicBezTo>
                  <a:cubicBezTo>
                    <a:pt x="3" y="20"/>
                    <a:pt x="0" y="17"/>
                    <a:pt x="0" y="13"/>
                  </a:cubicBezTo>
                  <a:cubicBezTo>
                    <a:pt x="0" y="7"/>
                    <a:pt x="5" y="0"/>
                    <a:pt x="12" y="0"/>
                  </a:cubicBezTo>
                  <a:cubicBezTo>
                    <a:pt x="15" y="0"/>
                    <a:pt x="17" y="1"/>
                    <a:pt x="17" y="4"/>
                  </a:cubicBezTo>
                  <a:cubicBezTo>
                    <a:pt x="17" y="9"/>
                    <a:pt x="10" y="12"/>
                    <a:pt x="5" y="12"/>
                  </a:cubicBezTo>
                  <a:cubicBezTo>
                    <a:pt x="5" y="13"/>
                    <a:pt x="5" y="17"/>
                    <a:pt x="9" y="17"/>
                  </a:cubicBezTo>
                  <a:cubicBezTo>
                    <a:pt x="10" y="17"/>
                    <a:pt x="12" y="16"/>
                    <a:pt x="14"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3" name="Freeform 36"/>
            <p:cNvSpPr>
              <a:spLocks/>
            </p:cNvSpPr>
            <p:nvPr/>
          </p:nvSpPr>
          <p:spPr bwMode="auto">
            <a:xfrm>
              <a:off x="4344988" y="3689350"/>
              <a:ext cx="47625" cy="63500"/>
            </a:xfrm>
            <a:custGeom>
              <a:avLst/>
              <a:gdLst/>
              <a:ahLst/>
              <a:cxnLst>
                <a:cxn ang="0">
                  <a:pos x="7" y="3"/>
                </a:cxn>
                <a:cxn ang="0">
                  <a:pos x="7" y="4"/>
                </a:cxn>
                <a:cxn ang="0">
                  <a:pos x="9" y="2"/>
                </a:cxn>
                <a:cxn ang="0">
                  <a:pos x="12" y="0"/>
                </a:cxn>
                <a:cxn ang="0">
                  <a:pos x="15" y="1"/>
                </a:cxn>
                <a:cxn ang="0">
                  <a:pos x="12" y="5"/>
                </a:cxn>
                <a:cxn ang="0">
                  <a:pos x="11" y="4"/>
                </a:cxn>
                <a:cxn ang="0">
                  <a:pos x="6" y="10"/>
                </a:cxn>
                <a:cxn ang="0">
                  <a:pos x="4" y="20"/>
                </a:cxn>
                <a:cxn ang="0">
                  <a:pos x="0" y="20"/>
                </a:cxn>
                <a:cxn ang="0">
                  <a:pos x="3" y="0"/>
                </a:cxn>
                <a:cxn ang="0">
                  <a:pos x="8" y="0"/>
                </a:cxn>
                <a:cxn ang="0">
                  <a:pos x="7" y="3"/>
                </a:cxn>
              </a:cxnLst>
              <a:rect l="0" t="0" r="r" b="b"/>
              <a:pathLst>
                <a:path w="15" h="20">
                  <a:moveTo>
                    <a:pt x="7" y="3"/>
                  </a:moveTo>
                  <a:cubicBezTo>
                    <a:pt x="7" y="4"/>
                    <a:pt x="7" y="4"/>
                    <a:pt x="7" y="4"/>
                  </a:cubicBezTo>
                  <a:cubicBezTo>
                    <a:pt x="9" y="2"/>
                    <a:pt x="9" y="2"/>
                    <a:pt x="9" y="2"/>
                  </a:cubicBezTo>
                  <a:cubicBezTo>
                    <a:pt x="9" y="1"/>
                    <a:pt x="11" y="0"/>
                    <a:pt x="12" y="0"/>
                  </a:cubicBezTo>
                  <a:cubicBezTo>
                    <a:pt x="13" y="0"/>
                    <a:pt x="14" y="0"/>
                    <a:pt x="15" y="1"/>
                  </a:cubicBezTo>
                  <a:cubicBezTo>
                    <a:pt x="12" y="5"/>
                    <a:pt x="12" y="5"/>
                    <a:pt x="12" y="5"/>
                  </a:cubicBezTo>
                  <a:cubicBezTo>
                    <a:pt x="12" y="5"/>
                    <a:pt x="11" y="4"/>
                    <a:pt x="11" y="4"/>
                  </a:cubicBezTo>
                  <a:cubicBezTo>
                    <a:pt x="9" y="4"/>
                    <a:pt x="7" y="6"/>
                    <a:pt x="6" y="10"/>
                  </a:cubicBezTo>
                  <a:cubicBezTo>
                    <a:pt x="4" y="20"/>
                    <a:pt x="4" y="20"/>
                    <a:pt x="4" y="20"/>
                  </a:cubicBezTo>
                  <a:cubicBezTo>
                    <a:pt x="0" y="20"/>
                    <a:pt x="0" y="20"/>
                    <a:pt x="0" y="20"/>
                  </a:cubicBezTo>
                  <a:cubicBezTo>
                    <a:pt x="3" y="0"/>
                    <a:pt x="3" y="0"/>
                    <a:pt x="3" y="0"/>
                  </a:cubicBezTo>
                  <a:cubicBezTo>
                    <a:pt x="8" y="0"/>
                    <a:pt x="8" y="0"/>
                    <a:pt x="8" y="0"/>
                  </a:cubicBezTo>
                  <a:lnTo>
                    <a:pt x="7"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4" name="Freeform 37"/>
            <p:cNvSpPr>
              <a:spLocks noEditPoints="1"/>
            </p:cNvSpPr>
            <p:nvPr/>
          </p:nvSpPr>
          <p:spPr bwMode="auto">
            <a:xfrm>
              <a:off x="4386263" y="3689350"/>
              <a:ext cx="73025" cy="95250"/>
            </a:xfrm>
            <a:custGeom>
              <a:avLst/>
              <a:gdLst/>
              <a:ahLst/>
              <a:cxnLst>
                <a:cxn ang="0">
                  <a:pos x="13" y="3"/>
                </a:cxn>
                <a:cxn ang="0">
                  <a:pos x="7" y="13"/>
                </a:cxn>
                <a:cxn ang="0">
                  <a:pos x="10" y="17"/>
                </a:cxn>
                <a:cxn ang="0">
                  <a:pos x="17" y="4"/>
                </a:cxn>
                <a:cxn ang="0">
                  <a:pos x="13" y="3"/>
                </a:cxn>
                <a:cxn ang="0">
                  <a:pos x="19" y="18"/>
                </a:cxn>
                <a:cxn ang="0">
                  <a:pos x="7" y="30"/>
                </a:cxn>
                <a:cxn ang="0">
                  <a:pos x="0" y="28"/>
                </a:cxn>
                <a:cxn ang="0">
                  <a:pos x="1" y="25"/>
                </a:cxn>
                <a:cxn ang="0">
                  <a:pos x="7" y="26"/>
                </a:cxn>
                <a:cxn ang="0">
                  <a:pos x="14" y="20"/>
                </a:cxn>
                <a:cxn ang="0">
                  <a:pos x="15" y="17"/>
                </a:cxn>
                <a:cxn ang="0">
                  <a:pos x="15" y="17"/>
                </a:cxn>
                <a:cxn ang="0">
                  <a:pos x="14" y="18"/>
                </a:cxn>
                <a:cxn ang="0">
                  <a:pos x="8" y="20"/>
                </a:cxn>
                <a:cxn ang="0">
                  <a:pos x="2" y="13"/>
                </a:cxn>
                <a:cxn ang="0">
                  <a:pos x="13" y="0"/>
                </a:cxn>
                <a:cxn ang="0">
                  <a:pos x="17" y="1"/>
                </a:cxn>
                <a:cxn ang="0">
                  <a:pos x="18" y="0"/>
                </a:cxn>
                <a:cxn ang="0">
                  <a:pos x="23" y="0"/>
                </a:cxn>
                <a:cxn ang="0">
                  <a:pos x="19" y="18"/>
                </a:cxn>
              </a:cxnLst>
              <a:rect l="0" t="0" r="r" b="b"/>
              <a:pathLst>
                <a:path w="23" h="30">
                  <a:moveTo>
                    <a:pt x="13" y="3"/>
                  </a:moveTo>
                  <a:cubicBezTo>
                    <a:pt x="11" y="3"/>
                    <a:pt x="7" y="6"/>
                    <a:pt x="7" y="13"/>
                  </a:cubicBezTo>
                  <a:cubicBezTo>
                    <a:pt x="7" y="15"/>
                    <a:pt x="8" y="17"/>
                    <a:pt x="10" y="17"/>
                  </a:cubicBezTo>
                  <a:cubicBezTo>
                    <a:pt x="12" y="17"/>
                    <a:pt x="16" y="14"/>
                    <a:pt x="17" y="4"/>
                  </a:cubicBezTo>
                  <a:cubicBezTo>
                    <a:pt x="16" y="3"/>
                    <a:pt x="15" y="3"/>
                    <a:pt x="13" y="3"/>
                  </a:cubicBezTo>
                  <a:moveTo>
                    <a:pt x="19" y="18"/>
                  </a:moveTo>
                  <a:cubicBezTo>
                    <a:pt x="17" y="27"/>
                    <a:pt x="12" y="30"/>
                    <a:pt x="7" y="30"/>
                  </a:cubicBezTo>
                  <a:cubicBezTo>
                    <a:pt x="4" y="30"/>
                    <a:pt x="2" y="29"/>
                    <a:pt x="0" y="28"/>
                  </a:cubicBezTo>
                  <a:cubicBezTo>
                    <a:pt x="1" y="25"/>
                    <a:pt x="1" y="25"/>
                    <a:pt x="1" y="25"/>
                  </a:cubicBezTo>
                  <a:cubicBezTo>
                    <a:pt x="3" y="26"/>
                    <a:pt x="5" y="26"/>
                    <a:pt x="7" y="26"/>
                  </a:cubicBezTo>
                  <a:cubicBezTo>
                    <a:pt x="10" y="26"/>
                    <a:pt x="13" y="24"/>
                    <a:pt x="14" y="20"/>
                  </a:cubicBezTo>
                  <a:cubicBezTo>
                    <a:pt x="15" y="17"/>
                    <a:pt x="15" y="17"/>
                    <a:pt x="15" y="17"/>
                  </a:cubicBezTo>
                  <a:cubicBezTo>
                    <a:pt x="15" y="17"/>
                    <a:pt x="15" y="17"/>
                    <a:pt x="15" y="17"/>
                  </a:cubicBezTo>
                  <a:cubicBezTo>
                    <a:pt x="14" y="18"/>
                    <a:pt x="14" y="18"/>
                    <a:pt x="14" y="18"/>
                  </a:cubicBezTo>
                  <a:cubicBezTo>
                    <a:pt x="13" y="19"/>
                    <a:pt x="11" y="20"/>
                    <a:pt x="8" y="20"/>
                  </a:cubicBezTo>
                  <a:cubicBezTo>
                    <a:pt x="4" y="20"/>
                    <a:pt x="2" y="17"/>
                    <a:pt x="2" y="13"/>
                  </a:cubicBezTo>
                  <a:cubicBezTo>
                    <a:pt x="2" y="7"/>
                    <a:pt x="7" y="0"/>
                    <a:pt x="13" y="0"/>
                  </a:cubicBezTo>
                  <a:cubicBezTo>
                    <a:pt x="15" y="0"/>
                    <a:pt x="16" y="0"/>
                    <a:pt x="17" y="1"/>
                  </a:cubicBezTo>
                  <a:cubicBezTo>
                    <a:pt x="18" y="0"/>
                    <a:pt x="18" y="0"/>
                    <a:pt x="18" y="0"/>
                  </a:cubicBezTo>
                  <a:cubicBezTo>
                    <a:pt x="23" y="0"/>
                    <a:pt x="23" y="0"/>
                    <a:pt x="23" y="0"/>
                  </a:cubicBezTo>
                  <a:lnTo>
                    <a:pt x="19"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5" name="Freeform 38"/>
            <p:cNvSpPr>
              <a:spLocks/>
            </p:cNvSpPr>
            <p:nvPr/>
          </p:nvSpPr>
          <p:spPr bwMode="auto">
            <a:xfrm>
              <a:off x="4465638" y="3689350"/>
              <a:ext cx="60325" cy="95250"/>
            </a:xfrm>
            <a:custGeom>
              <a:avLst/>
              <a:gdLst/>
              <a:ahLst/>
              <a:cxnLst>
                <a:cxn ang="0">
                  <a:pos x="6" y="0"/>
                </a:cxn>
                <a:cxn ang="0">
                  <a:pos x="8" y="15"/>
                </a:cxn>
                <a:cxn ang="0">
                  <a:pos x="8" y="15"/>
                </a:cxn>
                <a:cxn ang="0">
                  <a:pos x="15" y="0"/>
                </a:cxn>
                <a:cxn ang="0">
                  <a:pos x="19" y="1"/>
                </a:cxn>
                <a:cxn ang="0">
                  <a:pos x="3" y="30"/>
                </a:cxn>
                <a:cxn ang="0">
                  <a:pos x="0" y="29"/>
                </a:cxn>
                <a:cxn ang="0">
                  <a:pos x="4" y="19"/>
                </a:cxn>
                <a:cxn ang="0">
                  <a:pos x="1" y="0"/>
                </a:cxn>
                <a:cxn ang="0">
                  <a:pos x="6" y="0"/>
                </a:cxn>
              </a:cxnLst>
              <a:rect l="0" t="0" r="r" b="b"/>
              <a:pathLst>
                <a:path w="19" h="30">
                  <a:moveTo>
                    <a:pt x="6" y="0"/>
                  </a:moveTo>
                  <a:cubicBezTo>
                    <a:pt x="6" y="4"/>
                    <a:pt x="7" y="11"/>
                    <a:pt x="8" y="15"/>
                  </a:cubicBezTo>
                  <a:cubicBezTo>
                    <a:pt x="8" y="15"/>
                    <a:pt x="8" y="15"/>
                    <a:pt x="8" y="15"/>
                  </a:cubicBezTo>
                  <a:cubicBezTo>
                    <a:pt x="9" y="11"/>
                    <a:pt x="13" y="4"/>
                    <a:pt x="15" y="0"/>
                  </a:cubicBezTo>
                  <a:cubicBezTo>
                    <a:pt x="19" y="1"/>
                    <a:pt x="19" y="1"/>
                    <a:pt x="19" y="1"/>
                  </a:cubicBezTo>
                  <a:cubicBezTo>
                    <a:pt x="13" y="11"/>
                    <a:pt x="8" y="20"/>
                    <a:pt x="3" y="30"/>
                  </a:cubicBezTo>
                  <a:cubicBezTo>
                    <a:pt x="0" y="29"/>
                    <a:pt x="0" y="29"/>
                    <a:pt x="0" y="29"/>
                  </a:cubicBezTo>
                  <a:cubicBezTo>
                    <a:pt x="4" y="19"/>
                    <a:pt x="4" y="19"/>
                    <a:pt x="4" y="19"/>
                  </a:cubicBezTo>
                  <a:cubicBezTo>
                    <a:pt x="1" y="0"/>
                    <a:pt x="1" y="0"/>
                    <a:pt x="1" y="0"/>
                  </a:cubicBezTo>
                  <a:lnTo>
                    <a:pt x="6" y="0"/>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gr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calair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9011" y="292185"/>
            <a:ext cx="4993178" cy="523220"/>
          </a:xfrm>
        </p:spPr>
        <p:txBody>
          <a:bodyPr anchor="t">
            <a:noAutofit/>
          </a:bodyPr>
          <a:lstStyle>
            <a:lvl1pPr algn="l">
              <a:defRPr sz="2800" b="1" cap="small" baseline="0">
                <a:solidFill>
                  <a:schemeClr val="accent4"/>
                </a:solidFill>
              </a:defRPr>
            </a:lvl1pPr>
          </a:lstStyle>
          <a:p>
            <a:r>
              <a:rPr lang="en-US" dirty="0" smtClean="0"/>
              <a:t>Click to edit title</a:t>
            </a:r>
            <a:endParaRPr lang="fr-FR" dirty="0"/>
          </a:p>
        </p:txBody>
      </p:sp>
      <p:grpSp>
        <p:nvGrpSpPr>
          <p:cNvPr id="4" name="Group 3"/>
          <p:cNvGrpSpPr/>
          <p:nvPr userDrawn="1"/>
        </p:nvGrpSpPr>
        <p:grpSpPr>
          <a:xfrm>
            <a:off x="8055168" y="6245218"/>
            <a:ext cx="1458488" cy="389816"/>
            <a:chOff x="5553266" y="4461946"/>
            <a:chExt cx="1858347" cy="496688"/>
          </a:xfrm>
        </p:grpSpPr>
        <p:sp>
          <p:nvSpPr>
            <p:cNvPr id="5" name="Freeform 6"/>
            <p:cNvSpPr>
              <a:spLocks noEditPoints="1"/>
            </p:cNvSpPr>
            <p:nvPr/>
          </p:nvSpPr>
          <p:spPr bwMode="auto">
            <a:xfrm>
              <a:off x="5935660" y="4588940"/>
              <a:ext cx="304786" cy="207424"/>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6" y="55"/>
                </a:cxn>
                <a:cxn ang="0">
                  <a:pos x="21" y="50"/>
                </a:cxn>
                <a:cxn ang="0">
                  <a:pos x="21" y="45"/>
                </a:cxn>
                <a:cxn ang="0">
                  <a:pos x="85"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3"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6" y="55"/>
                    <a:pt x="26" y="55"/>
                    <a:pt x="26" y="55"/>
                  </a:cubicBezTo>
                  <a:cubicBezTo>
                    <a:pt x="23" y="55"/>
                    <a:pt x="21" y="53"/>
                    <a:pt x="21" y="50"/>
                  </a:cubicBezTo>
                  <a:cubicBezTo>
                    <a:pt x="21" y="45"/>
                    <a:pt x="21" y="45"/>
                    <a:pt x="21" y="45"/>
                  </a:cubicBezTo>
                  <a:cubicBezTo>
                    <a:pt x="85" y="45"/>
                    <a:pt x="85" y="45"/>
                    <a:pt x="85" y="45"/>
                  </a:cubicBezTo>
                  <a:cubicBezTo>
                    <a:pt x="93" y="45"/>
                    <a:pt x="99" y="39"/>
                    <a:pt x="99" y="32"/>
                  </a:cubicBezTo>
                  <a:cubicBezTo>
                    <a:pt x="99" y="20"/>
                    <a:pt x="99" y="20"/>
                    <a:pt x="99" y="20"/>
                  </a:cubicBezTo>
                  <a:cubicBezTo>
                    <a:pt x="99" y="9"/>
                    <a:pt x="89"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 name="Freeform 7"/>
            <p:cNvSpPr>
              <a:spLocks noEditPoints="1"/>
            </p:cNvSpPr>
            <p:nvPr/>
          </p:nvSpPr>
          <p:spPr bwMode="auto">
            <a:xfrm>
              <a:off x="6820385" y="4588940"/>
              <a:ext cx="304786" cy="207424"/>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7" y="55"/>
                </a:cxn>
                <a:cxn ang="0">
                  <a:pos x="21" y="50"/>
                </a:cxn>
                <a:cxn ang="0">
                  <a:pos x="21" y="45"/>
                </a:cxn>
                <a:cxn ang="0">
                  <a:pos x="86"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4"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7" y="55"/>
                    <a:pt x="27" y="55"/>
                    <a:pt x="27" y="55"/>
                  </a:cubicBezTo>
                  <a:cubicBezTo>
                    <a:pt x="24" y="55"/>
                    <a:pt x="21" y="53"/>
                    <a:pt x="21" y="50"/>
                  </a:cubicBezTo>
                  <a:cubicBezTo>
                    <a:pt x="21" y="45"/>
                    <a:pt x="21" y="45"/>
                    <a:pt x="21" y="45"/>
                  </a:cubicBezTo>
                  <a:cubicBezTo>
                    <a:pt x="86" y="45"/>
                    <a:pt x="86" y="45"/>
                    <a:pt x="86" y="45"/>
                  </a:cubicBezTo>
                  <a:cubicBezTo>
                    <a:pt x="93" y="45"/>
                    <a:pt x="99" y="39"/>
                    <a:pt x="99" y="32"/>
                  </a:cubicBezTo>
                  <a:cubicBezTo>
                    <a:pt x="99" y="20"/>
                    <a:pt x="99" y="20"/>
                    <a:pt x="99" y="20"/>
                  </a:cubicBezTo>
                  <a:cubicBezTo>
                    <a:pt x="99" y="9"/>
                    <a:pt x="90"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 name="Freeform 8"/>
            <p:cNvSpPr>
              <a:spLocks/>
            </p:cNvSpPr>
            <p:nvPr/>
          </p:nvSpPr>
          <p:spPr bwMode="auto">
            <a:xfrm>
              <a:off x="6240445" y="4588940"/>
              <a:ext cx="272332" cy="207424"/>
            </a:xfrm>
            <a:custGeom>
              <a:avLst/>
              <a:gdLst/>
              <a:ahLst/>
              <a:cxnLst>
                <a:cxn ang="0">
                  <a:pos x="93" y="32"/>
                </a:cxn>
                <a:cxn ang="0">
                  <a:pos x="93" y="14"/>
                </a:cxn>
                <a:cxn ang="0">
                  <a:pos x="79" y="0"/>
                </a:cxn>
                <a:cxn ang="0">
                  <a:pos x="0" y="0"/>
                </a:cxn>
                <a:cxn ang="0">
                  <a:pos x="0" y="0"/>
                </a:cxn>
                <a:cxn ang="0">
                  <a:pos x="0" y="17"/>
                </a:cxn>
                <a:cxn ang="0">
                  <a:pos x="67" y="17"/>
                </a:cxn>
                <a:cxn ang="0">
                  <a:pos x="72" y="23"/>
                </a:cxn>
                <a:cxn ang="0">
                  <a:pos x="67" y="28"/>
                </a:cxn>
                <a:cxn ang="0">
                  <a:pos x="0" y="28"/>
                </a:cxn>
                <a:cxn ang="0">
                  <a:pos x="0" y="73"/>
                </a:cxn>
                <a:cxn ang="0">
                  <a:pos x="21" y="73"/>
                </a:cxn>
                <a:cxn ang="0">
                  <a:pos x="21" y="45"/>
                </a:cxn>
                <a:cxn ang="0">
                  <a:pos x="52" y="45"/>
                </a:cxn>
                <a:cxn ang="0">
                  <a:pos x="70" y="73"/>
                </a:cxn>
                <a:cxn ang="0">
                  <a:pos x="96" y="73"/>
                </a:cxn>
                <a:cxn ang="0">
                  <a:pos x="76" y="45"/>
                </a:cxn>
                <a:cxn ang="0">
                  <a:pos x="79" y="45"/>
                </a:cxn>
                <a:cxn ang="0">
                  <a:pos x="93" y="32"/>
                </a:cxn>
              </a:cxnLst>
              <a:rect l="0" t="0" r="r" b="b"/>
              <a:pathLst>
                <a:path w="96" h="73">
                  <a:moveTo>
                    <a:pt x="93" y="32"/>
                  </a:moveTo>
                  <a:cubicBezTo>
                    <a:pt x="93" y="14"/>
                    <a:pt x="93" y="14"/>
                    <a:pt x="93" y="14"/>
                  </a:cubicBezTo>
                  <a:cubicBezTo>
                    <a:pt x="93" y="6"/>
                    <a:pt x="87" y="0"/>
                    <a:pt x="79" y="0"/>
                  </a:cubicBezTo>
                  <a:cubicBezTo>
                    <a:pt x="0" y="0"/>
                    <a:pt x="0" y="0"/>
                    <a:pt x="0" y="0"/>
                  </a:cubicBezTo>
                  <a:cubicBezTo>
                    <a:pt x="0" y="0"/>
                    <a:pt x="0" y="0"/>
                    <a:pt x="0" y="0"/>
                  </a:cubicBezTo>
                  <a:cubicBezTo>
                    <a:pt x="0" y="17"/>
                    <a:pt x="0" y="17"/>
                    <a:pt x="0" y="17"/>
                  </a:cubicBezTo>
                  <a:cubicBezTo>
                    <a:pt x="67" y="17"/>
                    <a:pt x="67" y="17"/>
                    <a:pt x="67" y="17"/>
                  </a:cubicBezTo>
                  <a:cubicBezTo>
                    <a:pt x="69" y="17"/>
                    <a:pt x="72" y="20"/>
                    <a:pt x="72" y="23"/>
                  </a:cubicBezTo>
                  <a:cubicBezTo>
                    <a:pt x="72" y="25"/>
                    <a:pt x="69" y="28"/>
                    <a:pt x="67" y="28"/>
                  </a:cubicBezTo>
                  <a:cubicBezTo>
                    <a:pt x="0" y="28"/>
                    <a:pt x="0" y="28"/>
                    <a:pt x="0" y="28"/>
                  </a:cubicBezTo>
                  <a:cubicBezTo>
                    <a:pt x="0" y="73"/>
                    <a:pt x="0" y="73"/>
                    <a:pt x="0" y="73"/>
                  </a:cubicBezTo>
                  <a:cubicBezTo>
                    <a:pt x="21" y="73"/>
                    <a:pt x="21" y="73"/>
                    <a:pt x="21" y="73"/>
                  </a:cubicBezTo>
                  <a:cubicBezTo>
                    <a:pt x="21" y="45"/>
                    <a:pt x="21" y="45"/>
                    <a:pt x="21" y="45"/>
                  </a:cubicBezTo>
                  <a:cubicBezTo>
                    <a:pt x="52" y="45"/>
                    <a:pt x="52" y="45"/>
                    <a:pt x="52" y="45"/>
                  </a:cubicBezTo>
                  <a:cubicBezTo>
                    <a:pt x="70" y="73"/>
                    <a:pt x="70" y="73"/>
                    <a:pt x="70" y="73"/>
                  </a:cubicBezTo>
                  <a:cubicBezTo>
                    <a:pt x="96" y="73"/>
                    <a:pt x="96" y="73"/>
                    <a:pt x="96" y="73"/>
                  </a:cubicBezTo>
                  <a:cubicBezTo>
                    <a:pt x="76" y="45"/>
                    <a:pt x="76" y="45"/>
                    <a:pt x="76" y="45"/>
                  </a:cubicBezTo>
                  <a:cubicBezTo>
                    <a:pt x="79" y="45"/>
                    <a:pt x="79" y="45"/>
                    <a:pt x="79" y="45"/>
                  </a:cubicBezTo>
                  <a:cubicBezTo>
                    <a:pt x="87" y="45"/>
                    <a:pt x="93" y="39"/>
                    <a:pt x="93" y="3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8" name="Freeform 9"/>
            <p:cNvSpPr>
              <a:spLocks/>
            </p:cNvSpPr>
            <p:nvPr/>
          </p:nvSpPr>
          <p:spPr bwMode="auto">
            <a:xfrm>
              <a:off x="6538176" y="4588940"/>
              <a:ext cx="259632" cy="207424"/>
            </a:xfrm>
            <a:custGeom>
              <a:avLst/>
              <a:gdLst/>
              <a:ahLst/>
              <a:cxnLst>
                <a:cxn ang="0">
                  <a:pos x="92" y="59"/>
                </a:cxn>
                <a:cxn ang="0">
                  <a:pos x="92" y="41"/>
                </a:cxn>
                <a:cxn ang="0">
                  <a:pos x="78" y="28"/>
                </a:cxn>
                <a:cxn ang="0">
                  <a:pos x="26" y="28"/>
                </a:cxn>
                <a:cxn ang="0">
                  <a:pos x="21" y="23"/>
                </a:cxn>
                <a:cxn ang="0">
                  <a:pos x="26" y="17"/>
                </a:cxn>
                <a:cxn ang="0">
                  <a:pos x="92" y="17"/>
                </a:cxn>
                <a:cxn ang="0">
                  <a:pos x="92" y="0"/>
                </a:cxn>
                <a:cxn ang="0">
                  <a:pos x="14" y="0"/>
                </a:cxn>
                <a:cxn ang="0">
                  <a:pos x="0" y="14"/>
                </a:cxn>
                <a:cxn ang="0">
                  <a:pos x="0" y="32"/>
                </a:cxn>
                <a:cxn ang="0">
                  <a:pos x="14" y="45"/>
                </a:cxn>
                <a:cxn ang="0">
                  <a:pos x="66" y="45"/>
                </a:cxn>
                <a:cxn ang="0">
                  <a:pos x="71" y="50"/>
                </a:cxn>
                <a:cxn ang="0">
                  <a:pos x="66" y="55"/>
                </a:cxn>
                <a:cxn ang="0">
                  <a:pos x="0" y="55"/>
                </a:cxn>
                <a:cxn ang="0">
                  <a:pos x="0" y="73"/>
                </a:cxn>
                <a:cxn ang="0">
                  <a:pos x="78" y="73"/>
                </a:cxn>
                <a:cxn ang="0">
                  <a:pos x="92" y="59"/>
                </a:cxn>
              </a:cxnLst>
              <a:rect l="0" t="0" r="r" b="b"/>
              <a:pathLst>
                <a:path w="92" h="73">
                  <a:moveTo>
                    <a:pt x="92" y="59"/>
                  </a:moveTo>
                  <a:cubicBezTo>
                    <a:pt x="92" y="41"/>
                    <a:pt x="92" y="41"/>
                    <a:pt x="92" y="41"/>
                  </a:cubicBezTo>
                  <a:cubicBezTo>
                    <a:pt x="92" y="34"/>
                    <a:pt x="86" y="28"/>
                    <a:pt x="78" y="28"/>
                  </a:cubicBezTo>
                  <a:cubicBezTo>
                    <a:pt x="26" y="28"/>
                    <a:pt x="26" y="28"/>
                    <a:pt x="26" y="28"/>
                  </a:cubicBezTo>
                  <a:cubicBezTo>
                    <a:pt x="23" y="28"/>
                    <a:pt x="21" y="25"/>
                    <a:pt x="21" y="23"/>
                  </a:cubicBezTo>
                  <a:cubicBezTo>
                    <a:pt x="21" y="20"/>
                    <a:pt x="23" y="17"/>
                    <a:pt x="26" y="17"/>
                  </a:cubicBezTo>
                  <a:cubicBezTo>
                    <a:pt x="92" y="17"/>
                    <a:pt x="92" y="17"/>
                    <a:pt x="92" y="17"/>
                  </a:cubicBezTo>
                  <a:cubicBezTo>
                    <a:pt x="92" y="0"/>
                    <a:pt x="92" y="0"/>
                    <a:pt x="92" y="0"/>
                  </a:cubicBezTo>
                  <a:cubicBezTo>
                    <a:pt x="14" y="0"/>
                    <a:pt x="14" y="0"/>
                    <a:pt x="14" y="0"/>
                  </a:cubicBezTo>
                  <a:cubicBezTo>
                    <a:pt x="6" y="0"/>
                    <a:pt x="0" y="6"/>
                    <a:pt x="0" y="14"/>
                  </a:cubicBezTo>
                  <a:cubicBezTo>
                    <a:pt x="0" y="32"/>
                    <a:pt x="0" y="32"/>
                    <a:pt x="0" y="32"/>
                  </a:cubicBezTo>
                  <a:cubicBezTo>
                    <a:pt x="0" y="39"/>
                    <a:pt x="6" y="45"/>
                    <a:pt x="14" y="45"/>
                  </a:cubicBezTo>
                  <a:cubicBezTo>
                    <a:pt x="66" y="45"/>
                    <a:pt x="66" y="45"/>
                    <a:pt x="66" y="45"/>
                  </a:cubicBezTo>
                  <a:cubicBezTo>
                    <a:pt x="68" y="45"/>
                    <a:pt x="71" y="47"/>
                    <a:pt x="71" y="50"/>
                  </a:cubicBezTo>
                  <a:cubicBezTo>
                    <a:pt x="71" y="53"/>
                    <a:pt x="68" y="55"/>
                    <a:pt x="66" y="55"/>
                  </a:cubicBezTo>
                  <a:cubicBezTo>
                    <a:pt x="0" y="55"/>
                    <a:pt x="0" y="55"/>
                    <a:pt x="0" y="55"/>
                  </a:cubicBezTo>
                  <a:cubicBezTo>
                    <a:pt x="0" y="73"/>
                    <a:pt x="0" y="73"/>
                    <a:pt x="0" y="73"/>
                  </a:cubicBezTo>
                  <a:cubicBezTo>
                    <a:pt x="78" y="73"/>
                    <a:pt x="78" y="73"/>
                    <a:pt x="78" y="73"/>
                  </a:cubicBezTo>
                  <a:cubicBezTo>
                    <a:pt x="86" y="73"/>
                    <a:pt x="92" y="67"/>
                    <a:pt x="92" y="59"/>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9" name="Freeform 10"/>
            <p:cNvSpPr>
              <a:spLocks/>
            </p:cNvSpPr>
            <p:nvPr/>
          </p:nvSpPr>
          <p:spPr bwMode="auto">
            <a:xfrm>
              <a:off x="5553266" y="4586118"/>
              <a:ext cx="356995" cy="210246"/>
            </a:xfrm>
            <a:custGeom>
              <a:avLst/>
              <a:gdLst/>
              <a:ahLst/>
              <a:cxnLst>
                <a:cxn ang="0">
                  <a:pos x="106" y="0"/>
                </a:cxn>
                <a:cxn ang="0">
                  <a:pos x="88" y="10"/>
                </a:cxn>
                <a:cxn ang="0">
                  <a:pos x="63" y="55"/>
                </a:cxn>
                <a:cxn ang="0">
                  <a:pos x="38" y="10"/>
                </a:cxn>
                <a:cxn ang="0">
                  <a:pos x="20" y="0"/>
                </a:cxn>
                <a:cxn ang="0">
                  <a:pos x="0" y="20"/>
                </a:cxn>
                <a:cxn ang="0">
                  <a:pos x="0" y="74"/>
                </a:cxn>
                <a:cxn ang="0">
                  <a:pos x="21" y="74"/>
                </a:cxn>
                <a:cxn ang="0">
                  <a:pos x="21" y="29"/>
                </a:cxn>
                <a:cxn ang="0">
                  <a:pos x="24" y="26"/>
                </a:cxn>
                <a:cxn ang="0">
                  <a:pos x="26" y="27"/>
                </a:cxn>
                <a:cxn ang="0">
                  <a:pos x="53" y="74"/>
                </a:cxn>
                <a:cxn ang="0">
                  <a:pos x="73" y="74"/>
                </a:cxn>
                <a:cxn ang="0">
                  <a:pos x="100" y="27"/>
                </a:cxn>
                <a:cxn ang="0">
                  <a:pos x="102" y="26"/>
                </a:cxn>
                <a:cxn ang="0">
                  <a:pos x="105" y="29"/>
                </a:cxn>
                <a:cxn ang="0">
                  <a:pos x="105" y="74"/>
                </a:cxn>
                <a:cxn ang="0">
                  <a:pos x="126" y="74"/>
                </a:cxn>
                <a:cxn ang="0">
                  <a:pos x="126" y="20"/>
                </a:cxn>
                <a:cxn ang="0">
                  <a:pos x="106" y="0"/>
                </a:cxn>
              </a:cxnLst>
              <a:rect l="0" t="0" r="r" b="b"/>
              <a:pathLst>
                <a:path w="126" h="74">
                  <a:moveTo>
                    <a:pt x="106" y="0"/>
                  </a:moveTo>
                  <a:cubicBezTo>
                    <a:pt x="98" y="0"/>
                    <a:pt x="92" y="4"/>
                    <a:pt x="88" y="10"/>
                  </a:cubicBezTo>
                  <a:cubicBezTo>
                    <a:pt x="63" y="55"/>
                    <a:pt x="63" y="55"/>
                    <a:pt x="63" y="55"/>
                  </a:cubicBezTo>
                  <a:cubicBezTo>
                    <a:pt x="38" y="10"/>
                    <a:pt x="38" y="10"/>
                    <a:pt x="38" y="10"/>
                  </a:cubicBezTo>
                  <a:cubicBezTo>
                    <a:pt x="34" y="4"/>
                    <a:pt x="28" y="0"/>
                    <a:pt x="20" y="0"/>
                  </a:cubicBezTo>
                  <a:cubicBezTo>
                    <a:pt x="9" y="0"/>
                    <a:pt x="0" y="9"/>
                    <a:pt x="0" y="20"/>
                  </a:cubicBezTo>
                  <a:cubicBezTo>
                    <a:pt x="0" y="74"/>
                    <a:pt x="0" y="74"/>
                    <a:pt x="0" y="74"/>
                  </a:cubicBezTo>
                  <a:cubicBezTo>
                    <a:pt x="21" y="74"/>
                    <a:pt x="21" y="74"/>
                    <a:pt x="21" y="74"/>
                  </a:cubicBezTo>
                  <a:cubicBezTo>
                    <a:pt x="21" y="29"/>
                    <a:pt x="21" y="29"/>
                    <a:pt x="21" y="29"/>
                  </a:cubicBezTo>
                  <a:cubicBezTo>
                    <a:pt x="21" y="27"/>
                    <a:pt x="22" y="26"/>
                    <a:pt x="24" y="26"/>
                  </a:cubicBezTo>
                  <a:cubicBezTo>
                    <a:pt x="25" y="26"/>
                    <a:pt x="26" y="26"/>
                    <a:pt x="26" y="27"/>
                  </a:cubicBezTo>
                  <a:cubicBezTo>
                    <a:pt x="53" y="74"/>
                    <a:pt x="53" y="74"/>
                    <a:pt x="53" y="74"/>
                  </a:cubicBezTo>
                  <a:cubicBezTo>
                    <a:pt x="73" y="74"/>
                    <a:pt x="73" y="74"/>
                    <a:pt x="73" y="74"/>
                  </a:cubicBezTo>
                  <a:cubicBezTo>
                    <a:pt x="73" y="74"/>
                    <a:pt x="100" y="27"/>
                    <a:pt x="100" y="27"/>
                  </a:cubicBezTo>
                  <a:cubicBezTo>
                    <a:pt x="100" y="26"/>
                    <a:pt x="101" y="26"/>
                    <a:pt x="102" y="26"/>
                  </a:cubicBezTo>
                  <a:cubicBezTo>
                    <a:pt x="104" y="26"/>
                    <a:pt x="105" y="27"/>
                    <a:pt x="105" y="29"/>
                  </a:cubicBezTo>
                  <a:cubicBezTo>
                    <a:pt x="105" y="74"/>
                    <a:pt x="105" y="74"/>
                    <a:pt x="105" y="74"/>
                  </a:cubicBezTo>
                  <a:cubicBezTo>
                    <a:pt x="126" y="74"/>
                    <a:pt x="126" y="74"/>
                    <a:pt x="126" y="74"/>
                  </a:cubicBezTo>
                  <a:cubicBezTo>
                    <a:pt x="126" y="20"/>
                    <a:pt x="126" y="20"/>
                    <a:pt x="126" y="20"/>
                  </a:cubicBezTo>
                  <a:cubicBezTo>
                    <a:pt x="126" y="9"/>
                    <a:pt x="117" y="0"/>
                    <a:pt x="106" y="0"/>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0" name="Freeform 11"/>
            <p:cNvSpPr>
              <a:spLocks/>
            </p:cNvSpPr>
            <p:nvPr/>
          </p:nvSpPr>
          <p:spPr bwMode="auto">
            <a:xfrm>
              <a:off x="7125170" y="4461946"/>
              <a:ext cx="286443" cy="496688"/>
            </a:xfrm>
            <a:custGeom>
              <a:avLst/>
              <a:gdLst/>
              <a:ahLst/>
              <a:cxnLst>
                <a:cxn ang="0">
                  <a:pos x="80" y="14"/>
                </a:cxn>
                <a:cxn ang="0">
                  <a:pos x="80" y="95"/>
                </a:cxn>
                <a:cxn ang="0">
                  <a:pos x="77" y="98"/>
                </a:cxn>
                <a:cxn ang="0">
                  <a:pos x="75" y="97"/>
                </a:cxn>
                <a:cxn ang="0">
                  <a:pos x="36" y="50"/>
                </a:cxn>
                <a:cxn ang="0">
                  <a:pos x="20" y="42"/>
                </a:cxn>
                <a:cxn ang="0">
                  <a:pos x="0" y="63"/>
                </a:cxn>
                <a:cxn ang="0">
                  <a:pos x="0" y="175"/>
                </a:cxn>
                <a:cxn ang="0">
                  <a:pos x="21" y="161"/>
                </a:cxn>
                <a:cxn ang="0">
                  <a:pos x="21" y="68"/>
                </a:cxn>
                <a:cxn ang="0">
                  <a:pos x="24" y="65"/>
                </a:cxn>
                <a:cxn ang="0">
                  <a:pos x="26" y="66"/>
                </a:cxn>
                <a:cxn ang="0">
                  <a:pos x="65" y="113"/>
                </a:cxn>
                <a:cxn ang="0">
                  <a:pos x="81" y="120"/>
                </a:cxn>
                <a:cxn ang="0">
                  <a:pos x="101" y="100"/>
                </a:cxn>
                <a:cxn ang="0">
                  <a:pos x="101" y="0"/>
                </a:cxn>
                <a:cxn ang="0">
                  <a:pos x="80" y="14"/>
                </a:cxn>
              </a:cxnLst>
              <a:rect l="0" t="0" r="r" b="b"/>
              <a:pathLst>
                <a:path w="101" h="175">
                  <a:moveTo>
                    <a:pt x="80" y="14"/>
                  </a:moveTo>
                  <a:cubicBezTo>
                    <a:pt x="80" y="95"/>
                    <a:pt x="80" y="95"/>
                    <a:pt x="80" y="95"/>
                  </a:cubicBezTo>
                  <a:cubicBezTo>
                    <a:pt x="80" y="97"/>
                    <a:pt x="79" y="98"/>
                    <a:pt x="77" y="98"/>
                  </a:cubicBezTo>
                  <a:cubicBezTo>
                    <a:pt x="76" y="98"/>
                    <a:pt x="76" y="98"/>
                    <a:pt x="75" y="97"/>
                  </a:cubicBezTo>
                  <a:cubicBezTo>
                    <a:pt x="75" y="97"/>
                    <a:pt x="36" y="50"/>
                    <a:pt x="36" y="50"/>
                  </a:cubicBezTo>
                  <a:cubicBezTo>
                    <a:pt x="32" y="45"/>
                    <a:pt x="27" y="42"/>
                    <a:pt x="20" y="42"/>
                  </a:cubicBezTo>
                  <a:cubicBezTo>
                    <a:pt x="9" y="42"/>
                    <a:pt x="0" y="51"/>
                    <a:pt x="0" y="63"/>
                  </a:cubicBezTo>
                  <a:cubicBezTo>
                    <a:pt x="0" y="175"/>
                    <a:pt x="0" y="175"/>
                    <a:pt x="0" y="175"/>
                  </a:cubicBezTo>
                  <a:cubicBezTo>
                    <a:pt x="21" y="161"/>
                    <a:pt x="21" y="161"/>
                    <a:pt x="21" y="161"/>
                  </a:cubicBezTo>
                  <a:cubicBezTo>
                    <a:pt x="21" y="68"/>
                    <a:pt x="21" y="68"/>
                    <a:pt x="21" y="68"/>
                  </a:cubicBezTo>
                  <a:cubicBezTo>
                    <a:pt x="21" y="66"/>
                    <a:pt x="22" y="65"/>
                    <a:pt x="24" y="65"/>
                  </a:cubicBezTo>
                  <a:cubicBezTo>
                    <a:pt x="25" y="65"/>
                    <a:pt x="26" y="65"/>
                    <a:pt x="26" y="66"/>
                  </a:cubicBezTo>
                  <a:cubicBezTo>
                    <a:pt x="26" y="66"/>
                    <a:pt x="65" y="113"/>
                    <a:pt x="65" y="113"/>
                  </a:cubicBezTo>
                  <a:cubicBezTo>
                    <a:pt x="69" y="118"/>
                    <a:pt x="75" y="120"/>
                    <a:pt x="81" y="120"/>
                  </a:cubicBezTo>
                  <a:cubicBezTo>
                    <a:pt x="92" y="120"/>
                    <a:pt x="101" y="111"/>
                    <a:pt x="101" y="100"/>
                  </a:cubicBezTo>
                  <a:cubicBezTo>
                    <a:pt x="101" y="0"/>
                    <a:pt x="101" y="0"/>
                    <a:pt x="101" y="0"/>
                  </a:cubicBezTo>
                  <a:lnTo>
                    <a:pt x="80" y="14"/>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grpSp>
      <p:sp>
        <p:nvSpPr>
          <p:cNvPr id="16" name="Text Placeholder 15"/>
          <p:cNvSpPr>
            <a:spLocks noGrp="1"/>
          </p:cNvSpPr>
          <p:nvPr>
            <p:ph type="body" sz="quarter" idx="10"/>
          </p:nvPr>
        </p:nvSpPr>
        <p:spPr>
          <a:xfrm>
            <a:off x="4209011" y="1257066"/>
            <a:ext cx="4993178" cy="4553530"/>
          </a:xfrm>
        </p:spPr>
        <p:txBody>
          <a:bodyPr>
            <a:noAutofit/>
          </a:bodyPr>
          <a:lstStyle>
            <a:lvl1pPr marL="315913" indent="-315913">
              <a:spcAft>
                <a:spcPts val="400"/>
              </a:spcAft>
              <a:buClr>
                <a:schemeClr val="accent4"/>
              </a:buClr>
              <a:buFont typeface="Wingdings 2" pitchFamily="18" charset="2"/>
              <a:buChar char="¾"/>
              <a:defRPr sz="2400" b="1" cap="small" baseline="0"/>
            </a:lvl1pPr>
            <a:lvl2pPr marL="631825" indent="-200025">
              <a:spcAft>
                <a:spcPts val="400"/>
              </a:spcAft>
              <a:buClr>
                <a:schemeClr val="accent1"/>
              </a:buClr>
              <a:buFont typeface="Wingdings 2" pitchFamily="18" charset="2"/>
              <a:buChar char="¡"/>
              <a:defRPr sz="2000"/>
            </a:lvl2pPr>
          </a:lstStyle>
          <a:p>
            <a:pPr lvl="0"/>
            <a:r>
              <a:rPr lang="en-US" smtClean="0"/>
              <a:t>Click to edit Master text styles</a:t>
            </a:r>
          </a:p>
          <a:p>
            <a:pPr lvl="1"/>
            <a:r>
              <a:rPr lang="en-US" smtClean="0"/>
              <a:t>Second level</a:t>
            </a:r>
          </a:p>
        </p:txBody>
      </p:sp>
      <p:sp>
        <p:nvSpPr>
          <p:cNvPr id="17" name="Rectangle 39"/>
          <p:cNvSpPr>
            <a:spLocks noChangeArrowheads="1"/>
          </p:cNvSpPr>
          <p:nvPr userDrawn="1"/>
        </p:nvSpPr>
        <p:spPr bwMode="auto">
          <a:xfrm>
            <a:off x="0" y="0"/>
            <a:ext cx="9906000" cy="107950"/>
          </a:xfrm>
          <a:prstGeom prst="rect">
            <a:avLst/>
          </a:prstGeom>
          <a:solidFill>
            <a:srgbClr val="E94E0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p>
        </p:txBody>
      </p:sp>
      <p:pic>
        <p:nvPicPr>
          <p:cNvPr id="14" name="Imag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4985" b="1281"/>
          <a:stretch/>
        </p:blipFill>
        <p:spPr>
          <a:xfrm>
            <a:off x="0" y="109579"/>
            <a:ext cx="3522663" cy="6748422"/>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tercalaire 2">
    <p:spTree>
      <p:nvGrpSpPr>
        <p:cNvPr id="1" name=""/>
        <p:cNvGrpSpPr/>
        <p:nvPr/>
      </p:nvGrpSpPr>
      <p:grpSpPr>
        <a:xfrm>
          <a:off x="0" y="0"/>
          <a:ext cx="0" cy="0"/>
          <a:chOff x="0" y="0"/>
          <a:chExt cx="0" cy="0"/>
        </a:xfrm>
      </p:grpSpPr>
      <p:sp>
        <p:nvSpPr>
          <p:cNvPr id="15" name="Rectangle 14"/>
          <p:cNvSpPr/>
          <p:nvPr userDrawn="1"/>
        </p:nvSpPr>
        <p:spPr>
          <a:xfrm>
            <a:off x="0" y="1"/>
            <a:ext cx="3506598" cy="6858000"/>
          </a:xfrm>
          <a:prstGeom prst="rect">
            <a:avLst/>
          </a:prstGeom>
          <a:solidFill>
            <a:srgbClr val="CA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chemeClr val="tx1">
                  <a:lumMod val="75000"/>
                  <a:lumOff val="25000"/>
                </a:schemeClr>
              </a:solidFill>
            </a:endParaRPr>
          </a:p>
        </p:txBody>
      </p:sp>
      <p:sp>
        <p:nvSpPr>
          <p:cNvPr id="17" name="TextBox 39"/>
          <p:cNvSpPr txBox="1"/>
          <p:nvPr userDrawn="1"/>
        </p:nvSpPr>
        <p:spPr>
          <a:xfrm>
            <a:off x="942020" y="3167391"/>
            <a:ext cx="1622560" cy="523220"/>
          </a:xfrm>
          <a:prstGeom prst="rect">
            <a:avLst/>
          </a:prstGeom>
          <a:noFill/>
        </p:spPr>
        <p:txBody>
          <a:bodyPr wrap="none" rtlCol="0">
            <a:spAutoFit/>
          </a:bodyPr>
          <a:lstStyle/>
          <a:p>
            <a:pPr algn="ctr"/>
            <a:r>
              <a:rPr lang="fr-FR" sz="2800" b="1" cap="small" dirty="0" smtClean="0">
                <a:solidFill>
                  <a:schemeClr val="accent4"/>
                </a:solidFill>
                <a:latin typeface="+mj-lt"/>
              </a:rPr>
              <a:t>Content</a:t>
            </a:r>
            <a:endParaRPr lang="fr-FR" sz="2800" cap="small" dirty="0">
              <a:solidFill>
                <a:schemeClr val="accent4"/>
              </a:solidFill>
              <a:latin typeface="+mj-lt"/>
            </a:endParaRPr>
          </a:p>
        </p:txBody>
      </p:sp>
      <p:grpSp>
        <p:nvGrpSpPr>
          <p:cNvPr id="3" name="Group 3"/>
          <p:cNvGrpSpPr/>
          <p:nvPr userDrawn="1"/>
        </p:nvGrpSpPr>
        <p:grpSpPr>
          <a:xfrm>
            <a:off x="8055168" y="6245218"/>
            <a:ext cx="1458488" cy="389816"/>
            <a:chOff x="5553266" y="4461946"/>
            <a:chExt cx="1858347" cy="496688"/>
          </a:xfrm>
        </p:grpSpPr>
        <p:sp>
          <p:nvSpPr>
            <p:cNvPr id="5" name="Freeform 6"/>
            <p:cNvSpPr>
              <a:spLocks noEditPoints="1"/>
            </p:cNvSpPr>
            <p:nvPr/>
          </p:nvSpPr>
          <p:spPr bwMode="auto">
            <a:xfrm>
              <a:off x="5935660" y="4588940"/>
              <a:ext cx="304786" cy="207424"/>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6" y="55"/>
                </a:cxn>
                <a:cxn ang="0">
                  <a:pos x="21" y="50"/>
                </a:cxn>
                <a:cxn ang="0">
                  <a:pos x="21" y="45"/>
                </a:cxn>
                <a:cxn ang="0">
                  <a:pos x="85"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3"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6" y="55"/>
                    <a:pt x="26" y="55"/>
                    <a:pt x="26" y="55"/>
                  </a:cubicBezTo>
                  <a:cubicBezTo>
                    <a:pt x="23" y="55"/>
                    <a:pt x="21" y="53"/>
                    <a:pt x="21" y="50"/>
                  </a:cubicBezTo>
                  <a:cubicBezTo>
                    <a:pt x="21" y="45"/>
                    <a:pt x="21" y="45"/>
                    <a:pt x="21" y="45"/>
                  </a:cubicBezTo>
                  <a:cubicBezTo>
                    <a:pt x="85" y="45"/>
                    <a:pt x="85" y="45"/>
                    <a:pt x="85" y="45"/>
                  </a:cubicBezTo>
                  <a:cubicBezTo>
                    <a:pt x="93" y="45"/>
                    <a:pt x="99" y="39"/>
                    <a:pt x="99" y="32"/>
                  </a:cubicBezTo>
                  <a:cubicBezTo>
                    <a:pt x="99" y="20"/>
                    <a:pt x="99" y="20"/>
                    <a:pt x="99" y="20"/>
                  </a:cubicBezTo>
                  <a:cubicBezTo>
                    <a:pt x="99" y="9"/>
                    <a:pt x="89"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 name="Freeform 7"/>
            <p:cNvSpPr>
              <a:spLocks noEditPoints="1"/>
            </p:cNvSpPr>
            <p:nvPr/>
          </p:nvSpPr>
          <p:spPr bwMode="auto">
            <a:xfrm>
              <a:off x="6820385" y="4588940"/>
              <a:ext cx="304786" cy="207424"/>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7" y="55"/>
                </a:cxn>
                <a:cxn ang="0">
                  <a:pos x="21" y="50"/>
                </a:cxn>
                <a:cxn ang="0">
                  <a:pos x="21" y="45"/>
                </a:cxn>
                <a:cxn ang="0">
                  <a:pos x="86"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4"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7" y="55"/>
                    <a:pt x="27" y="55"/>
                    <a:pt x="27" y="55"/>
                  </a:cubicBezTo>
                  <a:cubicBezTo>
                    <a:pt x="24" y="55"/>
                    <a:pt x="21" y="53"/>
                    <a:pt x="21" y="50"/>
                  </a:cubicBezTo>
                  <a:cubicBezTo>
                    <a:pt x="21" y="45"/>
                    <a:pt x="21" y="45"/>
                    <a:pt x="21" y="45"/>
                  </a:cubicBezTo>
                  <a:cubicBezTo>
                    <a:pt x="86" y="45"/>
                    <a:pt x="86" y="45"/>
                    <a:pt x="86" y="45"/>
                  </a:cubicBezTo>
                  <a:cubicBezTo>
                    <a:pt x="93" y="45"/>
                    <a:pt x="99" y="39"/>
                    <a:pt x="99" y="32"/>
                  </a:cubicBezTo>
                  <a:cubicBezTo>
                    <a:pt x="99" y="20"/>
                    <a:pt x="99" y="20"/>
                    <a:pt x="99" y="20"/>
                  </a:cubicBezTo>
                  <a:cubicBezTo>
                    <a:pt x="99" y="9"/>
                    <a:pt x="90"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 name="Freeform 8"/>
            <p:cNvSpPr>
              <a:spLocks/>
            </p:cNvSpPr>
            <p:nvPr/>
          </p:nvSpPr>
          <p:spPr bwMode="auto">
            <a:xfrm>
              <a:off x="6240445" y="4588940"/>
              <a:ext cx="272332" cy="207424"/>
            </a:xfrm>
            <a:custGeom>
              <a:avLst/>
              <a:gdLst/>
              <a:ahLst/>
              <a:cxnLst>
                <a:cxn ang="0">
                  <a:pos x="93" y="32"/>
                </a:cxn>
                <a:cxn ang="0">
                  <a:pos x="93" y="14"/>
                </a:cxn>
                <a:cxn ang="0">
                  <a:pos x="79" y="0"/>
                </a:cxn>
                <a:cxn ang="0">
                  <a:pos x="0" y="0"/>
                </a:cxn>
                <a:cxn ang="0">
                  <a:pos x="0" y="0"/>
                </a:cxn>
                <a:cxn ang="0">
                  <a:pos x="0" y="17"/>
                </a:cxn>
                <a:cxn ang="0">
                  <a:pos x="67" y="17"/>
                </a:cxn>
                <a:cxn ang="0">
                  <a:pos x="72" y="23"/>
                </a:cxn>
                <a:cxn ang="0">
                  <a:pos x="67" y="28"/>
                </a:cxn>
                <a:cxn ang="0">
                  <a:pos x="0" y="28"/>
                </a:cxn>
                <a:cxn ang="0">
                  <a:pos x="0" y="73"/>
                </a:cxn>
                <a:cxn ang="0">
                  <a:pos x="21" y="73"/>
                </a:cxn>
                <a:cxn ang="0">
                  <a:pos x="21" y="45"/>
                </a:cxn>
                <a:cxn ang="0">
                  <a:pos x="52" y="45"/>
                </a:cxn>
                <a:cxn ang="0">
                  <a:pos x="70" y="73"/>
                </a:cxn>
                <a:cxn ang="0">
                  <a:pos x="96" y="73"/>
                </a:cxn>
                <a:cxn ang="0">
                  <a:pos x="76" y="45"/>
                </a:cxn>
                <a:cxn ang="0">
                  <a:pos x="79" y="45"/>
                </a:cxn>
                <a:cxn ang="0">
                  <a:pos x="93" y="32"/>
                </a:cxn>
              </a:cxnLst>
              <a:rect l="0" t="0" r="r" b="b"/>
              <a:pathLst>
                <a:path w="96" h="73">
                  <a:moveTo>
                    <a:pt x="93" y="32"/>
                  </a:moveTo>
                  <a:cubicBezTo>
                    <a:pt x="93" y="14"/>
                    <a:pt x="93" y="14"/>
                    <a:pt x="93" y="14"/>
                  </a:cubicBezTo>
                  <a:cubicBezTo>
                    <a:pt x="93" y="6"/>
                    <a:pt x="87" y="0"/>
                    <a:pt x="79" y="0"/>
                  </a:cubicBezTo>
                  <a:cubicBezTo>
                    <a:pt x="0" y="0"/>
                    <a:pt x="0" y="0"/>
                    <a:pt x="0" y="0"/>
                  </a:cubicBezTo>
                  <a:cubicBezTo>
                    <a:pt x="0" y="0"/>
                    <a:pt x="0" y="0"/>
                    <a:pt x="0" y="0"/>
                  </a:cubicBezTo>
                  <a:cubicBezTo>
                    <a:pt x="0" y="17"/>
                    <a:pt x="0" y="17"/>
                    <a:pt x="0" y="17"/>
                  </a:cubicBezTo>
                  <a:cubicBezTo>
                    <a:pt x="67" y="17"/>
                    <a:pt x="67" y="17"/>
                    <a:pt x="67" y="17"/>
                  </a:cubicBezTo>
                  <a:cubicBezTo>
                    <a:pt x="69" y="17"/>
                    <a:pt x="72" y="20"/>
                    <a:pt x="72" y="23"/>
                  </a:cubicBezTo>
                  <a:cubicBezTo>
                    <a:pt x="72" y="25"/>
                    <a:pt x="69" y="28"/>
                    <a:pt x="67" y="28"/>
                  </a:cubicBezTo>
                  <a:cubicBezTo>
                    <a:pt x="0" y="28"/>
                    <a:pt x="0" y="28"/>
                    <a:pt x="0" y="28"/>
                  </a:cubicBezTo>
                  <a:cubicBezTo>
                    <a:pt x="0" y="73"/>
                    <a:pt x="0" y="73"/>
                    <a:pt x="0" y="73"/>
                  </a:cubicBezTo>
                  <a:cubicBezTo>
                    <a:pt x="21" y="73"/>
                    <a:pt x="21" y="73"/>
                    <a:pt x="21" y="73"/>
                  </a:cubicBezTo>
                  <a:cubicBezTo>
                    <a:pt x="21" y="45"/>
                    <a:pt x="21" y="45"/>
                    <a:pt x="21" y="45"/>
                  </a:cubicBezTo>
                  <a:cubicBezTo>
                    <a:pt x="52" y="45"/>
                    <a:pt x="52" y="45"/>
                    <a:pt x="52" y="45"/>
                  </a:cubicBezTo>
                  <a:cubicBezTo>
                    <a:pt x="70" y="73"/>
                    <a:pt x="70" y="73"/>
                    <a:pt x="70" y="73"/>
                  </a:cubicBezTo>
                  <a:cubicBezTo>
                    <a:pt x="96" y="73"/>
                    <a:pt x="96" y="73"/>
                    <a:pt x="96" y="73"/>
                  </a:cubicBezTo>
                  <a:cubicBezTo>
                    <a:pt x="76" y="45"/>
                    <a:pt x="76" y="45"/>
                    <a:pt x="76" y="45"/>
                  </a:cubicBezTo>
                  <a:cubicBezTo>
                    <a:pt x="79" y="45"/>
                    <a:pt x="79" y="45"/>
                    <a:pt x="79" y="45"/>
                  </a:cubicBezTo>
                  <a:cubicBezTo>
                    <a:pt x="87" y="45"/>
                    <a:pt x="93" y="39"/>
                    <a:pt x="93" y="3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8" name="Freeform 9"/>
            <p:cNvSpPr>
              <a:spLocks/>
            </p:cNvSpPr>
            <p:nvPr/>
          </p:nvSpPr>
          <p:spPr bwMode="auto">
            <a:xfrm>
              <a:off x="6538176" y="4588940"/>
              <a:ext cx="259632" cy="207424"/>
            </a:xfrm>
            <a:custGeom>
              <a:avLst/>
              <a:gdLst/>
              <a:ahLst/>
              <a:cxnLst>
                <a:cxn ang="0">
                  <a:pos x="92" y="59"/>
                </a:cxn>
                <a:cxn ang="0">
                  <a:pos x="92" y="41"/>
                </a:cxn>
                <a:cxn ang="0">
                  <a:pos x="78" y="28"/>
                </a:cxn>
                <a:cxn ang="0">
                  <a:pos x="26" y="28"/>
                </a:cxn>
                <a:cxn ang="0">
                  <a:pos x="21" y="23"/>
                </a:cxn>
                <a:cxn ang="0">
                  <a:pos x="26" y="17"/>
                </a:cxn>
                <a:cxn ang="0">
                  <a:pos x="92" y="17"/>
                </a:cxn>
                <a:cxn ang="0">
                  <a:pos x="92" y="0"/>
                </a:cxn>
                <a:cxn ang="0">
                  <a:pos x="14" y="0"/>
                </a:cxn>
                <a:cxn ang="0">
                  <a:pos x="0" y="14"/>
                </a:cxn>
                <a:cxn ang="0">
                  <a:pos x="0" y="32"/>
                </a:cxn>
                <a:cxn ang="0">
                  <a:pos x="14" y="45"/>
                </a:cxn>
                <a:cxn ang="0">
                  <a:pos x="66" y="45"/>
                </a:cxn>
                <a:cxn ang="0">
                  <a:pos x="71" y="50"/>
                </a:cxn>
                <a:cxn ang="0">
                  <a:pos x="66" y="55"/>
                </a:cxn>
                <a:cxn ang="0">
                  <a:pos x="0" y="55"/>
                </a:cxn>
                <a:cxn ang="0">
                  <a:pos x="0" y="73"/>
                </a:cxn>
                <a:cxn ang="0">
                  <a:pos x="78" y="73"/>
                </a:cxn>
                <a:cxn ang="0">
                  <a:pos x="92" y="59"/>
                </a:cxn>
              </a:cxnLst>
              <a:rect l="0" t="0" r="r" b="b"/>
              <a:pathLst>
                <a:path w="92" h="73">
                  <a:moveTo>
                    <a:pt x="92" y="59"/>
                  </a:moveTo>
                  <a:cubicBezTo>
                    <a:pt x="92" y="41"/>
                    <a:pt x="92" y="41"/>
                    <a:pt x="92" y="41"/>
                  </a:cubicBezTo>
                  <a:cubicBezTo>
                    <a:pt x="92" y="34"/>
                    <a:pt x="86" y="28"/>
                    <a:pt x="78" y="28"/>
                  </a:cubicBezTo>
                  <a:cubicBezTo>
                    <a:pt x="26" y="28"/>
                    <a:pt x="26" y="28"/>
                    <a:pt x="26" y="28"/>
                  </a:cubicBezTo>
                  <a:cubicBezTo>
                    <a:pt x="23" y="28"/>
                    <a:pt x="21" y="25"/>
                    <a:pt x="21" y="23"/>
                  </a:cubicBezTo>
                  <a:cubicBezTo>
                    <a:pt x="21" y="20"/>
                    <a:pt x="23" y="17"/>
                    <a:pt x="26" y="17"/>
                  </a:cubicBezTo>
                  <a:cubicBezTo>
                    <a:pt x="92" y="17"/>
                    <a:pt x="92" y="17"/>
                    <a:pt x="92" y="17"/>
                  </a:cubicBezTo>
                  <a:cubicBezTo>
                    <a:pt x="92" y="0"/>
                    <a:pt x="92" y="0"/>
                    <a:pt x="92" y="0"/>
                  </a:cubicBezTo>
                  <a:cubicBezTo>
                    <a:pt x="14" y="0"/>
                    <a:pt x="14" y="0"/>
                    <a:pt x="14" y="0"/>
                  </a:cubicBezTo>
                  <a:cubicBezTo>
                    <a:pt x="6" y="0"/>
                    <a:pt x="0" y="6"/>
                    <a:pt x="0" y="14"/>
                  </a:cubicBezTo>
                  <a:cubicBezTo>
                    <a:pt x="0" y="32"/>
                    <a:pt x="0" y="32"/>
                    <a:pt x="0" y="32"/>
                  </a:cubicBezTo>
                  <a:cubicBezTo>
                    <a:pt x="0" y="39"/>
                    <a:pt x="6" y="45"/>
                    <a:pt x="14" y="45"/>
                  </a:cubicBezTo>
                  <a:cubicBezTo>
                    <a:pt x="66" y="45"/>
                    <a:pt x="66" y="45"/>
                    <a:pt x="66" y="45"/>
                  </a:cubicBezTo>
                  <a:cubicBezTo>
                    <a:pt x="68" y="45"/>
                    <a:pt x="71" y="47"/>
                    <a:pt x="71" y="50"/>
                  </a:cubicBezTo>
                  <a:cubicBezTo>
                    <a:pt x="71" y="53"/>
                    <a:pt x="68" y="55"/>
                    <a:pt x="66" y="55"/>
                  </a:cubicBezTo>
                  <a:cubicBezTo>
                    <a:pt x="0" y="55"/>
                    <a:pt x="0" y="55"/>
                    <a:pt x="0" y="55"/>
                  </a:cubicBezTo>
                  <a:cubicBezTo>
                    <a:pt x="0" y="73"/>
                    <a:pt x="0" y="73"/>
                    <a:pt x="0" y="73"/>
                  </a:cubicBezTo>
                  <a:cubicBezTo>
                    <a:pt x="78" y="73"/>
                    <a:pt x="78" y="73"/>
                    <a:pt x="78" y="73"/>
                  </a:cubicBezTo>
                  <a:cubicBezTo>
                    <a:pt x="86" y="73"/>
                    <a:pt x="92" y="67"/>
                    <a:pt x="92" y="59"/>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9" name="Freeform 10"/>
            <p:cNvSpPr>
              <a:spLocks/>
            </p:cNvSpPr>
            <p:nvPr/>
          </p:nvSpPr>
          <p:spPr bwMode="auto">
            <a:xfrm>
              <a:off x="5553266" y="4586118"/>
              <a:ext cx="356995" cy="210246"/>
            </a:xfrm>
            <a:custGeom>
              <a:avLst/>
              <a:gdLst/>
              <a:ahLst/>
              <a:cxnLst>
                <a:cxn ang="0">
                  <a:pos x="106" y="0"/>
                </a:cxn>
                <a:cxn ang="0">
                  <a:pos x="88" y="10"/>
                </a:cxn>
                <a:cxn ang="0">
                  <a:pos x="63" y="55"/>
                </a:cxn>
                <a:cxn ang="0">
                  <a:pos x="38" y="10"/>
                </a:cxn>
                <a:cxn ang="0">
                  <a:pos x="20" y="0"/>
                </a:cxn>
                <a:cxn ang="0">
                  <a:pos x="0" y="20"/>
                </a:cxn>
                <a:cxn ang="0">
                  <a:pos x="0" y="74"/>
                </a:cxn>
                <a:cxn ang="0">
                  <a:pos x="21" y="74"/>
                </a:cxn>
                <a:cxn ang="0">
                  <a:pos x="21" y="29"/>
                </a:cxn>
                <a:cxn ang="0">
                  <a:pos x="24" y="26"/>
                </a:cxn>
                <a:cxn ang="0">
                  <a:pos x="26" y="27"/>
                </a:cxn>
                <a:cxn ang="0">
                  <a:pos x="53" y="74"/>
                </a:cxn>
                <a:cxn ang="0">
                  <a:pos x="73" y="74"/>
                </a:cxn>
                <a:cxn ang="0">
                  <a:pos x="100" y="27"/>
                </a:cxn>
                <a:cxn ang="0">
                  <a:pos x="102" y="26"/>
                </a:cxn>
                <a:cxn ang="0">
                  <a:pos x="105" y="29"/>
                </a:cxn>
                <a:cxn ang="0">
                  <a:pos x="105" y="74"/>
                </a:cxn>
                <a:cxn ang="0">
                  <a:pos x="126" y="74"/>
                </a:cxn>
                <a:cxn ang="0">
                  <a:pos x="126" y="20"/>
                </a:cxn>
                <a:cxn ang="0">
                  <a:pos x="106" y="0"/>
                </a:cxn>
              </a:cxnLst>
              <a:rect l="0" t="0" r="r" b="b"/>
              <a:pathLst>
                <a:path w="126" h="74">
                  <a:moveTo>
                    <a:pt x="106" y="0"/>
                  </a:moveTo>
                  <a:cubicBezTo>
                    <a:pt x="98" y="0"/>
                    <a:pt x="92" y="4"/>
                    <a:pt x="88" y="10"/>
                  </a:cubicBezTo>
                  <a:cubicBezTo>
                    <a:pt x="63" y="55"/>
                    <a:pt x="63" y="55"/>
                    <a:pt x="63" y="55"/>
                  </a:cubicBezTo>
                  <a:cubicBezTo>
                    <a:pt x="38" y="10"/>
                    <a:pt x="38" y="10"/>
                    <a:pt x="38" y="10"/>
                  </a:cubicBezTo>
                  <a:cubicBezTo>
                    <a:pt x="34" y="4"/>
                    <a:pt x="28" y="0"/>
                    <a:pt x="20" y="0"/>
                  </a:cubicBezTo>
                  <a:cubicBezTo>
                    <a:pt x="9" y="0"/>
                    <a:pt x="0" y="9"/>
                    <a:pt x="0" y="20"/>
                  </a:cubicBezTo>
                  <a:cubicBezTo>
                    <a:pt x="0" y="74"/>
                    <a:pt x="0" y="74"/>
                    <a:pt x="0" y="74"/>
                  </a:cubicBezTo>
                  <a:cubicBezTo>
                    <a:pt x="21" y="74"/>
                    <a:pt x="21" y="74"/>
                    <a:pt x="21" y="74"/>
                  </a:cubicBezTo>
                  <a:cubicBezTo>
                    <a:pt x="21" y="29"/>
                    <a:pt x="21" y="29"/>
                    <a:pt x="21" y="29"/>
                  </a:cubicBezTo>
                  <a:cubicBezTo>
                    <a:pt x="21" y="27"/>
                    <a:pt x="22" y="26"/>
                    <a:pt x="24" y="26"/>
                  </a:cubicBezTo>
                  <a:cubicBezTo>
                    <a:pt x="25" y="26"/>
                    <a:pt x="26" y="26"/>
                    <a:pt x="26" y="27"/>
                  </a:cubicBezTo>
                  <a:cubicBezTo>
                    <a:pt x="53" y="74"/>
                    <a:pt x="53" y="74"/>
                    <a:pt x="53" y="74"/>
                  </a:cubicBezTo>
                  <a:cubicBezTo>
                    <a:pt x="73" y="74"/>
                    <a:pt x="73" y="74"/>
                    <a:pt x="73" y="74"/>
                  </a:cubicBezTo>
                  <a:cubicBezTo>
                    <a:pt x="73" y="74"/>
                    <a:pt x="100" y="27"/>
                    <a:pt x="100" y="27"/>
                  </a:cubicBezTo>
                  <a:cubicBezTo>
                    <a:pt x="100" y="26"/>
                    <a:pt x="101" y="26"/>
                    <a:pt x="102" y="26"/>
                  </a:cubicBezTo>
                  <a:cubicBezTo>
                    <a:pt x="104" y="26"/>
                    <a:pt x="105" y="27"/>
                    <a:pt x="105" y="29"/>
                  </a:cubicBezTo>
                  <a:cubicBezTo>
                    <a:pt x="105" y="74"/>
                    <a:pt x="105" y="74"/>
                    <a:pt x="105" y="74"/>
                  </a:cubicBezTo>
                  <a:cubicBezTo>
                    <a:pt x="126" y="74"/>
                    <a:pt x="126" y="74"/>
                    <a:pt x="126" y="74"/>
                  </a:cubicBezTo>
                  <a:cubicBezTo>
                    <a:pt x="126" y="20"/>
                    <a:pt x="126" y="20"/>
                    <a:pt x="126" y="20"/>
                  </a:cubicBezTo>
                  <a:cubicBezTo>
                    <a:pt x="126" y="9"/>
                    <a:pt x="117" y="0"/>
                    <a:pt x="106" y="0"/>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0" name="Freeform 11"/>
            <p:cNvSpPr>
              <a:spLocks/>
            </p:cNvSpPr>
            <p:nvPr/>
          </p:nvSpPr>
          <p:spPr bwMode="auto">
            <a:xfrm>
              <a:off x="7125170" y="4461946"/>
              <a:ext cx="286443" cy="496688"/>
            </a:xfrm>
            <a:custGeom>
              <a:avLst/>
              <a:gdLst/>
              <a:ahLst/>
              <a:cxnLst>
                <a:cxn ang="0">
                  <a:pos x="80" y="14"/>
                </a:cxn>
                <a:cxn ang="0">
                  <a:pos x="80" y="95"/>
                </a:cxn>
                <a:cxn ang="0">
                  <a:pos x="77" y="98"/>
                </a:cxn>
                <a:cxn ang="0">
                  <a:pos x="75" y="97"/>
                </a:cxn>
                <a:cxn ang="0">
                  <a:pos x="36" y="50"/>
                </a:cxn>
                <a:cxn ang="0">
                  <a:pos x="20" y="42"/>
                </a:cxn>
                <a:cxn ang="0">
                  <a:pos x="0" y="63"/>
                </a:cxn>
                <a:cxn ang="0">
                  <a:pos x="0" y="175"/>
                </a:cxn>
                <a:cxn ang="0">
                  <a:pos x="21" y="161"/>
                </a:cxn>
                <a:cxn ang="0">
                  <a:pos x="21" y="68"/>
                </a:cxn>
                <a:cxn ang="0">
                  <a:pos x="24" y="65"/>
                </a:cxn>
                <a:cxn ang="0">
                  <a:pos x="26" y="66"/>
                </a:cxn>
                <a:cxn ang="0">
                  <a:pos x="65" y="113"/>
                </a:cxn>
                <a:cxn ang="0">
                  <a:pos x="81" y="120"/>
                </a:cxn>
                <a:cxn ang="0">
                  <a:pos x="101" y="100"/>
                </a:cxn>
                <a:cxn ang="0">
                  <a:pos x="101" y="0"/>
                </a:cxn>
                <a:cxn ang="0">
                  <a:pos x="80" y="14"/>
                </a:cxn>
              </a:cxnLst>
              <a:rect l="0" t="0" r="r" b="b"/>
              <a:pathLst>
                <a:path w="101" h="175">
                  <a:moveTo>
                    <a:pt x="80" y="14"/>
                  </a:moveTo>
                  <a:cubicBezTo>
                    <a:pt x="80" y="95"/>
                    <a:pt x="80" y="95"/>
                    <a:pt x="80" y="95"/>
                  </a:cubicBezTo>
                  <a:cubicBezTo>
                    <a:pt x="80" y="97"/>
                    <a:pt x="79" y="98"/>
                    <a:pt x="77" y="98"/>
                  </a:cubicBezTo>
                  <a:cubicBezTo>
                    <a:pt x="76" y="98"/>
                    <a:pt x="76" y="98"/>
                    <a:pt x="75" y="97"/>
                  </a:cubicBezTo>
                  <a:cubicBezTo>
                    <a:pt x="75" y="97"/>
                    <a:pt x="36" y="50"/>
                    <a:pt x="36" y="50"/>
                  </a:cubicBezTo>
                  <a:cubicBezTo>
                    <a:pt x="32" y="45"/>
                    <a:pt x="27" y="42"/>
                    <a:pt x="20" y="42"/>
                  </a:cubicBezTo>
                  <a:cubicBezTo>
                    <a:pt x="9" y="42"/>
                    <a:pt x="0" y="51"/>
                    <a:pt x="0" y="63"/>
                  </a:cubicBezTo>
                  <a:cubicBezTo>
                    <a:pt x="0" y="175"/>
                    <a:pt x="0" y="175"/>
                    <a:pt x="0" y="175"/>
                  </a:cubicBezTo>
                  <a:cubicBezTo>
                    <a:pt x="21" y="161"/>
                    <a:pt x="21" y="161"/>
                    <a:pt x="21" y="161"/>
                  </a:cubicBezTo>
                  <a:cubicBezTo>
                    <a:pt x="21" y="68"/>
                    <a:pt x="21" y="68"/>
                    <a:pt x="21" y="68"/>
                  </a:cubicBezTo>
                  <a:cubicBezTo>
                    <a:pt x="21" y="66"/>
                    <a:pt x="22" y="65"/>
                    <a:pt x="24" y="65"/>
                  </a:cubicBezTo>
                  <a:cubicBezTo>
                    <a:pt x="25" y="65"/>
                    <a:pt x="26" y="65"/>
                    <a:pt x="26" y="66"/>
                  </a:cubicBezTo>
                  <a:cubicBezTo>
                    <a:pt x="26" y="66"/>
                    <a:pt x="65" y="113"/>
                    <a:pt x="65" y="113"/>
                  </a:cubicBezTo>
                  <a:cubicBezTo>
                    <a:pt x="69" y="118"/>
                    <a:pt x="75" y="120"/>
                    <a:pt x="81" y="120"/>
                  </a:cubicBezTo>
                  <a:cubicBezTo>
                    <a:pt x="92" y="120"/>
                    <a:pt x="101" y="111"/>
                    <a:pt x="101" y="100"/>
                  </a:cubicBezTo>
                  <a:cubicBezTo>
                    <a:pt x="101" y="0"/>
                    <a:pt x="101" y="0"/>
                    <a:pt x="101" y="0"/>
                  </a:cubicBezTo>
                  <a:lnTo>
                    <a:pt x="80" y="14"/>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grpSp>
      <p:sp>
        <p:nvSpPr>
          <p:cNvPr id="16" name="Text Placeholder 15"/>
          <p:cNvSpPr>
            <a:spLocks noGrp="1"/>
          </p:cNvSpPr>
          <p:nvPr>
            <p:ph type="body" sz="quarter" idx="10"/>
          </p:nvPr>
        </p:nvSpPr>
        <p:spPr>
          <a:xfrm>
            <a:off x="4209011" y="1257066"/>
            <a:ext cx="4993178" cy="4553530"/>
          </a:xfrm>
        </p:spPr>
        <p:txBody>
          <a:bodyPr>
            <a:noAutofit/>
          </a:bodyPr>
          <a:lstStyle>
            <a:lvl1pPr marL="315913" indent="-315913">
              <a:spcAft>
                <a:spcPts val="400"/>
              </a:spcAft>
              <a:buClr>
                <a:schemeClr val="accent4"/>
              </a:buClr>
              <a:buFont typeface="Wingdings 2" pitchFamily="18" charset="2"/>
              <a:buChar char="¾"/>
              <a:defRPr sz="2400" b="1" cap="small" baseline="0"/>
            </a:lvl1pPr>
            <a:lvl2pPr marL="631825" indent="-200025">
              <a:spcAft>
                <a:spcPts val="400"/>
              </a:spcAft>
              <a:buClr>
                <a:schemeClr val="accent1"/>
              </a:buClr>
              <a:buFont typeface="Wingdings 2" pitchFamily="18" charset="2"/>
              <a:buChar char="¡"/>
              <a:defRPr sz="2000"/>
            </a:lvl2pPr>
          </a:lstStyle>
          <a:p>
            <a:pPr lvl="0"/>
            <a:r>
              <a:rPr lang="en-US" smtClean="0"/>
              <a:t>Click to edit Master text styles</a:t>
            </a:r>
          </a:p>
          <a:p>
            <a:pPr lvl="1"/>
            <a:r>
              <a:rPr lang="en-US" smtClean="0"/>
              <a:t>Second level</a:t>
            </a:r>
          </a:p>
        </p:txBody>
      </p:sp>
      <p:sp>
        <p:nvSpPr>
          <p:cNvPr id="18" name="Rectangle 39"/>
          <p:cNvSpPr>
            <a:spLocks noChangeArrowheads="1"/>
          </p:cNvSpPr>
          <p:nvPr userDrawn="1"/>
        </p:nvSpPr>
        <p:spPr bwMode="auto">
          <a:xfrm>
            <a:off x="0" y="0"/>
            <a:ext cx="9906000" cy="107950"/>
          </a:xfrm>
          <a:prstGeom prst="rect">
            <a:avLst/>
          </a:prstGeom>
          <a:solidFill>
            <a:srgbClr val="E94E0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amp;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lvl3pPr>
              <a:defRPr sz="16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mp; Phot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7331" name="think-cell Slide" r:id="rId4" imgW="270" imgH="270" progId="TCLayout.ActiveDocument.1">
                  <p:embed/>
                </p:oleObj>
              </mc:Choice>
              <mc:Fallback>
                <p:oleObj name="think-cell Slide" r:id="rId4" imgW="270" imgH="270" progId="TCLayout.ActiveDocument.1">
                  <p:embed/>
                  <p:pic>
                    <p:nvPicPr>
                      <p:cNvPr id="0" name="Picture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a:xfrm>
            <a:off x="495301" y="1600200"/>
            <a:ext cx="5498175"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pic>
        <p:nvPicPr>
          <p:cNvPr id="4" name="Picture 24" descr="C:\Users\Home\Desktop\Zineb\SIMAJE\Prospects\L'Argus de la presse\Ombre.png"/>
          <p:cNvPicPr preferRelativeResize="0">
            <a:picLocks noChangeArrowheads="1"/>
          </p:cNvPicPr>
          <p:nvPr userDrawn="1"/>
        </p:nvPicPr>
        <p:blipFill>
          <a:blip r:embed="rId6" cstate="print"/>
          <a:srcRect/>
          <a:stretch>
            <a:fillRect/>
          </a:stretch>
        </p:blipFill>
        <p:spPr bwMode="auto">
          <a:xfrm>
            <a:off x="6181725" y="6122902"/>
            <a:ext cx="3228975" cy="87398"/>
          </a:xfrm>
          <a:prstGeom prst="rect">
            <a:avLst/>
          </a:prstGeom>
          <a:noFill/>
          <a:ln w="9525">
            <a:noFill/>
            <a:miter lim="800000"/>
            <a:headEnd/>
            <a:tailEnd/>
          </a:ln>
        </p:spPr>
      </p:pic>
      <p:sp>
        <p:nvSpPr>
          <p:cNvPr id="6" name="Picture Placeholder 5"/>
          <p:cNvSpPr>
            <a:spLocks noGrp="1"/>
          </p:cNvSpPr>
          <p:nvPr>
            <p:ph type="pic" sz="quarter" idx="10" hasCustomPrompt="1"/>
          </p:nvPr>
        </p:nvSpPr>
        <p:spPr>
          <a:xfrm>
            <a:off x="6181725" y="1600200"/>
            <a:ext cx="3228975" cy="4525962"/>
          </a:xfrm>
          <a:solidFill>
            <a:schemeClr val="tx2">
              <a:lumMod val="20000"/>
              <a:lumOff val="80000"/>
            </a:schemeClr>
          </a:solidFill>
        </p:spPr>
        <p:txBody>
          <a:bodyPr anchor="ctr"/>
          <a:lstStyle>
            <a:lvl1pPr algn="ctr">
              <a:buNone/>
              <a:defRPr sz="1800" b="0"/>
            </a:lvl1pPr>
          </a:lstStyle>
          <a:p>
            <a:r>
              <a:rPr lang="fr-FR" dirty="0" smtClean="0"/>
              <a:t>Photo</a:t>
            </a:r>
            <a:endParaRPr lang="fr-FR"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Graphiqu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dirty="0"/>
          </a:p>
        </p:txBody>
      </p:sp>
      <p:sp>
        <p:nvSpPr>
          <p:cNvPr id="5" name="Rectangle 4"/>
          <p:cNvSpPr/>
          <p:nvPr userDrawn="1"/>
        </p:nvSpPr>
        <p:spPr>
          <a:xfrm>
            <a:off x="495299" y="2265376"/>
            <a:ext cx="4121140" cy="3476626"/>
          </a:xfrm>
          <a:prstGeom prst="rect">
            <a:avLst/>
          </a:prstGeom>
          <a:solidFill>
            <a:schemeClr val="bg1"/>
          </a:solidFill>
          <a:ln w="9525">
            <a:solidFill>
              <a:srgbClr val="008E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p>
        </p:txBody>
      </p:sp>
      <p:sp>
        <p:nvSpPr>
          <p:cNvPr id="6" name="Rectangle 5"/>
          <p:cNvSpPr/>
          <p:nvPr userDrawn="1"/>
        </p:nvSpPr>
        <p:spPr>
          <a:xfrm>
            <a:off x="5289560" y="2265376"/>
            <a:ext cx="4121140" cy="3476626"/>
          </a:xfrm>
          <a:prstGeom prst="rect">
            <a:avLst/>
          </a:prstGeom>
          <a:solidFill>
            <a:schemeClr val="bg1"/>
          </a:solidFill>
          <a:ln w="9525">
            <a:solidFill>
              <a:srgbClr val="008E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p>
        </p:txBody>
      </p:sp>
      <p:sp>
        <p:nvSpPr>
          <p:cNvPr id="8" name="Text Placeholder 7"/>
          <p:cNvSpPr>
            <a:spLocks noGrp="1"/>
          </p:cNvSpPr>
          <p:nvPr>
            <p:ph type="body" sz="quarter" idx="10" hasCustomPrompt="1"/>
          </p:nvPr>
        </p:nvSpPr>
        <p:spPr>
          <a:xfrm>
            <a:off x="495300" y="1828480"/>
            <a:ext cx="4121139" cy="430887"/>
          </a:xfrm>
        </p:spPr>
        <p:txBody>
          <a:bodyPr anchor="ctr"/>
          <a:lstStyle>
            <a:lvl1pPr marL="0" indent="0" algn="ctr">
              <a:buNone/>
              <a:defRPr sz="1600" cap="none" baseline="0">
                <a:solidFill>
                  <a:schemeClr val="accent2"/>
                </a:solidFill>
              </a:defRPr>
            </a:lvl1pPr>
          </a:lstStyle>
          <a:p>
            <a:pPr lvl="0"/>
            <a:r>
              <a:rPr lang="fr-FR" noProof="0" dirty="0" smtClean="0"/>
              <a:t>Titre 1</a:t>
            </a:r>
            <a:endParaRPr lang="fr-FR" noProof="0" dirty="0"/>
          </a:p>
        </p:txBody>
      </p:sp>
      <p:sp>
        <p:nvSpPr>
          <p:cNvPr id="9" name="Text Placeholder 7"/>
          <p:cNvSpPr>
            <a:spLocks noGrp="1"/>
          </p:cNvSpPr>
          <p:nvPr>
            <p:ph type="body" sz="quarter" idx="11" hasCustomPrompt="1"/>
          </p:nvPr>
        </p:nvSpPr>
        <p:spPr>
          <a:xfrm>
            <a:off x="5289560" y="1828480"/>
            <a:ext cx="4121139" cy="430887"/>
          </a:xfrm>
          <a:solidFill>
            <a:schemeClr val="accent2"/>
          </a:solidFill>
          <a:ln w="9525">
            <a:solidFill>
              <a:schemeClr val="accent2"/>
            </a:solidFill>
          </a:ln>
        </p:spPr>
        <p:txBody>
          <a:bodyPr anchor="ctr"/>
          <a:lstStyle>
            <a:lvl1pPr marL="0" indent="0" algn="ctr">
              <a:buNone/>
              <a:defRPr sz="1600" cap="none" baseline="0">
                <a:solidFill>
                  <a:schemeClr val="bg1"/>
                </a:solidFill>
              </a:defRPr>
            </a:lvl1pPr>
          </a:lstStyle>
          <a:p>
            <a:pPr lvl="0"/>
            <a:r>
              <a:rPr lang="fr-FR" noProof="0" dirty="0" smtClean="0"/>
              <a:t>Titre 2</a:t>
            </a:r>
            <a:endParaRPr lang="fr-FR" noProof="0" dirty="0"/>
          </a:p>
        </p:txBody>
      </p:sp>
      <p:sp>
        <p:nvSpPr>
          <p:cNvPr id="13" name="Chart Placeholder 12"/>
          <p:cNvSpPr>
            <a:spLocks noGrp="1"/>
          </p:cNvSpPr>
          <p:nvPr>
            <p:ph type="chart" sz="quarter" idx="12"/>
          </p:nvPr>
        </p:nvSpPr>
        <p:spPr>
          <a:xfrm>
            <a:off x="606413" y="2393964"/>
            <a:ext cx="3898913" cy="3219450"/>
          </a:xfrm>
        </p:spPr>
        <p:txBody>
          <a:bodyPr anchor="ctr"/>
          <a:lstStyle>
            <a:lvl1pPr algn="ctr">
              <a:buNone/>
              <a:defRPr sz="1800" b="0"/>
            </a:lvl1pPr>
          </a:lstStyle>
          <a:p>
            <a:r>
              <a:rPr lang="en-US" smtClean="0"/>
              <a:t>Click icon to add chart</a:t>
            </a:r>
            <a:endParaRPr lang="fr-FR" dirty="0"/>
          </a:p>
        </p:txBody>
      </p:sp>
      <p:sp>
        <p:nvSpPr>
          <p:cNvPr id="14" name="Chart Placeholder 12"/>
          <p:cNvSpPr>
            <a:spLocks noGrp="1"/>
          </p:cNvSpPr>
          <p:nvPr>
            <p:ph type="chart" sz="quarter" idx="13"/>
          </p:nvPr>
        </p:nvSpPr>
        <p:spPr>
          <a:xfrm>
            <a:off x="5400674" y="2393964"/>
            <a:ext cx="3898913" cy="3219450"/>
          </a:xfrm>
        </p:spPr>
        <p:txBody>
          <a:bodyPr anchor="ctr"/>
          <a:lstStyle>
            <a:lvl1pPr algn="ctr">
              <a:buNone/>
              <a:defRPr sz="1800" b="0"/>
            </a:lvl1pPr>
          </a:lstStyle>
          <a:p>
            <a:r>
              <a:rPr lang="en-US" smtClean="0"/>
              <a:t>Click icon to add chart</a:t>
            </a:r>
            <a:endParaRPr lang="fr-FR"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126" name="think-cell Slide" r:id="rId22" imgW="270" imgH="270" progId="TCLayout.ActiveDocument.1">
                  <p:embed/>
                </p:oleObj>
              </mc:Choice>
              <mc:Fallback>
                <p:oleObj name="think-cell Slide" r:id="rId22" imgW="270" imgH="270" progId="TCLayout.ActiveDocument.1">
                  <p:embed/>
                  <p:pic>
                    <p:nvPicPr>
                      <p:cNvPr id="0" name="Picture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a:xfrm>
            <a:off x="495300" y="1600200"/>
            <a:ext cx="8915400" cy="4525962"/>
          </a:xfrm>
          <a:prstGeom prst="rect">
            <a:avLst/>
          </a:prstGeom>
        </p:spPr>
        <p:txBody>
          <a:bodyPr vert="horz"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9" name="TextBox 8"/>
          <p:cNvSpPr txBox="1"/>
          <p:nvPr/>
        </p:nvSpPr>
        <p:spPr>
          <a:xfrm>
            <a:off x="862289" y="6616660"/>
            <a:ext cx="1453924" cy="123111"/>
          </a:xfrm>
          <a:prstGeom prst="rect">
            <a:avLst/>
          </a:prstGeom>
          <a:noFill/>
        </p:spPr>
        <p:txBody>
          <a:bodyPr wrap="none" lIns="0" tIns="0" rIns="0" bIns="0" rtlCol="0">
            <a:spAutoFit/>
          </a:bodyPr>
          <a:lstStyle/>
          <a:p>
            <a:r>
              <a:rPr lang="en-US" sz="800" noProof="0" dirty="0" smtClean="0">
                <a:solidFill>
                  <a:schemeClr val="accent1"/>
                </a:solidFill>
              </a:rPr>
              <a:t>Name of the presentation - date</a:t>
            </a:r>
            <a:endParaRPr lang="en-US" sz="800" noProof="0" dirty="0">
              <a:solidFill>
                <a:schemeClr val="accent1"/>
              </a:solidFill>
            </a:endParaRPr>
          </a:p>
        </p:txBody>
      </p:sp>
      <p:sp>
        <p:nvSpPr>
          <p:cNvPr id="10" name="TextBox 9"/>
          <p:cNvSpPr txBox="1"/>
          <p:nvPr/>
        </p:nvSpPr>
        <p:spPr>
          <a:xfrm>
            <a:off x="495299" y="6616660"/>
            <a:ext cx="273843" cy="123111"/>
          </a:xfrm>
          <a:prstGeom prst="rect">
            <a:avLst/>
          </a:prstGeom>
          <a:noFill/>
        </p:spPr>
        <p:txBody>
          <a:bodyPr wrap="square" lIns="0" tIns="0" rIns="0" bIns="0" rtlCol="0">
            <a:spAutoFit/>
          </a:bodyPr>
          <a:lstStyle/>
          <a:p>
            <a:pPr algn="ctr"/>
            <a:fld id="{6A895693-0027-4F28-9367-92E39A51F51C}" type="slidenum">
              <a:rPr lang="fr-FR" sz="800" smtClean="0">
                <a:solidFill>
                  <a:schemeClr val="accent1"/>
                </a:solidFill>
              </a:rPr>
              <a:pPr algn="ctr"/>
              <a:t>‹#›</a:t>
            </a:fld>
            <a:endParaRPr lang="fr-FR" sz="800" dirty="0">
              <a:solidFill>
                <a:schemeClr val="accent1"/>
              </a:solidFill>
            </a:endParaRPr>
          </a:p>
        </p:txBody>
      </p:sp>
      <p:cxnSp>
        <p:nvCxnSpPr>
          <p:cNvPr id="12" name="Straight Connector 11"/>
          <p:cNvCxnSpPr/>
          <p:nvPr/>
        </p:nvCxnSpPr>
        <p:spPr>
          <a:xfrm>
            <a:off x="769143" y="6599634"/>
            <a:ext cx="0" cy="15716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505573"/>
            <a:ext cx="990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8698050" y="6577039"/>
            <a:ext cx="757100" cy="202352"/>
            <a:chOff x="4930625" y="3208512"/>
            <a:chExt cx="2921301" cy="780788"/>
          </a:xfrm>
        </p:grpSpPr>
        <p:sp>
          <p:nvSpPr>
            <p:cNvPr id="16" name="Freeform 6"/>
            <p:cNvSpPr>
              <a:spLocks noEditPoints="1"/>
            </p:cNvSpPr>
            <p:nvPr/>
          </p:nvSpPr>
          <p:spPr bwMode="auto">
            <a:xfrm>
              <a:off x="5531744" y="3408145"/>
              <a:ext cx="479120" cy="326068"/>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6" y="55"/>
                </a:cxn>
                <a:cxn ang="0">
                  <a:pos x="21" y="50"/>
                </a:cxn>
                <a:cxn ang="0">
                  <a:pos x="21" y="45"/>
                </a:cxn>
                <a:cxn ang="0">
                  <a:pos x="85"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3"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6" y="55"/>
                    <a:pt x="26" y="55"/>
                    <a:pt x="26" y="55"/>
                  </a:cubicBezTo>
                  <a:cubicBezTo>
                    <a:pt x="23" y="55"/>
                    <a:pt x="21" y="53"/>
                    <a:pt x="21" y="50"/>
                  </a:cubicBezTo>
                  <a:cubicBezTo>
                    <a:pt x="21" y="45"/>
                    <a:pt x="21" y="45"/>
                    <a:pt x="21" y="45"/>
                  </a:cubicBezTo>
                  <a:cubicBezTo>
                    <a:pt x="85" y="45"/>
                    <a:pt x="85" y="45"/>
                    <a:pt x="85" y="45"/>
                  </a:cubicBezTo>
                  <a:cubicBezTo>
                    <a:pt x="93" y="45"/>
                    <a:pt x="99" y="39"/>
                    <a:pt x="99" y="32"/>
                  </a:cubicBezTo>
                  <a:cubicBezTo>
                    <a:pt x="99" y="20"/>
                    <a:pt x="99" y="20"/>
                    <a:pt x="99" y="20"/>
                  </a:cubicBezTo>
                  <a:cubicBezTo>
                    <a:pt x="99" y="9"/>
                    <a:pt x="89"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7" name="Freeform 7"/>
            <p:cNvSpPr>
              <a:spLocks noEditPoints="1"/>
            </p:cNvSpPr>
            <p:nvPr/>
          </p:nvSpPr>
          <p:spPr bwMode="auto">
            <a:xfrm>
              <a:off x="6922521" y="3408145"/>
              <a:ext cx="479120" cy="326068"/>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7" y="55"/>
                </a:cxn>
                <a:cxn ang="0">
                  <a:pos x="21" y="50"/>
                </a:cxn>
                <a:cxn ang="0">
                  <a:pos x="21" y="45"/>
                </a:cxn>
                <a:cxn ang="0">
                  <a:pos x="86"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4"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7" y="55"/>
                    <a:pt x="27" y="55"/>
                    <a:pt x="27" y="55"/>
                  </a:cubicBezTo>
                  <a:cubicBezTo>
                    <a:pt x="24" y="55"/>
                    <a:pt x="21" y="53"/>
                    <a:pt x="21" y="50"/>
                  </a:cubicBezTo>
                  <a:cubicBezTo>
                    <a:pt x="21" y="45"/>
                    <a:pt x="21" y="45"/>
                    <a:pt x="21" y="45"/>
                  </a:cubicBezTo>
                  <a:cubicBezTo>
                    <a:pt x="86" y="45"/>
                    <a:pt x="86" y="45"/>
                    <a:pt x="86" y="45"/>
                  </a:cubicBezTo>
                  <a:cubicBezTo>
                    <a:pt x="93" y="45"/>
                    <a:pt x="99" y="39"/>
                    <a:pt x="99" y="32"/>
                  </a:cubicBezTo>
                  <a:cubicBezTo>
                    <a:pt x="99" y="20"/>
                    <a:pt x="99" y="20"/>
                    <a:pt x="99" y="20"/>
                  </a:cubicBezTo>
                  <a:cubicBezTo>
                    <a:pt x="99" y="9"/>
                    <a:pt x="90"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8" name="Freeform 8"/>
            <p:cNvSpPr>
              <a:spLocks/>
            </p:cNvSpPr>
            <p:nvPr/>
          </p:nvSpPr>
          <p:spPr bwMode="auto">
            <a:xfrm>
              <a:off x="6010864" y="3408145"/>
              <a:ext cx="428103" cy="326068"/>
            </a:xfrm>
            <a:custGeom>
              <a:avLst/>
              <a:gdLst/>
              <a:ahLst/>
              <a:cxnLst>
                <a:cxn ang="0">
                  <a:pos x="93" y="32"/>
                </a:cxn>
                <a:cxn ang="0">
                  <a:pos x="93" y="14"/>
                </a:cxn>
                <a:cxn ang="0">
                  <a:pos x="79" y="0"/>
                </a:cxn>
                <a:cxn ang="0">
                  <a:pos x="0" y="0"/>
                </a:cxn>
                <a:cxn ang="0">
                  <a:pos x="0" y="0"/>
                </a:cxn>
                <a:cxn ang="0">
                  <a:pos x="0" y="17"/>
                </a:cxn>
                <a:cxn ang="0">
                  <a:pos x="67" y="17"/>
                </a:cxn>
                <a:cxn ang="0">
                  <a:pos x="72" y="23"/>
                </a:cxn>
                <a:cxn ang="0">
                  <a:pos x="67" y="28"/>
                </a:cxn>
                <a:cxn ang="0">
                  <a:pos x="0" y="28"/>
                </a:cxn>
                <a:cxn ang="0">
                  <a:pos x="0" y="73"/>
                </a:cxn>
                <a:cxn ang="0">
                  <a:pos x="21" y="73"/>
                </a:cxn>
                <a:cxn ang="0">
                  <a:pos x="21" y="45"/>
                </a:cxn>
                <a:cxn ang="0">
                  <a:pos x="52" y="45"/>
                </a:cxn>
                <a:cxn ang="0">
                  <a:pos x="70" y="73"/>
                </a:cxn>
                <a:cxn ang="0">
                  <a:pos x="96" y="73"/>
                </a:cxn>
                <a:cxn ang="0">
                  <a:pos x="76" y="45"/>
                </a:cxn>
                <a:cxn ang="0">
                  <a:pos x="79" y="45"/>
                </a:cxn>
                <a:cxn ang="0">
                  <a:pos x="93" y="32"/>
                </a:cxn>
              </a:cxnLst>
              <a:rect l="0" t="0" r="r" b="b"/>
              <a:pathLst>
                <a:path w="96" h="73">
                  <a:moveTo>
                    <a:pt x="93" y="32"/>
                  </a:moveTo>
                  <a:cubicBezTo>
                    <a:pt x="93" y="14"/>
                    <a:pt x="93" y="14"/>
                    <a:pt x="93" y="14"/>
                  </a:cubicBezTo>
                  <a:cubicBezTo>
                    <a:pt x="93" y="6"/>
                    <a:pt x="87" y="0"/>
                    <a:pt x="79" y="0"/>
                  </a:cubicBezTo>
                  <a:cubicBezTo>
                    <a:pt x="0" y="0"/>
                    <a:pt x="0" y="0"/>
                    <a:pt x="0" y="0"/>
                  </a:cubicBezTo>
                  <a:cubicBezTo>
                    <a:pt x="0" y="0"/>
                    <a:pt x="0" y="0"/>
                    <a:pt x="0" y="0"/>
                  </a:cubicBezTo>
                  <a:cubicBezTo>
                    <a:pt x="0" y="17"/>
                    <a:pt x="0" y="17"/>
                    <a:pt x="0" y="17"/>
                  </a:cubicBezTo>
                  <a:cubicBezTo>
                    <a:pt x="67" y="17"/>
                    <a:pt x="67" y="17"/>
                    <a:pt x="67" y="17"/>
                  </a:cubicBezTo>
                  <a:cubicBezTo>
                    <a:pt x="69" y="17"/>
                    <a:pt x="72" y="20"/>
                    <a:pt x="72" y="23"/>
                  </a:cubicBezTo>
                  <a:cubicBezTo>
                    <a:pt x="72" y="25"/>
                    <a:pt x="69" y="28"/>
                    <a:pt x="67" y="28"/>
                  </a:cubicBezTo>
                  <a:cubicBezTo>
                    <a:pt x="0" y="28"/>
                    <a:pt x="0" y="28"/>
                    <a:pt x="0" y="28"/>
                  </a:cubicBezTo>
                  <a:cubicBezTo>
                    <a:pt x="0" y="73"/>
                    <a:pt x="0" y="73"/>
                    <a:pt x="0" y="73"/>
                  </a:cubicBezTo>
                  <a:cubicBezTo>
                    <a:pt x="21" y="73"/>
                    <a:pt x="21" y="73"/>
                    <a:pt x="21" y="73"/>
                  </a:cubicBezTo>
                  <a:cubicBezTo>
                    <a:pt x="21" y="45"/>
                    <a:pt x="21" y="45"/>
                    <a:pt x="21" y="45"/>
                  </a:cubicBezTo>
                  <a:cubicBezTo>
                    <a:pt x="52" y="45"/>
                    <a:pt x="52" y="45"/>
                    <a:pt x="52" y="45"/>
                  </a:cubicBezTo>
                  <a:cubicBezTo>
                    <a:pt x="70" y="73"/>
                    <a:pt x="70" y="73"/>
                    <a:pt x="70" y="73"/>
                  </a:cubicBezTo>
                  <a:cubicBezTo>
                    <a:pt x="96" y="73"/>
                    <a:pt x="96" y="73"/>
                    <a:pt x="96" y="73"/>
                  </a:cubicBezTo>
                  <a:cubicBezTo>
                    <a:pt x="76" y="45"/>
                    <a:pt x="76" y="45"/>
                    <a:pt x="76" y="45"/>
                  </a:cubicBezTo>
                  <a:cubicBezTo>
                    <a:pt x="79" y="45"/>
                    <a:pt x="79" y="45"/>
                    <a:pt x="79" y="45"/>
                  </a:cubicBezTo>
                  <a:cubicBezTo>
                    <a:pt x="87" y="45"/>
                    <a:pt x="93" y="39"/>
                    <a:pt x="93" y="3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9" name="Freeform 9"/>
            <p:cNvSpPr>
              <a:spLocks/>
            </p:cNvSpPr>
            <p:nvPr/>
          </p:nvSpPr>
          <p:spPr bwMode="auto">
            <a:xfrm>
              <a:off x="6478892" y="3408145"/>
              <a:ext cx="408139" cy="326068"/>
            </a:xfrm>
            <a:custGeom>
              <a:avLst/>
              <a:gdLst/>
              <a:ahLst/>
              <a:cxnLst>
                <a:cxn ang="0">
                  <a:pos x="92" y="59"/>
                </a:cxn>
                <a:cxn ang="0">
                  <a:pos x="92" y="41"/>
                </a:cxn>
                <a:cxn ang="0">
                  <a:pos x="78" y="28"/>
                </a:cxn>
                <a:cxn ang="0">
                  <a:pos x="26" y="28"/>
                </a:cxn>
                <a:cxn ang="0">
                  <a:pos x="21" y="23"/>
                </a:cxn>
                <a:cxn ang="0">
                  <a:pos x="26" y="17"/>
                </a:cxn>
                <a:cxn ang="0">
                  <a:pos x="92" y="17"/>
                </a:cxn>
                <a:cxn ang="0">
                  <a:pos x="92" y="0"/>
                </a:cxn>
                <a:cxn ang="0">
                  <a:pos x="14" y="0"/>
                </a:cxn>
                <a:cxn ang="0">
                  <a:pos x="0" y="14"/>
                </a:cxn>
                <a:cxn ang="0">
                  <a:pos x="0" y="32"/>
                </a:cxn>
                <a:cxn ang="0">
                  <a:pos x="14" y="45"/>
                </a:cxn>
                <a:cxn ang="0">
                  <a:pos x="66" y="45"/>
                </a:cxn>
                <a:cxn ang="0">
                  <a:pos x="71" y="50"/>
                </a:cxn>
                <a:cxn ang="0">
                  <a:pos x="66" y="55"/>
                </a:cxn>
                <a:cxn ang="0">
                  <a:pos x="0" y="55"/>
                </a:cxn>
                <a:cxn ang="0">
                  <a:pos x="0" y="73"/>
                </a:cxn>
                <a:cxn ang="0">
                  <a:pos x="78" y="73"/>
                </a:cxn>
                <a:cxn ang="0">
                  <a:pos x="92" y="59"/>
                </a:cxn>
              </a:cxnLst>
              <a:rect l="0" t="0" r="r" b="b"/>
              <a:pathLst>
                <a:path w="92" h="73">
                  <a:moveTo>
                    <a:pt x="92" y="59"/>
                  </a:moveTo>
                  <a:cubicBezTo>
                    <a:pt x="92" y="41"/>
                    <a:pt x="92" y="41"/>
                    <a:pt x="92" y="41"/>
                  </a:cubicBezTo>
                  <a:cubicBezTo>
                    <a:pt x="92" y="34"/>
                    <a:pt x="86" y="28"/>
                    <a:pt x="78" y="28"/>
                  </a:cubicBezTo>
                  <a:cubicBezTo>
                    <a:pt x="26" y="28"/>
                    <a:pt x="26" y="28"/>
                    <a:pt x="26" y="28"/>
                  </a:cubicBezTo>
                  <a:cubicBezTo>
                    <a:pt x="23" y="28"/>
                    <a:pt x="21" y="25"/>
                    <a:pt x="21" y="23"/>
                  </a:cubicBezTo>
                  <a:cubicBezTo>
                    <a:pt x="21" y="20"/>
                    <a:pt x="23" y="17"/>
                    <a:pt x="26" y="17"/>
                  </a:cubicBezTo>
                  <a:cubicBezTo>
                    <a:pt x="92" y="17"/>
                    <a:pt x="92" y="17"/>
                    <a:pt x="92" y="17"/>
                  </a:cubicBezTo>
                  <a:cubicBezTo>
                    <a:pt x="92" y="0"/>
                    <a:pt x="92" y="0"/>
                    <a:pt x="92" y="0"/>
                  </a:cubicBezTo>
                  <a:cubicBezTo>
                    <a:pt x="14" y="0"/>
                    <a:pt x="14" y="0"/>
                    <a:pt x="14" y="0"/>
                  </a:cubicBezTo>
                  <a:cubicBezTo>
                    <a:pt x="6" y="0"/>
                    <a:pt x="0" y="6"/>
                    <a:pt x="0" y="14"/>
                  </a:cubicBezTo>
                  <a:cubicBezTo>
                    <a:pt x="0" y="32"/>
                    <a:pt x="0" y="32"/>
                    <a:pt x="0" y="32"/>
                  </a:cubicBezTo>
                  <a:cubicBezTo>
                    <a:pt x="0" y="39"/>
                    <a:pt x="6" y="45"/>
                    <a:pt x="14" y="45"/>
                  </a:cubicBezTo>
                  <a:cubicBezTo>
                    <a:pt x="66" y="45"/>
                    <a:pt x="66" y="45"/>
                    <a:pt x="66" y="45"/>
                  </a:cubicBezTo>
                  <a:cubicBezTo>
                    <a:pt x="68" y="45"/>
                    <a:pt x="71" y="47"/>
                    <a:pt x="71" y="50"/>
                  </a:cubicBezTo>
                  <a:cubicBezTo>
                    <a:pt x="71" y="53"/>
                    <a:pt x="68" y="55"/>
                    <a:pt x="66" y="55"/>
                  </a:cubicBezTo>
                  <a:cubicBezTo>
                    <a:pt x="0" y="55"/>
                    <a:pt x="0" y="55"/>
                    <a:pt x="0" y="55"/>
                  </a:cubicBezTo>
                  <a:cubicBezTo>
                    <a:pt x="0" y="73"/>
                    <a:pt x="0" y="73"/>
                    <a:pt x="0" y="73"/>
                  </a:cubicBezTo>
                  <a:cubicBezTo>
                    <a:pt x="78" y="73"/>
                    <a:pt x="78" y="73"/>
                    <a:pt x="78" y="73"/>
                  </a:cubicBezTo>
                  <a:cubicBezTo>
                    <a:pt x="86" y="73"/>
                    <a:pt x="92" y="67"/>
                    <a:pt x="92" y="59"/>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0" name="Freeform 10"/>
            <p:cNvSpPr>
              <a:spLocks/>
            </p:cNvSpPr>
            <p:nvPr/>
          </p:nvSpPr>
          <p:spPr bwMode="auto">
            <a:xfrm>
              <a:off x="4930625" y="3403709"/>
              <a:ext cx="561192" cy="330505"/>
            </a:xfrm>
            <a:custGeom>
              <a:avLst/>
              <a:gdLst/>
              <a:ahLst/>
              <a:cxnLst>
                <a:cxn ang="0">
                  <a:pos x="106" y="0"/>
                </a:cxn>
                <a:cxn ang="0">
                  <a:pos x="88" y="10"/>
                </a:cxn>
                <a:cxn ang="0">
                  <a:pos x="63" y="55"/>
                </a:cxn>
                <a:cxn ang="0">
                  <a:pos x="38" y="10"/>
                </a:cxn>
                <a:cxn ang="0">
                  <a:pos x="20" y="0"/>
                </a:cxn>
                <a:cxn ang="0">
                  <a:pos x="0" y="20"/>
                </a:cxn>
                <a:cxn ang="0">
                  <a:pos x="0" y="74"/>
                </a:cxn>
                <a:cxn ang="0">
                  <a:pos x="21" y="74"/>
                </a:cxn>
                <a:cxn ang="0">
                  <a:pos x="21" y="29"/>
                </a:cxn>
                <a:cxn ang="0">
                  <a:pos x="24" y="26"/>
                </a:cxn>
                <a:cxn ang="0">
                  <a:pos x="26" y="27"/>
                </a:cxn>
                <a:cxn ang="0">
                  <a:pos x="53" y="74"/>
                </a:cxn>
                <a:cxn ang="0">
                  <a:pos x="73" y="74"/>
                </a:cxn>
                <a:cxn ang="0">
                  <a:pos x="100" y="27"/>
                </a:cxn>
                <a:cxn ang="0">
                  <a:pos x="102" y="26"/>
                </a:cxn>
                <a:cxn ang="0">
                  <a:pos x="105" y="29"/>
                </a:cxn>
                <a:cxn ang="0">
                  <a:pos x="105" y="74"/>
                </a:cxn>
                <a:cxn ang="0">
                  <a:pos x="126" y="74"/>
                </a:cxn>
                <a:cxn ang="0">
                  <a:pos x="126" y="20"/>
                </a:cxn>
                <a:cxn ang="0">
                  <a:pos x="106" y="0"/>
                </a:cxn>
              </a:cxnLst>
              <a:rect l="0" t="0" r="r" b="b"/>
              <a:pathLst>
                <a:path w="126" h="74">
                  <a:moveTo>
                    <a:pt x="106" y="0"/>
                  </a:moveTo>
                  <a:cubicBezTo>
                    <a:pt x="98" y="0"/>
                    <a:pt x="92" y="4"/>
                    <a:pt x="88" y="10"/>
                  </a:cubicBezTo>
                  <a:cubicBezTo>
                    <a:pt x="63" y="55"/>
                    <a:pt x="63" y="55"/>
                    <a:pt x="63" y="55"/>
                  </a:cubicBezTo>
                  <a:cubicBezTo>
                    <a:pt x="38" y="10"/>
                    <a:pt x="38" y="10"/>
                    <a:pt x="38" y="10"/>
                  </a:cubicBezTo>
                  <a:cubicBezTo>
                    <a:pt x="34" y="4"/>
                    <a:pt x="28" y="0"/>
                    <a:pt x="20" y="0"/>
                  </a:cubicBezTo>
                  <a:cubicBezTo>
                    <a:pt x="9" y="0"/>
                    <a:pt x="0" y="9"/>
                    <a:pt x="0" y="20"/>
                  </a:cubicBezTo>
                  <a:cubicBezTo>
                    <a:pt x="0" y="74"/>
                    <a:pt x="0" y="74"/>
                    <a:pt x="0" y="74"/>
                  </a:cubicBezTo>
                  <a:cubicBezTo>
                    <a:pt x="21" y="74"/>
                    <a:pt x="21" y="74"/>
                    <a:pt x="21" y="74"/>
                  </a:cubicBezTo>
                  <a:cubicBezTo>
                    <a:pt x="21" y="29"/>
                    <a:pt x="21" y="29"/>
                    <a:pt x="21" y="29"/>
                  </a:cubicBezTo>
                  <a:cubicBezTo>
                    <a:pt x="21" y="27"/>
                    <a:pt x="22" y="26"/>
                    <a:pt x="24" y="26"/>
                  </a:cubicBezTo>
                  <a:cubicBezTo>
                    <a:pt x="25" y="26"/>
                    <a:pt x="26" y="26"/>
                    <a:pt x="26" y="27"/>
                  </a:cubicBezTo>
                  <a:cubicBezTo>
                    <a:pt x="53" y="74"/>
                    <a:pt x="53" y="74"/>
                    <a:pt x="53" y="74"/>
                  </a:cubicBezTo>
                  <a:cubicBezTo>
                    <a:pt x="73" y="74"/>
                    <a:pt x="73" y="74"/>
                    <a:pt x="73" y="74"/>
                  </a:cubicBezTo>
                  <a:cubicBezTo>
                    <a:pt x="73" y="74"/>
                    <a:pt x="100" y="27"/>
                    <a:pt x="100" y="27"/>
                  </a:cubicBezTo>
                  <a:cubicBezTo>
                    <a:pt x="100" y="26"/>
                    <a:pt x="101" y="26"/>
                    <a:pt x="102" y="26"/>
                  </a:cubicBezTo>
                  <a:cubicBezTo>
                    <a:pt x="104" y="26"/>
                    <a:pt x="105" y="27"/>
                    <a:pt x="105" y="29"/>
                  </a:cubicBezTo>
                  <a:cubicBezTo>
                    <a:pt x="105" y="74"/>
                    <a:pt x="105" y="74"/>
                    <a:pt x="105" y="74"/>
                  </a:cubicBezTo>
                  <a:cubicBezTo>
                    <a:pt x="126" y="74"/>
                    <a:pt x="126" y="74"/>
                    <a:pt x="126" y="74"/>
                  </a:cubicBezTo>
                  <a:cubicBezTo>
                    <a:pt x="126" y="20"/>
                    <a:pt x="126" y="20"/>
                    <a:pt x="126" y="20"/>
                  </a:cubicBezTo>
                  <a:cubicBezTo>
                    <a:pt x="126" y="9"/>
                    <a:pt x="117" y="0"/>
                    <a:pt x="106" y="0"/>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1" name="Freeform 11"/>
            <p:cNvSpPr>
              <a:spLocks/>
            </p:cNvSpPr>
            <p:nvPr/>
          </p:nvSpPr>
          <p:spPr bwMode="auto">
            <a:xfrm>
              <a:off x="7401641" y="3208512"/>
              <a:ext cx="450285" cy="780788"/>
            </a:xfrm>
            <a:custGeom>
              <a:avLst/>
              <a:gdLst/>
              <a:ahLst/>
              <a:cxnLst>
                <a:cxn ang="0">
                  <a:pos x="80" y="14"/>
                </a:cxn>
                <a:cxn ang="0">
                  <a:pos x="80" y="95"/>
                </a:cxn>
                <a:cxn ang="0">
                  <a:pos x="77" y="98"/>
                </a:cxn>
                <a:cxn ang="0">
                  <a:pos x="75" y="97"/>
                </a:cxn>
                <a:cxn ang="0">
                  <a:pos x="36" y="50"/>
                </a:cxn>
                <a:cxn ang="0">
                  <a:pos x="20" y="42"/>
                </a:cxn>
                <a:cxn ang="0">
                  <a:pos x="0" y="63"/>
                </a:cxn>
                <a:cxn ang="0">
                  <a:pos x="0" y="175"/>
                </a:cxn>
                <a:cxn ang="0">
                  <a:pos x="21" y="161"/>
                </a:cxn>
                <a:cxn ang="0">
                  <a:pos x="21" y="68"/>
                </a:cxn>
                <a:cxn ang="0">
                  <a:pos x="24" y="65"/>
                </a:cxn>
                <a:cxn ang="0">
                  <a:pos x="26" y="66"/>
                </a:cxn>
                <a:cxn ang="0">
                  <a:pos x="65" y="113"/>
                </a:cxn>
                <a:cxn ang="0">
                  <a:pos x="81" y="120"/>
                </a:cxn>
                <a:cxn ang="0">
                  <a:pos x="101" y="100"/>
                </a:cxn>
                <a:cxn ang="0">
                  <a:pos x="101" y="0"/>
                </a:cxn>
                <a:cxn ang="0">
                  <a:pos x="80" y="14"/>
                </a:cxn>
              </a:cxnLst>
              <a:rect l="0" t="0" r="r" b="b"/>
              <a:pathLst>
                <a:path w="101" h="175">
                  <a:moveTo>
                    <a:pt x="80" y="14"/>
                  </a:moveTo>
                  <a:cubicBezTo>
                    <a:pt x="80" y="95"/>
                    <a:pt x="80" y="95"/>
                    <a:pt x="80" y="95"/>
                  </a:cubicBezTo>
                  <a:cubicBezTo>
                    <a:pt x="80" y="97"/>
                    <a:pt x="79" y="98"/>
                    <a:pt x="77" y="98"/>
                  </a:cubicBezTo>
                  <a:cubicBezTo>
                    <a:pt x="76" y="98"/>
                    <a:pt x="76" y="98"/>
                    <a:pt x="75" y="97"/>
                  </a:cubicBezTo>
                  <a:cubicBezTo>
                    <a:pt x="75" y="97"/>
                    <a:pt x="36" y="50"/>
                    <a:pt x="36" y="50"/>
                  </a:cubicBezTo>
                  <a:cubicBezTo>
                    <a:pt x="32" y="45"/>
                    <a:pt x="27" y="42"/>
                    <a:pt x="20" y="42"/>
                  </a:cubicBezTo>
                  <a:cubicBezTo>
                    <a:pt x="9" y="42"/>
                    <a:pt x="0" y="51"/>
                    <a:pt x="0" y="63"/>
                  </a:cubicBezTo>
                  <a:cubicBezTo>
                    <a:pt x="0" y="175"/>
                    <a:pt x="0" y="175"/>
                    <a:pt x="0" y="175"/>
                  </a:cubicBezTo>
                  <a:cubicBezTo>
                    <a:pt x="21" y="161"/>
                    <a:pt x="21" y="161"/>
                    <a:pt x="21" y="161"/>
                  </a:cubicBezTo>
                  <a:cubicBezTo>
                    <a:pt x="21" y="68"/>
                    <a:pt x="21" y="68"/>
                    <a:pt x="21" y="68"/>
                  </a:cubicBezTo>
                  <a:cubicBezTo>
                    <a:pt x="21" y="66"/>
                    <a:pt x="22" y="65"/>
                    <a:pt x="24" y="65"/>
                  </a:cubicBezTo>
                  <a:cubicBezTo>
                    <a:pt x="25" y="65"/>
                    <a:pt x="26" y="65"/>
                    <a:pt x="26" y="66"/>
                  </a:cubicBezTo>
                  <a:cubicBezTo>
                    <a:pt x="26" y="66"/>
                    <a:pt x="65" y="113"/>
                    <a:pt x="65" y="113"/>
                  </a:cubicBezTo>
                  <a:cubicBezTo>
                    <a:pt x="69" y="118"/>
                    <a:pt x="75" y="120"/>
                    <a:pt x="81" y="120"/>
                  </a:cubicBezTo>
                  <a:cubicBezTo>
                    <a:pt x="92" y="120"/>
                    <a:pt x="101" y="111"/>
                    <a:pt x="101" y="100"/>
                  </a:cubicBezTo>
                  <a:cubicBezTo>
                    <a:pt x="101" y="0"/>
                    <a:pt x="101" y="0"/>
                    <a:pt x="101" y="0"/>
                  </a:cubicBezTo>
                  <a:lnTo>
                    <a:pt x="80" y="14"/>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grpSp>
      <p:cxnSp>
        <p:nvCxnSpPr>
          <p:cNvPr id="22" name="Straight Connector 27"/>
          <p:cNvCxnSpPr/>
          <p:nvPr/>
        </p:nvCxnSpPr>
        <p:spPr>
          <a:xfrm>
            <a:off x="0" y="1084231"/>
            <a:ext cx="9906000" cy="0"/>
          </a:xfrm>
          <a:prstGeom prst="line">
            <a:avLst/>
          </a:prstGeom>
          <a:ln>
            <a:solidFill>
              <a:srgbClr val="E84E0F"/>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95300" y="138891"/>
            <a:ext cx="8915400" cy="914400"/>
          </a:xfrm>
          <a:prstGeom prst="rect">
            <a:avLst/>
          </a:prstGeom>
        </p:spPr>
        <p:txBody>
          <a:bodyPr vert="horz" lIns="0" tIns="0" rIns="0" bIns="0" rtlCol="0" anchor="ctr">
            <a:noAutofit/>
          </a:bodyPr>
          <a:lstStyle/>
          <a:p>
            <a:r>
              <a:rPr lang="en-US" noProof="0" smtClean="0"/>
              <a:t>Click to edit Master title style</a:t>
            </a:r>
            <a:endParaRPr lang="en-US" noProof="0" dirty="0"/>
          </a:p>
        </p:txBody>
      </p:sp>
      <p:sp>
        <p:nvSpPr>
          <p:cNvPr id="23" name="Rectangle 39"/>
          <p:cNvSpPr>
            <a:spLocks noChangeArrowheads="1"/>
          </p:cNvSpPr>
          <p:nvPr/>
        </p:nvSpPr>
        <p:spPr bwMode="auto">
          <a:xfrm>
            <a:off x="0" y="0"/>
            <a:ext cx="9906000" cy="107950"/>
          </a:xfrm>
          <a:prstGeom prst="rect">
            <a:avLst/>
          </a:prstGeom>
          <a:solidFill>
            <a:srgbClr val="E94E0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p>
        </p:txBody>
      </p:sp>
    </p:spTree>
  </p:cSld>
  <p:clrMap bg1="lt1" tx1="dk1" bg2="lt2" tx2="dk2" accent1="accent1" accent2="accent2" accent3="accent3" accent4="accent4" accent5="accent5" accent6="accent6" hlink="hlink" folHlink="folHlink"/>
  <p:sldLayoutIdLst>
    <p:sldLayoutId id="2147483928" r:id="rId1"/>
    <p:sldLayoutId id="2147483939" r:id="rId2"/>
    <p:sldLayoutId id="2147483935" r:id="rId3"/>
    <p:sldLayoutId id="2147483930" r:id="rId4"/>
    <p:sldLayoutId id="2147483936" r:id="rId5"/>
    <p:sldLayoutId id="2147483929" r:id="rId6"/>
    <p:sldLayoutId id="2147483933" r:id="rId7"/>
    <p:sldLayoutId id="2147483941" r:id="rId8"/>
    <p:sldLayoutId id="2147483938" r:id="rId9"/>
    <p:sldLayoutId id="2147483934" r:id="rId10"/>
    <p:sldLayoutId id="2147483942" r:id="rId11"/>
    <p:sldLayoutId id="2147483940" r:id="rId12"/>
    <p:sldLayoutId id="2147483943" r:id="rId13"/>
    <p:sldLayoutId id="2147483944" r:id="rId14"/>
    <p:sldLayoutId id="2147483945" r:id="rId15"/>
    <p:sldLayoutId id="2147483946" r:id="rId16"/>
    <p:sldLayoutId id="2147483947" r:id="rId17"/>
    <p:sldLayoutId id="2147483948" r:id="rId18"/>
  </p:sldLayoutIdLst>
  <p:transition>
    <p:fade/>
  </p:transition>
  <p:timing>
    <p:tnLst>
      <p:par>
        <p:cTn id="1" dur="indefinite" restart="never" nodeType="tmRoot"/>
      </p:par>
    </p:tnLst>
  </p:timing>
  <p:txStyles>
    <p:titleStyle>
      <a:lvl1pPr algn="l" defTabSz="914400" rtl="0" eaLnBrk="1" latinLnBrk="0" hangingPunct="1">
        <a:spcBef>
          <a:spcPct val="0"/>
        </a:spcBef>
        <a:buNone/>
        <a:defRPr sz="2800" b="1" kern="1200" cap="small" baseline="0">
          <a:solidFill>
            <a:schemeClr val="accent4"/>
          </a:solidFill>
          <a:latin typeface="+mj-lt"/>
          <a:ea typeface="+mj-ea"/>
          <a:cs typeface="+mj-cs"/>
        </a:defRPr>
      </a:lvl1pPr>
    </p:titleStyle>
    <p:bodyStyle>
      <a:lvl1pPr marL="284400" indent="-284400" algn="l" defTabSz="914400" rtl="0" eaLnBrk="1" latinLnBrk="0" hangingPunct="1">
        <a:spcBef>
          <a:spcPts val="0"/>
        </a:spcBef>
        <a:spcAft>
          <a:spcPts val="400"/>
        </a:spcAft>
        <a:buClr>
          <a:schemeClr val="accent4"/>
        </a:buClr>
        <a:buFont typeface="Wingdings 2" pitchFamily="18" charset="2"/>
        <a:buChar char="¾"/>
        <a:defRPr sz="2400" b="1" kern="1200" cap="small" baseline="0">
          <a:solidFill>
            <a:schemeClr val="tx1"/>
          </a:solidFill>
          <a:latin typeface="+mn-lt"/>
          <a:ea typeface="+mn-ea"/>
          <a:cs typeface="+mn-cs"/>
        </a:defRPr>
      </a:lvl1pPr>
      <a:lvl2pPr marL="561600" indent="-201600" algn="l" defTabSz="914400" rtl="0" eaLnBrk="1" latinLnBrk="0" hangingPunct="1">
        <a:spcBef>
          <a:spcPts val="0"/>
        </a:spcBef>
        <a:spcAft>
          <a:spcPts val="400"/>
        </a:spcAft>
        <a:buClr>
          <a:schemeClr val="accent1"/>
        </a:buClr>
        <a:buFont typeface="Wingdings 2" pitchFamily="18" charset="2"/>
        <a:buChar char="¡"/>
        <a:defRPr sz="2000" kern="1200">
          <a:solidFill>
            <a:schemeClr val="tx1"/>
          </a:solidFill>
          <a:latin typeface="+mn-lt"/>
          <a:ea typeface="+mn-ea"/>
          <a:cs typeface="+mn-cs"/>
        </a:defRPr>
      </a:lvl2pPr>
      <a:lvl3pPr marL="946800" indent="-201600" algn="l" defTabSz="914400" rtl="0" eaLnBrk="1" latinLnBrk="0" hangingPunct="1">
        <a:spcBef>
          <a:spcPts val="0"/>
        </a:spcBef>
        <a:spcAft>
          <a:spcPts val="400"/>
        </a:spcAft>
        <a:buClr>
          <a:schemeClr val="accent4"/>
        </a:buClr>
        <a:buFont typeface="Wingdings 2" pitchFamily="18" charset="2"/>
        <a:buChar char="¡"/>
        <a:defRPr sz="1600" kern="1200">
          <a:solidFill>
            <a:schemeClr val="tx1"/>
          </a:solidFill>
          <a:latin typeface="+mn-lt"/>
          <a:ea typeface="+mn-ea"/>
          <a:cs typeface="+mn-cs"/>
        </a:defRPr>
      </a:lvl3pPr>
      <a:lvl4pPr marL="1324800" indent="-230400" algn="l" defTabSz="914400" rtl="0" eaLnBrk="1" latinLnBrk="0" hangingPunct="1">
        <a:spcBef>
          <a:spcPts val="0"/>
        </a:spcBef>
        <a:spcAft>
          <a:spcPts val="400"/>
        </a:spcAft>
        <a:buClr>
          <a:schemeClr val="accent1"/>
        </a:buClr>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ts val="0"/>
        </a:spcBef>
        <a:spcAft>
          <a:spcPts val="40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15.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9.jp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15.jpeg"/><Relationship Id="rId5" Type="http://schemas.openxmlformats.org/officeDocument/2006/relationships/image" Target="../media/image20.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7.xml"/><Relationship Id="rId5" Type="http://schemas.openxmlformats.org/officeDocument/2006/relationships/image" Target="../media/image22.png"/><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8.xml"/><Relationship Id="rId5" Type="http://schemas.openxmlformats.org/officeDocument/2006/relationships/image" Target="../media/image15.jpe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notesSlide" Target="../notesSlides/notesSlide16.xml"/><Relationship Id="rId7" Type="http://schemas.openxmlformats.org/officeDocument/2006/relationships/hyperlink" Target="http://common.ziffdavisinternet.com/util_get_image/0/0,1425,i=3148,00.jpg" TargetMode="Externa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25.jpeg"/><Relationship Id="rId5" Type="http://schemas.openxmlformats.org/officeDocument/2006/relationships/hyperlink" Target="http://www.allproducts.com/manufacture97/eleclead/product1-s.jpg" TargetMode="External"/><Relationship Id="rId4" Type="http://schemas.openxmlformats.org/officeDocument/2006/relationships/image" Target="../media/image24.jpeg"/><Relationship Id="rId9"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1.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5.jpeg"/><Relationship Id="rId2" Type="http://schemas.openxmlformats.org/officeDocument/2006/relationships/tags" Target="../tags/tag22.xml"/><Relationship Id="rId1" Type="http://schemas.openxmlformats.org/officeDocument/2006/relationships/vmlDrawing" Target="../drawings/vmlDrawing3.vml"/><Relationship Id="rId6" Type="http://schemas.openxmlformats.org/officeDocument/2006/relationships/image" Target="../media/image33.png"/><Relationship Id="rId5" Type="http://schemas.openxmlformats.org/officeDocument/2006/relationships/oleObject" Target="../embeddings/oleObject3.bin"/><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Surge Protection:</a:t>
            </a:r>
            <a:endParaRPr lang="en-US" dirty="0"/>
          </a:p>
        </p:txBody>
      </p:sp>
      <p:sp>
        <p:nvSpPr>
          <p:cNvPr id="3" name="Subtitle 2"/>
          <p:cNvSpPr>
            <a:spLocks noGrp="1"/>
          </p:cNvSpPr>
          <p:nvPr>
            <p:ph type="subTitle" idx="1"/>
          </p:nvPr>
        </p:nvSpPr>
        <p:spPr/>
        <p:txBody>
          <a:bodyPr/>
          <a:lstStyle/>
          <a:p>
            <a:r>
              <a:rPr lang="en-US" dirty="0" smtClean="0"/>
              <a:t>Technical Background &amp; Basics</a:t>
            </a:r>
            <a:endParaRPr lang="en-US" dirty="0"/>
          </a:p>
        </p:txBody>
      </p:sp>
      <p:sp>
        <p:nvSpPr>
          <p:cNvPr id="4" name="Text Placeholder 3"/>
          <p:cNvSpPr>
            <a:spLocks noGrp="1"/>
          </p:cNvSpPr>
          <p:nvPr>
            <p:ph type="body" sz="quarter" idx="10"/>
          </p:nvPr>
        </p:nvSpPr>
        <p:spPr/>
        <p:txBody>
          <a:bodyPr/>
          <a:lstStyle/>
          <a:p>
            <a:endParaRPr lang="en-US"/>
          </a:p>
        </p:txBody>
      </p:sp>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30" b="130"/>
          <a:stretch>
            <a:fillRect/>
          </a:stretch>
        </p:blip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2204" y="1918733"/>
            <a:ext cx="5343308" cy="2378710"/>
          </a:xfrm>
          <a:prstGeom prst="rect">
            <a:avLst/>
          </a:prstGeom>
        </p:spPr>
      </p:pic>
      <p:sp>
        <p:nvSpPr>
          <p:cNvPr id="262152" name="Rectangle 8"/>
          <p:cNvSpPr>
            <a:spLocks noGrp="1" noChangeArrowheads="1"/>
          </p:cNvSpPr>
          <p:nvPr>
            <p:ph type="title"/>
          </p:nvPr>
        </p:nvSpPr>
        <p:spPr/>
        <p:txBody>
          <a:bodyPr/>
          <a:lstStyle/>
          <a:p>
            <a:r>
              <a:rPr lang="en-US" altLang="en-US" dirty="0"/>
              <a:t>Power Quality Problems</a:t>
            </a:r>
          </a:p>
        </p:txBody>
      </p:sp>
      <p:sp>
        <p:nvSpPr>
          <p:cNvPr id="262146" name="Rectangle 2"/>
          <p:cNvSpPr>
            <a:spLocks noGrp="1" noChangeArrowheads="1"/>
          </p:cNvSpPr>
          <p:nvPr>
            <p:ph idx="1"/>
          </p:nvPr>
        </p:nvSpPr>
        <p:spPr>
          <a:xfrm>
            <a:off x="495300" y="4508626"/>
            <a:ext cx="8915400" cy="1617536"/>
          </a:xfrm>
          <a:noFill/>
          <a:ln/>
        </p:spPr>
        <p:txBody>
          <a:bodyPr/>
          <a:lstStyle/>
          <a:p>
            <a:pPr marL="381000" indent="-381000">
              <a:lnSpc>
                <a:spcPct val="80000"/>
              </a:lnSpc>
            </a:pPr>
            <a:r>
              <a:rPr lang="en-US" altLang="en-US" dirty="0"/>
              <a:t>There are two general causes of voltage surge</a:t>
            </a:r>
          </a:p>
          <a:p>
            <a:pPr marL="731838" lvl="1" indent="-381000">
              <a:lnSpc>
                <a:spcPct val="80000"/>
              </a:lnSpc>
              <a:buFont typeface="Times" pitchFamily="18" charset="0"/>
              <a:buAutoNum type="arabicPeriod"/>
            </a:pPr>
            <a:r>
              <a:rPr lang="en-US" altLang="en-US" dirty="0"/>
              <a:t>Natural causes (lightning)</a:t>
            </a:r>
          </a:p>
          <a:p>
            <a:pPr marL="731838" lvl="1" indent="-381000">
              <a:lnSpc>
                <a:spcPct val="80000"/>
              </a:lnSpc>
              <a:buFont typeface="Times" pitchFamily="18" charset="0"/>
              <a:buAutoNum type="arabicPeriod"/>
            </a:pPr>
            <a:r>
              <a:rPr lang="en-US" altLang="en-US" dirty="0"/>
              <a:t>Other causes due to equipment or switching devices</a:t>
            </a:r>
          </a:p>
          <a:p>
            <a:pPr marL="1063625" lvl="2" indent="-381000">
              <a:lnSpc>
                <a:spcPct val="80000"/>
              </a:lnSpc>
              <a:buFont typeface="Times" pitchFamily="18" charset="0"/>
              <a:buAutoNum type="alphaLcPeriod"/>
            </a:pPr>
            <a:r>
              <a:rPr lang="en-US" altLang="en-US" sz="2000" dirty="0"/>
              <a:t>Utility switching</a:t>
            </a:r>
          </a:p>
          <a:p>
            <a:pPr marL="1063625" lvl="2" indent="-381000">
              <a:lnSpc>
                <a:spcPct val="80000"/>
              </a:lnSpc>
              <a:buFont typeface="Times" pitchFamily="18" charset="0"/>
              <a:buAutoNum type="alphaLcPeriod"/>
            </a:pPr>
            <a:r>
              <a:rPr lang="en-US" altLang="en-US" sz="2000" dirty="0"/>
              <a:t>Facility equipment due to switching in your facility, your neighbors facility or at the utility company</a:t>
            </a:r>
          </a:p>
        </p:txBody>
      </p:sp>
      <p:sp>
        <p:nvSpPr>
          <p:cNvPr id="262150" name="Text Box 6"/>
          <p:cNvSpPr txBox="1">
            <a:spLocks noChangeArrowheads="1"/>
          </p:cNvSpPr>
          <p:nvPr/>
        </p:nvSpPr>
        <p:spPr bwMode="auto">
          <a:xfrm>
            <a:off x="1676797" y="1549401"/>
            <a:ext cx="65325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dirty="0">
                <a:latin typeface="Arial" charset="0"/>
              </a:rPr>
              <a:t>Sources of Power Quality Problems in the Business Place</a:t>
            </a:r>
          </a:p>
        </p:txBody>
      </p:sp>
      <p:sp>
        <p:nvSpPr>
          <p:cNvPr id="262148" name="Rectangle 4"/>
          <p:cNvSpPr>
            <a:spLocks noChangeArrowheads="1"/>
          </p:cNvSpPr>
          <p:nvPr/>
        </p:nvSpPr>
        <p:spPr bwMode="auto">
          <a:xfrm>
            <a:off x="6294729" y="4087522"/>
            <a:ext cx="309562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30000"/>
              </a:spcBef>
              <a:buSzPct val="80000"/>
              <a:buBlip>
                <a:blip r:embed="rId5"/>
              </a:buBlip>
              <a:defRPr sz="2000">
                <a:solidFill>
                  <a:srgbClr val="72797F"/>
                </a:solidFill>
                <a:latin typeface="Arial" charset="0"/>
                <a:cs typeface="Times New Roman" pitchFamily="18" charset="0"/>
              </a:defRPr>
            </a:lvl1pPr>
            <a:lvl2pPr marL="742950" indent="-285750">
              <a:spcBef>
                <a:spcPct val="30000"/>
              </a:spcBef>
              <a:buChar char="–"/>
              <a:defRPr>
                <a:solidFill>
                  <a:schemeClr val="tx1"/>
                </a:solidFill>
                <a:latin typeface="Arial" charset="0"/>
                <a:cs typeface="Times New Roman" pitchFamily="18" charset="0"/>
              </a:defRPr>
            </a:lvl2pPr>
            <a:lvl3pPr marL="1143000" indent="-228600">
              <a:spcBef>
                <a:spcPct val="30000"/>
              </a:spcBef>
              <a:buChar char="•"/>
              <a:defRPr sz="1600">
                <a:solidFill>
                  <a:schemeClr val="tx1"/>
                </a:solidFill>
                <a:latin typeface="Arial" charset="0"/>
                <a:cs typeface="Times New Roman" pitchFamily="18" charset="0"/>
              </a:defRPr>
            </a:lvl3pPr>
            <a:lvl4pPr marL="1600200" indent="-228600">
              <a:spcBef>
                <a:spcPct val="20000"/>
              </a:spcBef>
              <a:buChar char="–"/>
              <a:defRPr sz="1400">
                <a:solidFill>
                  <a:schemeClr val="tx1"/>
                </a:solidFill>
                <a:latin typeface="Arial" charset="0"/>
                <a:cs typeface="Times New Roman" pitchFamily="18" charset="0"/>
              </a:defRPr>
            </a:lvl4pPr>
            <a:lvl5pPr marL="2057400" indent="-228600">
              <a:spcBef>
                <a:spcPct val="20000"/>
              </a:spcBef>
              <a:buChar char="»"/>
              <a:defRPr sz="1400">
                <a:solidFill>
                  <a:schemeClr val="tx1"/>
                </a:solidFill>
                <a:latin typeface="Arial" charset="0"/>
                <a:cs typeface="Times New Roman" pitchFamily="18" charset="0"/>
              </a:defRPr>
            </a:lvl5pPr>
            <a:lvl6pPr marL="2514600" indent="-228600" fontAlgn="base">
              <a:spcBef>
                <a:spcPct val="20000"/>
              </a:spcBef>
              <a:spcAft>
                <a:spcPct val="0"/>
              </a:spcAft>
              <a:buChar char="»"/>
              <a:defRPr sz="1400">
                <a:solidFill>
                  <a:schemeClr val="tx1"/>
                </a:solidFill>
                <a:latin typeface="Arial" charset="0"/>
                <a:cs typeface="Times New Roman" pitchFamily="18" charset="0"/>
              </a:defRPr>
            </a:lvl6pPr>
            <a:lvl7pPr marL="2971800" indent="-228600" fontAlgn="base">
              <a:spcBef>
                <a:spcPct val="20000"/>
              </a:spcBef>
              <a:spcAft>
                <a:spcPct val="0"/>
              </a:spcAft>
              <a:buChar char="»"/>
              <a:defRPr sz="1400">
                <a:solidFill>
                  <a:schemeClr val="tx1"/>
                </a:solidFill>
                <a:latin typeface="Arial" charset="0"/>
                <a:cs typeface="Times New Roman" pitchFamily="18" charset="0"/>
              </a:defRPr>
            </a:lvl7pPr>
            <a:lvl8pPr marL="3429000" indent="-228600" fontAlgn="base">
              <a:spcBef>
                <a:spcPct val="20000"/>
              </a:spcBef>
              <a:spcAft>
                <a:spcPct val="0"/>
              </a:spcAft>
              <a:buChar char="»"/>
              <a:defRPr sz="1400">
                <a:solidFill>
                  <a:schemeClr val="tx1"/>
                </a:solidFill>
                <a:latin typeface="Arial" charset="0"/>
                <a:cs typeface="Times New Roman" pitchFamily="18" charset="0"/>
              </a:defRPr>
            </a:lvl8pPr>
            <a:lvl9pPr marL="3886200" indent="-228600" fontAlgn="base">
              <a:spcBef>
                <a:spcPct val="20000"/>
              </a:spcBef>
              <a:spcAft>
                <a:spcPct val="0"/>
              </a:spcAft>
              <a:buChar char="»"/>
              <a:defRPr sz="1400">
                <a:solidFill>
                  <a:schemeClr val="tx1"/>
                </a:solidFill>
                <a:latin typeface="Arial" charset="0"/>
                <a:cs typeface="Times New Roman" pitchFamily="18" charset="0"/>
              </a:defRPr>
            </a:lvl9pPr>
          </a:lstStyle>
          <a:p>
            <a:pPr>
              <a:buFontTx/>
              <a:buNone/>
            </a:pPr>
            <a:r>
              <a:rPr lang="en-US" altLang="en-US" sz="1000" i="1" dirty="0"/>
              <a:t>Florida Power Study</a:t>
            </a:r>
          </a:p>
        </p:txBody>
      </p:sp>
    </p:spTree>
    <p:custDataLst>
      <p:tags r:id="rId1"/>
    </p:custDataLst>
    <p:extLst>
      <p:ext uri="{BB962C8B-B14F-4D97-AF65-F5344CB8AC3E}">
        <p14:creationId xmlns:p14="http://schemas.microsoft.com/office/powerpoint/2010/main" val="101162000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262146">
                                            <p:txEl>
                                              <p:pRg st="0" end="0"/>
                                            </p:txEl>
                                          </p:spTgt>
                                        </p:tgtEl>
                                        <p:attrNameLst>
                                          <p:attrName>style.visibility</p:attrName>
                                        </p:attrNameLst>
                                      </p:cBhvr>
                                      <p:to>
                                        <p:strVal val="visible"/>
                                      </p:to>
                                    </p:set>
                                    <p:anim calcmode="lin" valueType="num">
                                      <p:cBhvr additive="base">
                                        <p:cTn id="7" dur="500" fill="hold"/>
                                        <p:tgtEl>
                                          <p:spTgt spid="26214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6214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62146">
                                            <p:txEl>
                                              <p:pRg st="1" end="1"/>
                                            </p:txEl>
                                          </p:spTgt>
                                        </p:tgtEl>
                                        <p:attrNameLst>
                                          <p:attrName>style.visibility</p:attrName>
                                        </p:attrNameLst>
                                      </p:cBhvr>
                                      <p:to>
                                        <p:strVal val="visible"/>
                                      </p:to>
                                    </p:set>
                                    <p:anim calcmode="lin" valueType="num">
                                      <p:cBhvr additive="base">
                                        <p:cTn id="11" dur="500" fill="hold"/>
                                        <p:tgtEl>
                                          <p:spTgt spid="262146">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6214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62146">
                                            <p:txEl>
                                              <p:pRg st="2" end="2"/>
                                            </p:txEl>
                                          </p:spTgt>
                                        </p:tgtEl>
                                        <p:attrNameLst>
                                          <p:attrName>style.visibility</p:attrName>
                                        </p:attrNameLst>
                                      </p:cBhvr>
                                      <p:to>
                                        <p:strVal val="visible"/>
                                      </p:to>
                                    </p:set>
                                    <p:anim calcmode="lin" valueType="num">
                                      <p:cBhvr additive="base">
                                        <p:cTn id="15" dur="500" fill="hold"/>
                                        <p:tgtEl>
                                          <p:spTgt spid="262146">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62146">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62146">
                                            <p:txEl>
                                              <p:pRg st="3" end="3"/>
                                            </p:txEl>
                                          </p:spTgt>
                                        </p:tgtEl>
                                        <p:attrNameLst>
                                          <p:attrName>style.visibility</p:attrName>
                                        </p:attrNameLst>
                                      </p:cBhvr>
                                      <p:to>
                                        <p:strVal val="visible"/>
                                      </p:to>
                                    </p:set>
                                    <p:anim calcmode="lin" valueType="num">
                                      <p:cBhvr additive="base">
                                        <p:cTn id="19" dur="500" fill="hold"/>
                                        <p:tgtEl>
                                          <p:spTgt spid="262146">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62146">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62146">
                                            <p:txEl>
                                              <p:pRg st="4" end="4"/>
                                            </p:txEl>
                                          </p:spTgt>
                                        </p:tgtEl>
                                        <p:attrNameLst>
                                          <p:attrName>style.visibility</p:attrName>
                                        </p:attrNameLst>
                                      </p:cBhvr>
                                      <p:to>
                                        <p:strVal val="visible"/>
                                      </p:to>
                                    </p:set>
                                    <p:anim calcmode="lin" valueType="num">
                                      <p:cBhvr additive="base">
                                        <p:cTn id="23" dur="500" fill="hold"/>
                                        <p:tgtEl>
                                          <p:spTgt spid="262146">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6214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n-US" altLang="en-US" dirty="0"/>
              <a:t>Natural Causes (Lightning)</a:t>
            </a:r>
          </a:p>
        </p:txBody>
      </p:sp>
      <p:sp>
        <p:nvSpPr>
          <p:cNvPr id="264195" name="Rectangle 3"/>
          <p:cNvSpPr>
            <a:spLocks noGrp="1" noChangeArrowheads="1"/>
          </p:cNvSpPr>
          <p:nvPr>
            <p:ph idx="1"/>
          </p:nvPr>
        </p:nvSpPr>
        <p:spPr>
          <a:xfrm>
            <a:off x="495300" y="4037846"/>
            <a:ext cx="8915400" cy="2088316"/>
          </a:xfrm>
        </p:spPr>
        <p:txBody>
          <a:bodyPr/>
          <a:lstStyle/>
          <a:p>
            <a:r>
              <a:rPr lang="en-US" altLang="en-US" dirty="0"/>
              <a:t>Direct lightning strikes</a:t>
            </a:r>
          </a:p>
          <a:p>
            <a:pPr lvl="1"/>
            <a:r>
              <a:rPr lang="en-US" altLang="en-US" dirty="0"/>
              <a:t>Can be the most damaging</a:t>
            </a:r>
          </a:p>
          <a:p>
            <a:r>
              <a:rPr lang="en-US" altLang="en-US" dirty="0"/>
              <a:t>Indirect lightning strikes</a:t>
            </a:r>
          </a:p>
          <a:p>
            <a:pPr lvl="1"/>
            <a:r>
              <a:rPr lang="en-US" altLang="en-US" dirty="0"/>
              <a:t>Indirect lightning strikes up to 30 miles away can still affect your facility</a:t>
            </a:r>
          </a:p>
        </p:txBody>
      </p:sp>
      <p:pic>
        <p:nvPicPr>
          <p:cNvPr id="264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489" y="1752600"/>
            <a:ext cx="2402550" cy="1549400"/>
          </a:xfrm>
          <a:prstGeom prst="rect">
            <a:avLst/>
          </a:prstGeom>
          <a:noFill/>
          <a:extLst>
            <a:ext uri="{909E8E84-426E-40DD-AFC4-6F175D3DCCD1}">
              <a14:hiddenFill xmlns:a14="http://schemas.microsoft.com/office/drawing/2010/main">
                <a:solidFill>
                  <a:srgbClr val="FFFFFF"/>
                </a:solidFill>
              </a14:hiddenFill>
            </a:ext>
          </a:extLst>
        </p:spPr>
      </p:pic>
      <p:sp>
        <p:nvSpPr>
          <p:cNvPr id="264198" name="Text Box 6"/>
          <p:cNvSpPr txBox="1">
            <a:spLocks noChangeArrowheads="1"/>
          </p:cNvSpPr>
          <p:nvPr/>
        </p:nvSpPr>
        <p:spPr bwMode="auto">
          <a:xfrm>
            <a:off x="937287" y="3357563"/>
            <a:ext cx="2338917" cy="276999"/>
          </a:xfrm>
          <a:prstGeom prst="rect">
            <a:avLst/>
          </a:prstGeom>
          <a:noFill/>
          <a:ln>
            <a:noFill/>
          </a:ln>
          <a:effectLst/>
          <a:extLst>
            <a:ext uri="{909E8E84-426E-40DD-AFC4-6F175D3DCCD1}">
              <a14:hiddenFill xmlns:a14="http://schemas.microsoft.com/office/drawing/2010/main">
                <a:solidFill>
                  <a:srgbClr val="0053E3"/>
                </a:solidFill>
              </a14:hiddenFill>
            </a:ext>
            <a:ext uri="{91240B29-F687-4F45-9708-019B960494DF}">
              <a14:hiddenLine xmlns:a14="http://schemas.microsoft.com/office/drawing/2010/main" w="38100">
                <a:solidFill>
                  <a:srgbClr val="E38B0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200" b="1" dirty="0">
                <a:solidFill>
                  <a:srgbClr val="517485"/>
                </a:solidFill>
                <a:latin typeface="Arial" charset="0"/>
              </a:rPr>
              <a:t>Initial direct or indirect strike</a:t>
            </a:r>
          </a:p>
        </p:txBody>
      </p:sp>
      <p:pic>
        <p:nvPicPr>
          <p:cNvPr id="26420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7233" y="1778000"/>
            <a:ext cx="2476500" cy="1517650"/>
          </a:xfrm>
          <a:prstGeom prst="rect">
            <a:avLst/>
          </a:prstGeom>
          <a:noFill/>
          <a:extLst>
            <a:ext uri="{909E8E84-426E-40DD-AFC4-6F175D3DCCD1}">
              <a14:hiddenFill xmlns:a14="http://schemas.microsoft.com/office/drawing/2010/main">
                <a:solidFill>
                  <a:srgbClr val="FFFFFF"/>
                </a:solidFill>
              </a14:hiddenFill>
            </a:ext>
          </a:extLst>
        </p:spPr>
      </p:pic>
      <p:sp>
        <p:nvSpPr>
          <p:cNvPr id="264202" name="Text Box 10"/>
          <p:cNvSpPr txBox="1">
            <a:spLocks noChangeArrowheads="1"/>
          </p:cNvSpPr>
          <p:nvPr/>
        </p:nvSpPr>
        <p:spPr bwMode="auto">
          <a:xfrm>
            <a:off x="3797300" y="3357563"/>
            <a:ext cx="2325158" cy="457200"/>
          </a:xfrm>
          <a:prstGeom prst="rect">
            <a:avLst/>
          </a:prstGeom>
          <a:noFill/>
          <a:ln>
            <a:noFill/>
          </a:ln>
          <a:effectLst/>
          <a:extLst>
            <a:ext uri="{909E8E84-426E-40DD-AFC4-6F175D3DCCD1}">
              <a14:hiddenFill xmlns:a14="http://schemas.microsoft.com/office/drawing/2010/main">
                <a:solidFill>
                  <a:srgbClr val="0053E3"/>
                </a:solidFill>
              </a14:hiddenFill>
            </a:ext>
            <a:ext uri="{91240B29-F687-4F45-9708-019B960494DF}">
              <a14:hiddenLine xmlns:a14="http://schemas.microsoft.com/office/drawing/2010/main" w="38100">
                <a:solidFill>
                  <a:srgbClr val="E38B0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200" b="1" dirty="0">
                <a:solidFill>
                  <a:srgbClr val="517485"/>
                </a:solidFill>
                <a:latin typeface="Arial" charset="0"/>
              </a:rPr>
              <a:t>Travels through power</a:t>
            </a:r>
          </a:p>
          <a:p>
            <a:pPr algn="ctr" eaLnBrk="0" hangingPunct="0"/>
            <a:r>
              <a:rPr lang="en-US" altLang="en-US" sz="1200" b="1" dirty="0">
                <a:solidFill>
                  <a:srgbClr val="517485"/>
                </a:solidFill>
                <a:latin typeface="Arial" charset="0"/>
              </a:rPr>
              <a:t>lines or ground</a:t>
            </a:r>
          </a:p>
        </p:txBody>
      </p:sp>
      <p:sp>
        <p:nvSpPr>
          <p:cNvPr id="264205" name="Text Box 13"/>
          <p:cNvSpPr txBox="1">
            <a:spLocks noChangeArrowheads="1"/>
          </p:cNvSpPr>
          <p:nvPr/>
        </p:nvSpPr>
        <p:spPr bwMode="auto">
          <a:xfrm>
            <a:off x="6903244" y="3357564"/>
            <a:ext cx="1569660" cy="276999"/>
          </a:xfrm>
          <a:prstGeom prst="rect">
            <a:avLst/>
          </a:prstGeom>
          <a:noFill/>
          <a:ln>
            <a:noFill/>
          </a:ln>
          <a:effectLst/>
          <a:extLst>
            <a:ext uri="{909E8E84-426E-40DD-AFC4-6F175D3DCCD1}">
              <a14:hiddenFill xmlns:a14="http://schemas.microsoft.com/office/drawing/2010/main">
                <a:solidFill>
                  <a:srgbClr val="0053E3"/>
                </a:solidFill>
              </a14:hiddenFill>
            </a:ext>
            <a:ext uri="{91240B29-F687-4F45-9708-019B960494DF}">
              <a14:hiddenLine xmlns:a14="http://schemas.microsoft.com/office/drawing/2010/main" w="38100">
                <a:solidFill>
                  <a:srgbClr val="E38B0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dirty="0">
                <a:solidFill>
                  <a:srgbClr val="517485"/>
                </a:solidFill>
                <a:latin typeface="Arial" charset="0"/>
              </a:rPr>
              <a:t>Enters your facility</a:t>
            </a:r>
          </a:p>
        </p:txBody>
      </p:sp>
      <p:sp>
        <p:nvSpPr>
          <p:cNvPr id="264199" name="Line 7"/>
          <p:cNvSpPr>
            <a:spLocks noChangeShapeType="1"/>
          </p:cNvSpPr>
          <p:nvPr/>
        </p:nvSpPr>
        <p:spPr bwMode="auto">
          <a:xfrm flipV="1">
            <a:off x="3393149" y="2636838"/>
            <a:ext cx="233892" cy="0"/>
          </a:xfrm>
          <a:prstGeom prst="line">
            <a:avLst/>
          </a:prstGeom>
          <a:noFill/>
          <a:ln w="38100">
            <a:solidFill>
              <a:srgbClr val="E84E0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4209" name="Line 17"/>
          <p:cNvSpPr>
            <a:spLocks noChangeShapeType="1"/>
          </p:cNvSpPr>
          <p:nvPr/>
        </p:nvSpPr>
        <p:spPr bwMode="auto">
          <a:xfrm flipV="1">
            <a:off x="6237781" y="2636838"/>
            <a:ext cx="233892" cy="0"/>
          </a:xfrm>
          <a:prstGeom prst="line">
            <a:avLst/>
          </a:prstGeom>
          <a:noFill/>
          <a:ln w="38100">
            <a:solidFill>
              <a:srgbClr val="E84E0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1011" y="1792900"/>
            <a:ext cx="2254125" cy="1502750"/>
          </a:xfrm>
          <a:prstGeom prst="rect">
            <a:avLst/>
          </a:prstGeom>
        </p:spPr>
      </p:pic>
    </p:spTree>
    <p:custDataLst>
      <p:tags r:id="rId1"/>
    </p:custDataLst>
    <p:extLst>
      <p:ext uri="{BB962C8B-B14F-4D97-AF65-F5344CB8AC3E}">
        <p14:creationId xmlns:p14="http://schemas.microsoft.com/office/powerpoint/2010/main" val="362127432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 calcmode="lin" valueType="num">
                                      <p:cBhvr additive="base">
                                        <p:cTn id="7" dur="500" fill="hold"/>
                                        <p:tgtEl>
                                          <p:spTgt spid="2641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6419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64195">
                                            <p:txEl>
                                              <p:pRg st="1" end="1"/>
                                            </p:txEl>
                                          </p:spTgt>
                                        </p:tgtEl>
                                        <p:attrNameLst>
                                          <p:attrName>style.visibility</p:attrName>
                                        </p:attrNameLst>
                                      </p:cBhvr>
                                      <p:to>
                                        <p:strVal val="visible"/>
                                      </p:to>
                                    </p:set>
                                    <p:anim calcmode="lin" valueType="num">
                                      <p:cBhvr additive="base">
                                        <p:cTn id="11" dur="500" fill="hold"/>
                                        <p:tgtEl>
                                          <p:spTgt spid="26419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64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264195">
                                            <p:txEl>
                                              <p:pRg st="2" end="2"/>
                                            </p:txEl>
                                          </p:spTgt>
                                        </p:tgtEl>
                                        <p:attrNameLst>
                                          <p:attrName>style.visibility</p:attrName>
                                        </p:attrNameLst>
                                      </p:cBhvr>
                                      <p:to>
                                        <p:strVal val="visible"/>
                                      </p:to>
                                    </p:set>
                                    <p:anim calcmode="lin" valueType="num">
                                      <p:cBhvr additive="base">
                                        <p:cTn id="17" dur="500" fill="hold"/>
                                        <p:tgtEl>
                                          <p:spTgt spid="26419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64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264195">
                                            <p:txEl>
                                              <p:pRg st="3" end="3"/>
                                            </p:txEl>
                                          </p:spTgt>
                                        </p:tgtEl>
                                        <p:attrNameLst>
                                          <p:attrName>style.visibility</p:attrName>
                                        </p:attrNameLst>
                                      </p:cBhvr>
                                      <p:to>
                                        <p:strVal val="visible"/>
                                      </p:to>
                                    </p:set>
                                    <p:anim calcmode="lin" valueType="num">
                                      <p:cBhvr additive="base">
                                        <p:cTn id="23" dur="500" fill="hold"/>
                                        <p:tgtEl>
                                          <p:spTgt spid="264195">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641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r>
              <a:rPr lang="en-US" altLang="en-US" dirty="0"/>
              <a:t>Causes Due to Equipment Switching</a:t>
            </a:r>
          </a:p>
        </p:txBody>
      </p:sp>
      <p:sp>
        <p:nvSpPr>
          <p:cNvPr id="306181" name="Text Box 5"/>
          <p:cNvSpPr txBox="1">
            <a:spLocks noChangeArrowheads="1"/>
          </p:cNvSpPr>
          <p:nvPr/>
        </p:nvSpPr>
        <p:spPr bwMode="auto">
          <a:xfrm>
            <a:off x="937287" y="3286125"/>
            <a:ext cx="2338917" cy="274638"/>
          </a:xfrm>
          <a:prstGeom prst="rect">
            <a:avLst/>
          </a:prstGeom>
          <a:noFill/>
          <a:ln>
            <a:noFill/>
          </a:ln>
          <a:effectLst/>
          <a:extLst>
            <a:ext uri="{909E8E84-426E-40DD-AFC4-6F175D3DCCD1}">
              <a14:hiddenFill xmlns:a14="http://schemas.microsoft.com/office/drawing/2010/main">
                <a:solidFill>
                  <a:srgbClr val="0053E3"/>
                </a:solidFill>
              </a14:hiddenFill>
            </a:ext>
            <a:ext uri="{91240B29-F687-4F45-9708-019B960494DF}">
              <a14:hiddenLine xmlns:a14="http://schemas.microsoft.com/office/drawing/2010/main" w="38100">
                <a:solidFill>
                  <a:srgbClr val="E38B0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200" b="1" dirty="0">
                <a:solidFill>
                  <a:srgbClr val="517485"/>
                </a:solidFill>
                <a:latin typeface="Arial" charset="0"/>
              </a:rPr>
              <a:t>Utility Grid Switching</a:t>
            </a:r>
          </a:p>
        </p:txBody>
      </p:sp>
      <p:pic>
        <p:nvPicPr>
          <p:cNvPr id="30618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7233" y="1706563"/>
            <a:ext cx="2476500" cy="1517650"/>
          </a:xfrm>
          <a:prstGeom prst="rect">
            <a:avLst/>
          </a:prstGeom>
          <a:noFill/>
          <a:extLst>
            <a:ext uri="{909E8E84-426E-40DD-AFC4-6F175D3DCCD1}">
              <a14:hiddenFill xmlns:a14="http://schemas.microsoft.com/office/drawing/2010/main">
                <a:solidFill>
                  <a:srgbClr val="FFFFFF"/>
                </a:solidFill>
              </a14:hiddenFill>
            </a:ext>
          </a:extLst>
        </p:spPr>
      </p:pic>
      <p:sp>
        <p:nvSpPr>
          <p:cNvPr id="306183" name="Text Box 7"/>
          <p:cNvSpPr txBox="1">
            <a:spLocks noChangeArrowheads="1"/>
          </p:cNvSpPr>
          <p:nvPr/>
        </p:nvSpPr>
        <p:spPr bwMode="auto">
          <a:xfrm>
            <a:off x="3797300" y="3286125"/>
            <a:ext cx="2325158" cy="457200"/>
          </a:xfrm>
          <a:prstGeom prst="rect">
            <a:avLst/>
          </a:prstGeom>
          <a:noFill/>
          <a:ln>
            <a:noFill/>
          </a:ln>
          <a:effectLst/>
          <a:extLst>
            <a:ext uri="{909E8E84-426E-40DD-AFC4-6F175D3DCCD1}">
              <a14:hiddenFill xmlns:a14="http://schemas.microsoft.com/office/drawing/2010/main">
                <a:solidFill>
                  <a:srgbClr val="0053E3"/>
                </a:solidFill>
              </a14:hiddenFill>
            </a:ext>
            <a:ext uri="{91240B29-F687-4F45-9708-019B960494DF}">
              <a14:hiddenLine xmlns:a14="http://schemas.microsoft.com/office/drawing/2010/main" w="38100">
                <a:solidFill>
                  <a:srgbClr val="E38B0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200" b="1" dirty="0">
                <a:latin typeface="Arial" charset="0"/>
              </a:rPr>
              <a:t>Travels through power</a:t>
            </a:r>
          </a:p>
          <a:p>
            <a:pPr algn="ctr" eaLnBrk="0" hangingPunct="0"/>
            <a:r>
              <a:rPr lang="en-US" altLang="en-US" sz="1200" b="1" dirty="0">
                <a:latin typeface="Arial" charset="0"/>
              </a:rPr>
              <a:t>lines or ground</a:t>
            </a:r>
          </a:p>
        </p:txBody>
      </p:sp>
      <p:sp>
        <p:nvSpPr>
          <p:cNvPr id="306184" name="Text Box 8"/>
          <p:cNvSpPr txBox="1">
            <a:spLocks noChangeArrowheads="1"/>
          </p:cNvSpPr>
          <p:nvPr/>
        </p:nvSpPr>
        <p:spPr bwMode="auto">
          <a:xfrm>
            <a:off x="6903244" y="3286125"/>
            <a:ext cx="1569660" cy="276999"/>
          </a:xfrm>
          <a:prstGeom prst="rect">
            <a:avLst/>
          </a:prstGeom>
          <a:noFill/>
          <a:ln>
            <a:noFill/>
          </a:ln>
          <a:effectLst/>
          <a:extLst>
            <a:ext uri="{909E8E84-426E-40DD-AFC4-6F175D3DCCD1}">
              <a14:hiddenFill xmlns:a14="http://schemas.microsoft.com/office/drawing/2010/main">
                <a:solidFill>
                  <a:srgbClr val="0053E3"/>
                </a:solidFill>
              </a14:hiddenFill>
            </a:ext>
            <a:ext uri="{91240B29-F687-4F45-9708-019B960494DF}">
              <a14:hiddenLine xmlns:a14="http://schemas.microsoft.com/office/drawing/2010/main" w="38100">
                <a:solidFill>
                  <a:srgbClr val="E38B0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charset="0"/>
              </a:rPr>
              <a:t>Enters your facility</a:t>
            </a:r>
          </a:p>
        </p:txBody>
      </p:sp>
      <p:sp>
        <p:nvSpPr>
          <p:cNvPr id="306186" name="Line 10"/>
          <p:cNvSpPr>
            <a:spLocks noChangeShapeType="1"/>
          </p:cNvSpPr>
          <p:nvPr/>
        </p:nvSpPr>
        <p:spPr bwMode="auto">
          <a:xfrm flipV="1">
            <a:off x="3393149" y="2565400"/>
            <a:ext cx="233892" cy="0"/>
          </a:xfrm>
          <a:prstGeom prst="line">
            <a:avLst/>
          </a:prstGeom>
          <a:noFill/>
          <a:ln w="38100">
            <a:solidFill>
              <a:srgbClr val="E84E0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187" name="Line 11"/>
          <p:cNvSpPr>
            <a:spLocks noChangeShapeType="1"/>
          </p:cNvSpPr>
          <p:nvPr/>
        </p:nvSpPr>
        <p:spPr bwMode="auto">
          <a:xfrm flipV="1">
            <a:off x="6201569" y="2565400"/>
            <a:ext cx="233892" cy="0"/>
          </a:xfrm>
          <a:prstGeom prst="line">
            <a:avLst/>
          </a:prstGeom>
          <a:noFill/>
          <a:ln w="38100">
            <a:solidFill>
              <a:srgbClr val="E84E0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6188" name="Picture 12"/>
          <p:cNvPicPr>
            <a:picLocks noChangeAspect="1" noChangeArrowheads="1"/>
          </p:cNvPicPr>
          <p:nvPr/>
        </p:nvPicPr>
        <p:blipFill>
          <a:blip r:embed="rId5">
            <a:extLst>
              <a:ext uri="{28A0092B-C50C-407E-A947-70E740481C1C}">
                <a14:useLocalDpi xmlns:a14="http://schemas.microsoft.com/office/drawing/2010/main" val="0"/>
              </a:ext>
            </a:extLst>
          </a:blip>
          <a:srcRect t="17720" b="4372"/>
          <a:stretch>
            <a:fillRect/>
          </a:stretch>
        </p:blipFill>
        <p:spPr bwMode="auto">
          <a:xfrm>
            <a:off x="975123" y="1570038"/>
            <a:ext cx="2271844" cy="1643062"/>
          </a:xfrm>
          <a:prstGeom prst="rect">
            <a:avLst/>
          </a:prstGeom>
          <a:noFill/>
          <a:extLst>
            <a:ext uri="{909E8E84-426E-40DD-AFC4-6F175D3DCCD1}">
              <a14:hiddenFill xmlns:a14="http://schemas.microsoft.com/office/drawing/2010/main">
                <a:solidFill>
                  <a:srgbClr val="FFFFFF"/>
                </a:solidFill>
              </a14:hiddenFill>
            </a:ext>
          </a:extLst>
        </p:spPr>
      </p:pic>
      <p:sp>
        <p:nvSpPr>
          <p:cNvPr id="306190" name="Text Box 14"/>
          <p:cNvSpPr txBox="1">
            <a:spLocks noChangeArrowheads="1"/>
          </p:cNvSpPr>
          <p:nvPr/>
        </p:nvSpPr>
        <p:spPr bwMode="auto">
          <a:xfrm>
            <a:off x="4172214" y="4437063"/>
            <a:ext cx="2091267" cy="457200"/>
          </a:xfrm>
          <a:prstGeom prst="rect">
            <a:avLst/>
          </a:prstGeom>
          <a:noFill/>
          <a:ln>
            <a:noFill/>
          </a:ln>
          <a:effectLst/>
          <a:extLst>
            <a:ext uri="{909E8E84-426E-40DD-AFC4-6F175D3DCCD1}">
              <a14:hiddenFill xmlns:a14="http://schemas.microsoft.com/office/drawing/2010/main">
                <a:solidFill>
                  <a:srgbClr val="0053E3"/>
                </a:solidFill>
              </a14:hiddenFill>
            </a:ext>
            <a:ext uri="{91240B29-F687-4F45-9708-019B960494DF}">
              <a14:hiddenLine xmlns:a14="http://schemas.microsoft.com/office/drawing/2010/main" w="38100">
                <a:solidFill>
                  <a:srgbClr val="E38B0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200" b="1">
                <a:latin typeface="Arial" charset="0"/>
              </a:rPr>
              <a:t>Generated from within your facility</a:t>
            </a:r>
          </a:p>
        </p:txBody>
      </p:sp>
      <p:sp>
        <p:nvSpPr>
          <p:cNvPr id="306192" name="Line 16"/>
          <p:cNvSpPr>
            <a:spLocks noChangeShapeType="1"/>
          </p:cNvSpPr>
          <p:nvPr/>
        </p:nvSpPr>
        <p:spPr bwMode="auto">
          <a:xfrm flipV="1">
            <a:off x="6201569" y="4581525"/>
            <a:ext cx="233892" cy="0"/>
          </a:xfrm>
          <a:prstGeom prst="line">
            <a:avLst/>
          </a:prstGeom>
          <a:noFill/>
          <a:ln w="38100">
            <a:solidFill>
              <a:srgbClr val="E84E0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193" name="Rectangle 17"/>
          <p:cNvSpPr>
            <a:spLocks noChangeArrowheads="1"/>
          </p:cNvSpPr>
          <p:nvPr/>
        </p:nvSpPr>
        <p:spPr bwMode="auto">
          <a:xfrm>
            <a:off x="818621" y="5776914"/>
            <a:ext cx="8268758"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30000"/>
              </a:spcBef>
              <a:buSzPct val="80000"/>
              <a:buBlip>
                <a:blip r:embed="rId6"/>
              </a:buBlip>
              <a:defRPr sz="2000">
                <a:solidFill>
                  <a:srgbClr val="72797F"/>
                </a:solidFill>
                <a:latin typeface="Arial" charset="0"/>
                <a:cs typeface="Times New Roman" pitchFamily="18" charset="0"/>
              </a:defRPr>
            </a:lvl1pPr>
            <a:lvl2pPr marL="742950" indent="-285750">
              <a:spcBef>
                <a:spcPct val="30000"/>
              </a:spcBef>
              <a:buChar char="–"/>
              <a:defRPr>
                <a:solidFill>
                  <a:schemeClr val="tx1"/>
                </a:solidFill>
                <a:latin typeface="Arial" charset="0"/>
                <a:cs typeface="Times New Roman" pitchFamily="18" charset="0"/>
              </a:defRPr>
            </a:lvl2pPr>
            <a:lvl3pPr marL="1143000" indent="-228600">
              <a:spcBef>
                <a:spcPct val="30000"/>
              </a:spcBef>
              <a:buChar char="•"/>
              <a:defRPr sz="1600">
                <a:solidFill>
                  <a:schemeClr val="tx1"/>
                </a:solidFill>
                <a:latin typeface="Arial" charset="0"/>
                <a:cs typeface="Times New Roman" pitchFamily="18" charset="0"/>
              </a:defRPr>
            </a:lvl3pPr>
            <a:lvl4pPr marL="1600200" indent="-228600">
              <a:spcBef>
                <a:spcPct val="20000"/>
              </a:spcBef>
              <a:buChar char="–"/>
              <a:defRPr sz="1400">
                <a:solidFill>
                  <a:schemeClr val="tx1"/>
                </a:solidFill>
                <a:latin typeface="Arial" charset="0"/>
                <a:cs typeface="Times New Roman" pitchFamily="18" charset="0"/>
              </a:defRPr>
            </a:lvl4pPr>
            <a:lvl5pPr marL="2057400" indent="-228600">
              <a:spcBef>
                <a:spcPct val="20000"/>
              </a:spcBef>
              <a:buChar char="»"/>
              <a:defRPr sz="1400">
                <a:solidFill>
                  <a:schemeClr val="tx1"/>
                </a:solidFill>
                <a:latin typeface="Arial" charset="0"/>
                <a:cs typeface="Times New Roman" pitchFamily="18" charset="0"/>
              </a:defRPr>
            </a:lvl5pPr>
            <a:lvl6pPr marL="2514600" indent="-228600" fontAlgn="base">
              <a:spcBef>
                <a:spcPct val="20000"/>
              </a:spcBef>
              <a:spcAft>
                <a:spcPct val="0"/>
              </a:spcAft>
              <a:buChar char="»"/>
              <a:defRPr sz="1400">
                <a:solidFill>
                  <a:schemeClr val="tx1"/>
                </a:solidFill>
                <a:latin typeface="Arial" charset="0"/>
                <a:cs typeface="Times New Roman" pitchFamily="18" charset="0"/>
              </a:defRPr>
            </a:lvl6pPr>
            <a:lvl7pPr marL="2971800" indent="-228600" fontAlgn="base">
              <a:spcBef>
                <a:spcPct val="20000"/>
              </a:spcBef>
              <a:spcAft>
                <a:spcPct val="0"/>
              </a:spcAft>
              <a:buChar char="»"/>
              <a:defRPr sz="1400">
                <a:solidFill>
                  <a:schemeClr val="tx1"/>
                </a:solidFill>
                <a:latin typeface="Arial" charset="0"/>
                <a:cs typeface="Times New Roman" pitchFamily="18" charset="0"/>
              </a:defRPr>
            </a:lvl7pPr>
            <a:lvl8pPr marL="3429000" indent="-228600" fontAlgn="base">
              <a:spcBef>
                <a:spcPct val="20000"/>
              </a:spcBef>
              <a:spcAft>
                <a:spcPct val="0"/>
              </a:spcAft>
              <a:buChar char="»"/>
              <a:defRPr sz="1400">
                <a:solidFill>
                  <a:schemeClr val="tx1"/>
                </a:solidFill>
                <a:latin typeface="Arial" charset="0"/>
                <a:cs typeface="Times New Roman" pitchFamily="18" charset="0"/>
              </a:defRPr>
            </a:lvl8pPr>
            <a:lvl9pPr marL="3886200" indent="-228600" fontAlgn="base">
              <a:spcBef>
                <a:spcPct val="20000"/>
              </a:spcBef>
              <a:spcAft>
                <a:spcPct val="0"/>
              </a:spcAft>
              <a:buChar char="»"/>
              <a:defRPr sz="1400">
                <a:solidFill>
                  <a:schemeClr val="tx1"/>
                </a:solidFill>
                <a:latin typeface="Arial" charset="0"/>
                <a:cs typeface="Times New Roman" pitchFamily="18" charset="0"/>
              </a:defRPr>
            </a:lvl9pPr>
          </a:lstStyle>
          <a:p>
            <a:pPr algn="ctr">
              <a:lnSpc>
                <a:spcPct val="90000"/>
              </a:lnSpc>
              <a:buFontTx/>
              <a:buNone/>
            </a:pPr>
            <a:r>
              <a:rPr lang="en-US" altLang="en-US" dirty="0">
                <a:solidFill>
                  <a:srgbClr val="517485"/>
                </a:solidFill>
              </a:rPr>
              <a:t>Switching of large transformers, motors, and other inductive loads can generate spikes or transient impulses</a:t>
            </a:r>
          </a:p>
        </p:txBody>
      </p:sp>
      <p:sp>
        <p:nvSpPr>
          <p:cNvPr id="306194" name="AutoShape 18"/>
          <p:cNvSpPr>
            <a:spLocks noChangeArrowheads="1"/>
          </p:cNvSpPr>
          <p:nvPr/>
        </p:nvSpPr>
        <p:spPr bwMode="auto">
          <a:xfrm>
            <a:off x="507339" y="1196975"/>
            <a:ext cx="8970433" cy="2520950"/>
          </a:xfrm>
          <a:prstGeom prst="roundRect">
            <a:avLst>
              <a:gd name="adj" fmla="val 16667"/>
            </a:avLst>
          </a:prstGeom>
          <a:noFill/>
          <a:ln w="28575">
            <a:solidFill>
              <a:srgbClr val="517485"/>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195" name="AutoShape 19"/>
          <p:cNvSpPr>
            <a:spLocks noChangeArrowheads="1"/>
          </p:cNvSpPr>
          <p:nvPr/>
        </p:nvSpPr>
        <p:spPr bwMode="auto">
          <a:xfrm>
            <a:off x="3704431" y="3789364"/>
            <a:ext cx="5771621" cy="1800225"/>
          </a:xfrm>
          <a:prstGeom prst="roundRect">
            <a:avLst>
              <a:gd name="adj" fmla="val 16667"/>
            </a:avLst>
          </a:prstGeom>
          <a:noFill/>
          <a:ln w="28575">
            <a:solidFill>
              <a:srgbClr val="E84E0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196" name="Text Box 20"/>
          <p:cNvSpPr txBox="1">
            <a:spLocks noChangeArrowheads="1"/>
          </p:cNvSpPr>
          <p:nvPr/>
        </p:nvSpPr>
        <p:spPr bwMode="auto">
          <a:xfrm>
            <a:off x="818622" y="1252538"/>
            <a:ext cx="2495418" cy="304800"/>
          </a:xfrm>
          <a:prstGeom prst="rect">
            <a:avLst/>
          </a:prstGeom>
          <a:noFill/>
          <a:ln>
            <a:noFill/>
          </a:ln>
          <a:effectLst/>
          <a:extLst>
            <a:ext uri="{909E8E84-426E-40DD-AFC4-6F175D3DCCD1}">
              <a14:hiddenFill xmlns:a14="http://schemas.microsoft.com/office/drawing/2010/main">
                <a:solidFill>
                  <a:srgbClr val="0053E3"/>
                </a:solidFill>
              </a14:hiddenFill>
            </a:ext>
            <a:ext uri="{91240B29-F687-4F45-9708-019B960494DF}">
              <a14:hiddenLine xmlns:a14="http://schemas.microsoft.com/office/drawing/2010/main" w="38100">
                <a:solidFill>
                  <a:srgbClr val="E38B0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400" b="1" u="sng">
                <a:latin typeface="Arial" charset="0"/>
              </a:rPr>
              <a:t>Type 1: Utility Switching</a:t>
            </a:r>
          </a:p>
        </p:txBody>
      </p:sp>
      <p:sp>
        <p:nvSpPr>
          <p:cNvPr id="306197" name="Text Box 21"/>
          <p:cNvSpPr txBox="1">
            <a:spLocks noChangeArrowheads="1"/>
          </p:cNvSpPr>
          <p:nvPr/>
        </p:nvSpPr>
        <p:spPr bwMode="auto">
          <a:xfrm>
            <a:off x="3938323" y="3789363"/>
            <a:ext cx="2731029" cy="304800"/>
          </a:xfrm>
          <a:prstGeom prst="rect">
            <a:avLst/>
          </a:prstGeom>
          <a:noFill/>
          <a:ln>
            <a:noFill/>
          </a:ln>
          <a:effectLst/>
          <a:extLst>
            <a:ext uri="{909E8E84-426E-40DD-AFC4-6F175D3DCCD1}">
              <a14:hiddenFill xmlns:a14="http://schemas.microsoft.com/office/drawing/2010/main">
                <a:solidFill>
                  <a:srgbClr val="0053E3"/>
                </a:solidFill>
              </a14:hiddenFill>
            </a:ext>
            <a:ext uri="{91240B29-F687-4F45-9708-019B960494DF}">
              <a14:hiddenLine xmlns:a14="http://schemas.microsoft.com/office/drawing/2010/main" w="38100">
                <a:solidFill>
                  <a:srgbClr val="E38B0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400" b="1" u="sng">
                <a:latin typeface="Arial" charset="0"/>
              </a:rPr>
              <a:t>Type 2: Facility generated</a:t>
            </a: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61011" y="1711423"/>
            <a:ext cx="2254125" cy="1502750"/>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61010" y="3941763"/>
            <a:ext cx="2254125" cy="1502750"/>
          </a:xfrm>
          <a:prstGeom prst="rect">
            <a:avLst/>
          </a:prstGeom>
        </p:spPr>
      </p:pic>
    </p:spTree>
    <p:custDataLst>
      <p:tags r:id="rId1"/>
    </p:custDataLst>
    <p:extLst>
      <p:ext uri="{BB962C8B-B14F-4D97-AF65-F5344CB8AC3E}">
        <p14:creationId xmlns:p14="http://schemas.microsoft.com/office/powerpoint/2010/main" val="390891936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6188"/>
                                        </p:tgtEl>
                                        <p:attrNameLst>
                                          <p:attrName>style.visibility</p:attrName>
                                        </p:attrNameLst>
                                      </p:cBhvr>
                                      <p:to>
                                        <p:strVal val="visible"/>
                                      </p:to>
                                    </p:set>
                                    <p:animEffect transition="in" filter="fade">
                                      <p:cBhvr>
                                        <p:cTn id="7" dur="1000"/>
                                        <p:tgtEl>
                                          <p:spTgt spid="3061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6190"/>
                                        </p:tgtEl>
                                        <p:attrNameLst>
                                          <p:attrName>style.visibility</p:attrName>
                                        </p:attrNameLst>
                                      </p:cBhvr>
                                      <p:to>
                                        <p:strVal val="visible"/>
                                      </p:to>
                                    </p:set>
                                    <p:animEffect transition="in" filter="fade">
                                      <p:cBhvr>
                                        <p:cTn id="12" dur="1000"/>
                                        <p:tgtEl>
                                          <p:spTgt spid="306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3" name="Rectangle 5"/>
          <p:cNvSpPr>
            <a:spLocks noGrp="1" noChangeArrowheads="1"/>
          </p:cNvSpPr>
          <p:nvPr>
            <p:ph type="title"/>
          </p:nvPr>
        </p:nvSpPr>
        <p:spPr/>
        <p:txBody>
          <a:bodyPr/>
          <a:lstStyle/>
          <a:p>
            <a:r>
              <a:rPr lang="en-US" altLang="en-US" dirty="0"/>
              <a:t>Harmful Effects of Transient Surges </a:t>
            </a:r>
          </a:p>
        </p:txBody>
      </p:sp>
      <p:sp>
        <p:nvSpPr>
          <p:cNvPr id="268294" name="Rectangle 6"/>
          <p:cNvSpPr>
            <a:spLocks noGrp="1" noChangeArrowheads="1"/>
          </p:cNvSpPr>
          <p:nvPr>
            <p:ph idx="1"/>
          </p:nvPr>
        </p:nvSpPr>
        <p:spPr/>
        <p:txBody>
          <a:bodyPr/>
          <a:lstStyle/>
          <a:p>
            <a:r>
              <a:rPr lang="en-US" altLang="en-US" dirty="0"/>
              <a:t>The most common failures produced by transients within electronic devices are:</a:t>
            </a:r>
          </a:p>
          <a:p>
            <a:pPr lvl="1"/>
            <a:endParaRPr lang="en-US" altLang="en-US" dirty="0"/>
          </a:p>
          <a:p>
            <a:pPr lvl="1"/>
            <a:r>
              <a:rPr lang="en-US" altLang="en-US" b="1" dirty="0"/>
              <a:t>Disruptive effects</a:t>
            </a:r>
            <a:r>
              <a:rPr lang="en-US" altLang="en-US" dirty="0"/>
              <a:t> – Encountered when a voltage transient enters an electronic component and the component then interprets the transient as a valid logic command, resulting in system lock-up, malfunctions, faulty output or corrupted files</a:t>
            </a:r>
          </a:p>
          <a:p>
            <a:pPr lvl="1"/>
            <a:endParaRPr lang="en-US" altLang="en-US" dirty="0"/>
          </a:p>
          <a:p>
            <a:pPr lvl="1"/>
            <a:r>
              <a:rPr lang="en-US" altLang="en-US" b="1" dirty="0"/>
              <a:t>Dissipative effects</a:t>
            </a:r>
            <a:r>
              <a:rPr lang="en-US" altLang="en-US" dirty="0"/>
              <a:t> – Associated with short duration repetitive energy level surges, resulting in long-term degradation of the device</a:t>
            </a:r>
          </a:p>
          <a:p>
            <a:pPr lvl="1"/>
            <a:endParaRPr lang="en-US" altLang="en-US" dirty="0"/>
          </a:p>
          <a:p>
            <a:pPr lvl="1"/>
            <a:r>
              <a:rPr lang="en-US" altLang="en-US" b="1" dirty="0"/>
              <a:t>Destructive effects</a:t>
            </a:r>
            <a:r>
              <a:rPr lang="en-US" altLang="en-US" dirty="0"/>
              <a:t> – Associated with high level energy surges, resulting in immediate equipment failure</a:t>
            </a:r>
          </a:p>
        </p:txBody>
      </p:sp>
    </p:spTree>
    <p:custDataLst>
      <p:tags r:id="rId1"/>
    </p:custDataLst>
    <p:extLst>
      <p:ext uri="{BB962C8B-B14F-4D97-AF65-F5344CB8AC3E}">
        <p14:creationId xmlns:p14="http://schemas.microsoft.com/office/powerpoint/2010/main" val="158311915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68294">
                                            <p:txEl>
                                              <p:pRg st="2" end="2"/>
                                            </p:txEl>
                                          </p:spTgt>
                                        </p:tgtEl>
                                        <p:attrNameLst>
                                          <p:attrName>style.visibility</p:attrName>
                                        </p:attrNameLst>
                                      </p:cBhvr>
                                      <p:to>
                                        <p:strVal val="visible"/>
                                      </p:to>
                                    </p:set>
                                    <p:anim calcmode="lin" valueType="num">
                                      <p:cBhvr additive="base">
                                        <p:cTn id="7" dur="500" fill="hold"/>
                                        <p:tgtEl>
                                          <p:spTgt spid="268294">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6829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68294">
                                            <p:txEl>
                                              <p:pRg st="4" end="4"/>
                                            </p:txEl>
                                          </p:spTgt>
                                        </p:tgtEl>
                                        <p:attrNameLst>
                                          <p:attrName>style.visibility</p:attrName>
                                        </p:attrNameLst>
                                      </p:cBhvr>
                                      <p:to>
                                        <p:strVal val="visible"/>
                                      </p:to>
                                    </p:set>
                                    <p:anim calcmode="lin" valueType="num">
                                      <p:cBhvr additive="base">
                                        <p:cTn id="13" dur="500" fill="hold"/>
                                        <p:tgtEl>
                                          <p:spTgt spid="268294">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6829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68294">
                                            <p:txEl>
                                              <p:pRg st="6" end="6"/>
                                            </p:txEl>
                                          </p:spTgt>
                                        </p:tgtEl>
                                        <p:attrNameLst>
                                          <p:attrName>style.visibility</p:attrName>
                                        </p:attrNameLst>
                                      </p:cBhvr>
                                      <p:to>
                                        <p:strVal val="visible"/>
                                      </p:to>
                                    </p:set>
                                    <p:anim calcmode="lin" valueType="num">
                                      <p:cBhvr additive="base">
                                        <p:cTn id="19" dur="500" fill="hold"/>
                                        <p:tgtEl>
                                          <p:spTgt spid="268294">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6829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1" name="Rectangle 5"/>
          <p:cNvSpPr>
            <a:spLocks noGrp="1" noChangeArrowheads="1"/>
          </p:cNvSpPr>
          <p:nvPr>
            <p:ph type="title"/>
          </p:nvPr>
        </p:nvSpPr>
        <p:spPr/>
        <p:txBody>
          <a:bodyPr/>
          <a:lstStyle/>
          <a:p>
            <a:r>
              <a:rPr lang="en-US" altLang="en-US" dirty="0"/>
              <a:t>Surge Protective Device (SPD)</a:t>
            </a:r>
          </a:p>
        </p:txBody>
      </p:sp>
      <p:sp>
        <p:nvSpPr>
          <p:cNvPr id="270342" name="Rectangle 6"/>
          <p:cNvSpPr>
            <a:spLocks noGrp="1" noChangeArrowheads="1"/>
          </p:cNvSpPr>
          <p:nvPr>
            <p:ph type="body" idx="1"/>
          </p:nvPr>
        </p:nvSpPr>
        <p:spPr/>
        <p:txBody>
          <a:bodyPr/>
          <a:lstStyle/>
          <a:p>
            <a:r>
              <a:rPr lang="en-US" altLang="en-US" dirty="0"/>
              <a:t>A surge protective device, or SPD, reduces the magnitude of a voltage transient surge thus protecting equipment from damaging effects.  </a:t>
            </a:r>
            <a:r>
              <a:rPr lang="en-US" altLang="en-US" dirty="0" smtClean="0"/>
              <a:t>SPDs </a:t>
            </a:r>
            <a:r>
              <a:rPr lang="en-US" altLang="en-US" dirty="0"/>
              <a:t>were commonly known in the past as TVSS (Transient Voltage Surge Suppressor)</a:t>
            </a:r>
          </a:p>
          <a:p>
            <a:endParaRPr lang="en-US" altLang="en-US" dirty="0"/>
          </a:p>
          <a:p>
            <a:r>
              <a:rPr lang="en-US" altLang="en-US" dirty="0"/>
              <a:t>A SPD tries to: </a:t>
            </a:r>
          </a:p>
          <a:p>
            <a:pPr lvl="1"/>
            <a:r>
              <a:rPr lang="en-US" altLang="en-US" dirty="0"/>
              <a:t>Send surge away (to ground)</a:t>
            </a:r>
          </a:p>
          <a:p>
            <a:pPr lvl="1"/>
            <a:r>
              <a:rPr lang="en-US" altLang="en-US" dirty="0"/>
              <a:t>Acts as a momentary ‘short circuit’</a:t>
            </a:r>
          </a:p>
          <a:p>
            <a:pPr marL="1085850" lvl="2"/>
            <a:r>
              <a:rPr lang="en-US" altLang="en-US" dirty="0"/>
              <a:t>‘short circuit’ ≈ voltage equalization ≈ no overvoltage ≈ protected load</a:t>
            </a:r>
          </a:p>
          <a:p>
            <a:endParaRPr lang="en-US" altLang="en-US" dirty="0"/>
          </a:p>
        </p:txBody>
      </p:sp>
    </p:spTree>
    <p:custDataLst>
      <p:tags r:id="rId1"/>
    </p:custDataLst>
    <p:extLst>
      <p:ext uri="{BB962C8B-B14F-4D97-AF65-F5344CB8AC3E}">
        <p14:creationId xmlns:p14="http://schemas.microsoft.com/office/powerpoint/2010/main" val="41692589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70342">
                                            <p:txEl>
                                              <p:pRg st="0" end="0"/>
                                            </p:txEl>
                                          </p:spTgt>
                                        </p:tgtEl>
                                        <p:attrNameLst>
                                          <p:attrName>style.visibility</p:attrName>
                                        </p:attrNameLst>
                                      </p:cBhvr>
                                      <p:to>
                                        <p:strVal val="visible"/>
                                      </p:to>
                                    </p:set>
                                    <p:anim calcmode="lin" valueType="num">
                                      <p:cBhvr additive="base">
                                        <p:cTn id="7" dur="500" fill="hold"/>
                                        <p:tgtEl>
                                          <p:spTgt spid="27034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703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70342">
                                            <p:txEl>
                                              <p:pRg st="2" end="2"/>
                                            </p:txEl>
                                          </p:spTgt>
                                        </p:tgtEl>
                                        <p:attrNameLst>
                                          <p:attrName>style.visibility</p:attrName>
                                        </p:attrNameLst>
                                      </p:cBhvr>
                                      <p:to>
                                        <p:strVal val="visible"/>
                                      </p:to>
                                    </p:set>
                                    <p:anim calcmode="lin" valueType="num">
                                      <p:cBhvr additive="base">
                                        <p:cTn id="13" dur="500" fill="hold"/>
                                        <p:tgtEl>
                                          <p:spTgt spid="27034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703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70342">
                                            <p:txEl>
                                              <p:pRg st="3" end="3"/>
                                            </p:txEl>
                                          </p:spTgt>
                                        </p:tgtEl>
                                        <p:attrNameLst>
                                          <p:attrName>style.visibility</p:attrName>
                                        </p:attrNameLst>
                                      </p:cBhvr>
                                      <p:to>
                                        <p:strVal val="visible"/>
                                      </p:to>
                                    </p:set>
                                    <p:anim calcmode="lin" valueType="num">
                                      <p:cBhvr additive="base">
                                        <p:cTn id="19" dur="500" fill="hold"/>
                                        <p:tgtEl>
                                          <p:spTgt spid="27034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034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70342">
                                            <p:txEl>
                                              <p:pRg st="4" end="4"/>
                                            </p:txEl>
                                          </p:spTgt>
                                        </p:tgtEl>
                                        <p:attrNameLst>
                                          <p:attrName>style.visibility</p:attrName>
                                        </p:attrNameLst>
                                      </p:cBhvr>
                                      <p:to>
                                        <p:strVal val="visible"/>
                                      </p:to>
                                    </p:set>
                                    <p:anim calcmode="lin" valueType="num">
                                      <p:cBhvr additive="base">
                                        <p:cTn id="25" dur="500" fill="hold"/>
                                        <p:tgtEl>
                                          <p:spTgt spid="270342">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7034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270342">
                                            <p:txEl>
                                              <p:pRg st="5" end="5"/>
                                            </p:txEl>
                                          </p:spTgt>
                                        </p:tgtEl>
                                        <p:attrNameLst>
                                          <p:attrName>style.visibility</p:attrName>
                                        </p:attrNameLst>
                                      </p:cBhvr>
                                      <p:to>
                                        <p:strVal val="visible"/>
                                      </p:to>
                                    </p:set>
                                    <p:anim calcmode="lin" valueType="num">
                                      <p:cBhvr additive="base">
                                        <p:cTn id="31" dur="500" fill="hold"/>
                                        <p:tgtEl>
                                          <p:spTgt spid="270342">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7034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229" y="1477963"/>
            <a:ext cx="4559167" cy="288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2407" name="Group 23"/>
          <p:cNvGrpSpPr>
            <a:grpSpLocks/>
          </p:cNvGrpSpPr>
          <p:nvPr/>
        </p:nvGrpSpPr>
        <p:grpSpPr bwMode="auto">
          <a:xfrm>
            <a:off x="5577286" y="1477963"/>
            <a:ext cx="3246967" cy="2825750"/>
            <a:chOff x="3363" y="904"/>
            <a:chExt cx="1888" cy="1780"/>
          </a:xfrm>
        </p:grpSpPr>
        <p:sp>
          <p:nvSpPr>
            <p:cNvPr id="272389" name="Line 5"/>
            <p:cNvSpPr>
              <a:spLocks noChangeShapeType="1"/>
            </p:cNvSpPr>
            <p:nvPr/>
          </p:nvSpPr>
          <p:spPr bwMode="auto">
            <a:xfrm>
              <a:off x="3507" y="1272"/>
              <a:ext cx="17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390" name="Line 6"/>
            <p:cNvSpPr>
              <a:spLocks noChangeShapeType="1"/>
            </p:cNvSpPr>
            <p:nvPr/>
          </p:nvSpPr>
          <p:spPr bwMode="auto">
            <a:xfrm>
              <a:off x="4187" y="1280"/>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391" name="Rectangle 7"/>
            <p:cNvSpPr>
              <a:spLocks noChangeArrowheads="1"/>
            </p:cNvSpPr>
            <p:nvPr/>
          </p:nvSpPr>
          <p:spPr bwMode="auto">
            <a:xfrm>
              <a:off x="4059" y="1616"/>
              <a:ext cx="256" cy="456"/>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392" name="Line 8"/>
            <p:cNvSpPr>
              <a:spLocks noChangeShapeType="1"/>
            </p:cNvSpPr>
            <p:nvPr/>
          </p:nvSpPr>
          <p:spPr bwMode="auto">
            <a:xfrm>
              <a:off x="4187" y="2072"/>
              <a:ext cx="0" cy="3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393" name="Line 9"/>
            <p:cNvSpPr>
              <a:spLocks noChangeShapeType="1"/>
            </p:cNvSpPr>
            <p:nvPr/>
          </p:nvSpPr>
          <p:spPr bwMode="auto">
            <a:xfrm flipV="1">
              <a:off x="3923" y="1616"/>
              <a:ext cx="520" cy="4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394" name="Line 10"/>
            <p:cNvSpPr>
              <a:spLocks noChangeShapeType="1"/>
            </p:cNvSpPr>
            <p:nvPr/>
          </p:nvSpPr>
          <p:spPr bwMode="auto">
            <a:xfrm>
              <a:off x="3923" y="2072"/>
              <a:ext cx="0" cy="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395" name="Line 11"/>
            <p:cNvSpPr>
              <a:spLocks noChangeShapeType="1"/>
            </p:cNvSpPr>
            <p:nvPr/>
          </p:nvSpPr>
          <p:spPr bwMode="auto">
            <a:xfrm>
              <a:off x="4443" y="1506"/>
              <a:ext cx="0" cy="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396" name="Line 12"/>
            <p:cNvSpPr>
              <a:spLocks noChangeShapeType="1"/>
            </p:cNvSpPr>
            <p:nvPr/>
          </p:nvSpPr>
          <p:spPr bwMode="auto">
            <a:xfrm>
              <a:off x="3507" y="2400"/>
              <a:ext cx="17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398" name="Line 14"/>
            <p:cNvSpPr>
              <a:spLocks noChangeShapeType="1"/>
            </p:cNvSpPr>
            <p:nvPr/>
          </p:nvSpPr>
          <p:spPr bwMode="auto">
            <a:xfrm>
              <a:off x="5251" y="1280"/>
              <a:ext cx="0" cy="3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399" name="Line 15"/>
            <p:cNvSpPr>
              <a:spLocks noChangeShapeType="1"/>
            </p:cNvSpPr>
            <p:nvPr/>
          </p:nvSpPr>
          <p:spPr bwMode="auto">
            <a:xfrm>
              <a:off x="5251" y="2064"/>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400" name="Text Box 16"/>
            <p:cNvSpPr txBox="1">
              <a:spLocks noChangeArrowheads="1"/>
            </p:cNvSpPr>
            <p:nvPr/>
          </p:nvSpPr>
          <p:spPr bwMode="auto">
            <a:xfrm>
              <a:off x="4211" y="2096"/>
              <a:ext cx="54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latin typeface="Arial" charset="0"/>
                </a:rPr>
                <a:t>SPD</a:t>
              </a:r>
            </a:p>
          </p:txBody>
        </p:sp>
        <p:sp>
          <p:nvSpPr>
            <p:cNvPr id="272401" name="Line 17"/>
            <p:cNvSpPr>
              <a:spLocks noChangeShapeType="1"/>
            </p:cNvSpPr>
            <p:nvPr/>
          </p:nvSpPr>
          <p:spPr bwMode="auto">
            <a:xfrm>
              <a:off x="3363" y="1200"/>
              <a:ext cx="432" cy="0"/>
            </a:xfrm>
            <a:prstGeom prst="line">
              <a:avLst/>
            </a:prstGeom>
            <a:noFill/>
            <a:ln w="38100">
              <a:solidFill>
                <a:srgbClr val="66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402" name="Line 18"/>
            <p:cNvSpPr>
              <a:spLocks noChangeShapeType="1"/>
            </p:cNvSpPr>
            <p:nvPr/>
          </p:nvSpPr>
          <p:spPr bwMode="auto">
            <a:xfrm>
              <a:off x="3787" y="1192"/>
              <a:ext cx="0" cy="976"/>
            </a:xfrm>
            <a:prstGeom prst="line">
              <a:avLst/>
            </a:prstGeom>
            <a:noFill/>
            <a:ln w="38100">
              <a:solidFill>
                <a:srgbClr val="66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403" name="Text Box 19"/>
            <p:cNvSpPr txBox="1">
              <a:spLocks noChangeArrowheads="1"/>
            </p:cNvSpPr>
            <p:nvPr/>
          </p:nvSpPr>
          <p:spPr bwMode="auto">
            <a:xfrm>
              <a:off x="3451" y="904"/>
              <a:ext cx="73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latin typeface="Arial" charset="0"/>
                </a:rPr>
                <a:t>Transient</a:t>
              </a:r>
            </a:p>
          </p:txBody>
        </p:sp>
        <p:sp>
          <p:nvSpPr>
            <p:cNvPr id="272404" name="Text Box 20"/>
            <p:cNvSpPr txBox="1">
              <a:spLocks noChangeArrowheads="1"/>
            </p:cNvSpPr>
            <p:nvPr/>
          </p:nvSpPr>
          <p:spPr bwMode="auto">
            <a:xfrm>
              <a:off x="3459" y="1008"/>
              <a:ext cx="4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latin typeface="Arial" charset="0"/>
                </a:rPr>
                <a:t>Voltage</a:t>
              </a:r>
            </a:p>
          </p:txBody>
        </p:sp>
        <p:sp>
          <p:nvSpPr>
            <p:cNvPr id="272405" name="Text Box 21"/>
            <p:cNvSpPr txBox="1">
              <a:spLocks noChangeArrowheads="1"/>
            </p:cNvSpPr>
            <p:nvPr/>
          </p:nvSpPr>
          <p:spPr bwMode="auto">
            <a:xfrm>
              <a:off x="3865" y="2520"/>
              <a:ext cx="136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100" b="1">
                  <a:latin typeface="Arial" charset="0"/>
                </a:rPr>
                <a:t>SPD Shunt Path</a:t>
              </a:r>
            </a:p>
          </p:txBody>
        </p:sp>
      </p:grpSp>
      <p:sp>
        <p:nvSpPr>
          <p:cNvPr id="272386" name="Rectangle 2"/>
          <p:cNvSpPr>
            <a:spLocks noGrp="1" noChangeArrowheads="1"/>
          </p:cNvSpPr>
          <p:nvPr>
            <p:ph type="title"/>
          </p:nvPr>
        </p:nvSpPr>
        <p:spPr/>
        <p:txBody>
          <a:bodyPr/>
          <a:lstStyle/>
          <a:p>
            <a:r>
              <a:rPr lang="en-US" altLang="en-US" dirty="0"/>
              <a:t>How a SPD Works</a:t>
            </a:r>
          </a:p>
        </p:txBody>
      </p:sp>
      <p:sp>
        <p:nvSpPr>
          <p:cNvPr id="272387" name="Rectangle 3"/>
          <p:cNvSpPr>
            <a:spLocks noGrp="1" noChangeArrowheads="1"/>
          </p:cNvSpPr>
          <p:nvPr>
            <p:ph idx="1"/>
          </p:nvPr>
        </p:nvSpPr>
        <p:spPr>
          <a:xfrm>
            <a:off x="495300" y="4564791"/>
            <a:ext cx="8938411" cy="1380890"/>
          </a:xfrm>
        </p:spPr>
        <p:txBody>
          <a:bodyPr wrap="square">
            <a:spAutoFit/>
          </a:bodyPr>
          <a:lstStyle/>
          <a:p>
            <a:pPr>
              <a:lnSpc>
                <a:spcPct val="90000"/>
              </a:lnSpc>
            </a:pPr>
            <a:r>
              <a:rPr lang="en-US" altLang="en-US" dirty="0"/>
              <a:t>The SPD acts as a pressure relief valve</a:t>
            </a:r>
          </a:p>
          <a:p>
            <a:pPr>
              <a:lnSpc>
                <a:spcPct val="90000"/>
              </a:lnSpc>
            </a:pPr>
            <a:r>
              <a:rPr lang="en-US" altLang="en-US" dirty="0"/>
              <a:t>The pressure relief valve </a:t>
            </a:r>
            <a:r>
              <a:rPr lang="en-US" altLang="en-US" dirty="0">
                <a:solidFill>
                  <a:srgbClr val="E84E0F"/>
                </a:solidFill>
              </a:rPr>
              <a:t>(SPD) </a:t>
            </a:r>
            <a:r>
              <a:rPr lang="en-US" altLang="en-US" dirty="0"/>
              <a:t>does nothing until an over-pressure pulse </a:t>
            </a:r>
            <a:r>
              <a:rPr lang="en-US" altLang="en-US" dirty="0">
                <a:solidFill>
                  <a:srgbClr val="E84E0F"/>
                </a:solidFill>
              </a:rPr>
              <a:t>(voltage surge) </a:t>
            </a:r>
            <a:r>
              <a:rPr lang="en-US" altLang="en-US" dirty="0"/>
              <a:t>occurs in the water </a:t>
            </a:r>
            <a:r>
              <a:rPr lang="en-US" altLang="en-US" dirty="0">
                <a:solidFill>
                  <a:srgbClr val="E84E0F"/>
                </a:solidFill>
              </a:rPr>
              <a:t>(power) </a:t>
            </a:r>
            <a:r>
              <a:rPr lang="en-US" altLang="en-US" dirty="0"/>
              <a:t>supply</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31051" y="2553030"/>
            <a:ext cx="986403" cy="922351"/>
          </a:xfrm>
          <a:prstGeom prst="rect">
            <a:avLst/>
          </a:prstGeom>
        </p:spPr>
      </p:pic>
    </p:spTree>
    <p:custDataLst>
      <p:tags r:id="rId1"/>
    </p:custDataLst>
    <p:extLst>
      <p:ext uri="{BB962C8B-B14F-4D97-AF65-F5344CB8AC3E}">
        <p14:creationId xmlns:p14="http://schemas.microsoft.com/office/powerpoint/2010/main" val="227779900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anim calcmode="lin" valueType="num">
                                      <p:cBhvr additive="base">
                                        <p:cTn id="7" dur="500" fill="hold"/>
                                        <p:tgtEl>
                                          <p:spTgt spid="2723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72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72387">
                                            <p:txEl>
                                              <p:pRg st="1" end="1"/>
                                            </p:txEl>
                                          </p:spTgt>
                                        </p:tgtEl>
                                        <p:attrNameLst>
                                          <p:attrName>style.visibility</p:attrName>
                                        </p:attrNameLst>
                                      </p:cBhvr>
                                      <p:to>
                                        <p:strVal val="visible"/>
                                      </p:to>
                                    </p:set>
                                    <p:anim calcmode="lin" valueType="num">
                                      <p:cBhvr additive="base">
                                        <p:cTn id="13" dur="500" fill="hold"/>
                                        <p:tgtEl>
                                          <p:spTgt spid="27238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7238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en-US" altLang="en-US" dirty="0"/>
              <a:t>Term to Know: “Clamping”</a:t>
            </a:r>
          </a:p>
        </p:txBody>
      </p:sp>
      <p:sp>
        <p:nvSpPr>
          <p:cNvPr id="274435" name="Rectangle 3"/>
          <p:cNvSpPr>
            <a:spLocks noGrp="1" noChangeArrowheads="1"/>
          </p:cNvSpPr>
          <p:nvPr>
            <p:ph idx="1"/>
          </p:nvPr>
        </p:nvSpPr>
        <p:spPr/>
        <p:txBody>
          <a:bodyPr/>
          <a:lstStyle/>
          <a:p>
            <a:r>
              <a:rPr lang="en-US" altLang="en-US" b="1" dirty="0"/>
              <a:t>Clamping</a:t>
            </a:r>
            <a:r>
              <a:rPr lang="en-US" altLang="en-US" dirty="0"/>
              <a:t> describes the process by which an SPD reduces voltage transients and surges to a specified lower voltage level suitable for the protected load</a:t>
            </a:r>
          </a:p>
        </p:txBody>
      </p:sp>
      <p:pic>
        <p:nvPicPr>
          <p:cNvPr id="274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1475" y="2863850"/>
            <a:ext cx="4347633" cy="3302000"/>
          </a:xfrm>
          <a:prstGeom prst="rect">
            <a:avLst/>
          </a:prstGeom>
          <a:noFill/>
          <a:extLst>
            <a:ext uri="{909E8E84-426E-40DD-AFC4-6F175D3DCCD1}">
              <a14:hiddenFill xmlns:a14="http://schemas.microsoft.com/office/drawing/2010/main">
                <a:solidFill>
                  <a:srgbClr val="FFFFFF"/>
                </a:solidFill>
              </a14:hiddenFill>
            </a:ext>
          </a:extLst>
        </p:spPr>
      </p:pic>
      <p:sp>
        <p:nvSpPr>
          <p:cNvPr id="274437" name="Rectangle 5"/>
          <p:cNvSpPr>
            <a:spLocks noChangeArrowheads="1"/>
          </p:cNvSpPr>
          <p:nvPr/>
        </p:nvSpPr>
        <p:spPr bwMode="auto">
          <a:xfrm>
            <a:off x="1494500" y="3321050"/>
            <a:ext cx="22288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30000"/>
              </a:spcBef>
              <a:buSzPct val="80000"/>
              <a:buBlip>
                <a:blip r:embed="rId5"/>
              </a:buBlip>
              <a:defRPr sz="2000">
                <a:solidFill>
                  <a:srgbClr val="72797F"/>
                </a:solidFill>
                <a:latin typeface="Arial" charset="0"/>
                <a:cs typeface="Times New Roman" pitchFamily="18" charset="0"/>
              </a:defRPr>
            </a:lvl1pPr>
            <a:lvl2pPr marL="742950" indent="-285750">
              <a:spcBef>
                <a:spcPct val="30000"/>
              </a:spcBef>
              <a:buChar char="–"/>
              <a:defRPr>
                <a:solidFill>
                  <a:schemeClr val="tx1"/>
                </a:solidFill>
                <a:latin typeface="Arial" charset="0"/>
                <a:cs typeface="Times New Roman" pitchFamily="18" charset="0"/>
              </a:defRPr>
            </a:lvl2pPr>
            <a:lvl3pPr marL="1143000" indent="-228600">
              <a:spcBef>
                <a:spcPct val="30000"/>
              </a:spcBef>
              <a:buChar char="•"/>
              <a:defRPr sz="1600">
                <a:solidFill>
                  <a:schemeClr val="tx1"/>
                </a:solidFill>
                <a:latin typeface="Arial" charset="0"/>
                <a:cs typeface="Times New Roman" pitchFamily="18" charset="0"/>
              </a:defRPr>
            </a:lvl3pPr>
            <a:lvl4pPr marL="1600200" indent="-228600">
              <a:spcBef>
                <a:spcPct val="20000"/>
              </a:spcBef>
              <a:buChar char="–"/>
              <a:defRPr sz="1400">
                <a:solidFill>
                  <a:schemeClr val="tx1"/>
                </a:solidFill>
                <a:latin typeface="Arial" charset="0"/>
                <a:cs typeface="Times New Roman" pitchFamily="18" charset="0"/>
              </a:defRPr>
            </a:lvl4pPr>
            <a:lvl5pPr marL="2057400" indent="-228600">
              <a:spcBef>
                <a:spcPct val="20000"/>
              </a:spcBef>
              <a:buChar char="»"/>
              <a:defRPr sz="1400">
                <a:solidFill>
                  <a:schemeClr val="tx1"/>
                </a:solidFill>
                <a:latin typeface="Arial" charset="0"/>
                <a:cs typeface="Times New Roman" pitchFamily="18" charset="0"/>
              </a:defRPr>
            </a:lvl5pPr>
            <a:lvl6pPr marL="2514600" indent="-228600" fontAlgn="base">
              <a:spcBef>
                <a:spcPct val="20000"/>
              </a:spcBef>
              <a:spcAft>
                <a:spcPct val="0"/>
              </a:spcAft>
              <a:buChar char="»"/>
              <a:defRPr sz="1400">
                <a:solidFill>
                  <a:schemeClr val="tx1"/>
                </a:solidFill>
                <a:latin typeface="Arial" charset="0"/>
                <a:cs typeface="Times New Roman" pitchFamily="18" charset="0"/>
              </a:defRPr>
            </a:lvl6pPr>
            <a:lvl7pPr marL="2971800" indent="-228600" fontAlgn="base">
              <a:spcBef>
                <a:spcPct val="20000"/>
              </a:spcBef>
              <a:spcAft>
                <a:spcPct val="0"/>
              </a:spcAft>
              <a:buChar char="»"/>
              <a:defRPr sz="1400">
                <a:solidFill>
                  <a:schemeClr val="tx1"/>
                </a:solidFill>
                <a:latin typeface="Arial" charset="0"/>
                <a:cs typeface="Times New Roman" pitchFamily="18" charset="0"/>
              </a:defRPr>
            </a:lvl7pPr>
            <a:lvl8pPr marL="3429000" indent="-228600" fontAlgn="base">
              <a:spcBef>
                <a:spcPct val="20000"/>
              </a:spcBef>
              <a:spcAft>
                <a:spcPct val="0"/>
              </a:spcAft>
              <a:buChar char="»"/>
              <a:defRPr sz="1400">
                <a:solidFill>
                  <a:schemeClr val="tx1"/>
                </a:solidFill>
                <a:latin typeface="Arial" charset="0"/>
                <a:cs typeface="Times New Roman" pitchFamily="18" charset="0"/>
              </a:defRPr>
            </a:lvl8pPr>
            <a:lvl9pPr marL="3886200" indent="-228600" fontAlgn="base">
              <a:spcBef>
                <a:spcPct val="20000"/>
              </a:spcBef>
              <a:spcAft>
                <a:spcPct val="0"/>
              </a:spcAft>
              <a:buChar char="»"/>
              <a:defRPr sz="1400">
                <a:solidFill>
                  <a:schemeClr val="tx1"/>
                </a:solidFill>
                <a:latin typeface="Arial" charset="0"/>
                <a:cs typeface="Times New Roman" pitchFamily="18" charset="0"/>
              </a:defRPr>
            </a:lvl9pPr>
          </a:lstStyle>
          <a:p>
            <a:pPr>
              <a:buFontTx/>
              <a:buNone/>
            </a:pPr>
            <a:r>
              <a:rPr lang="en-US" altLang="en-US" sz="1600" b="1" dirty="0">
                <a:solidFill>
                  <a:srgbClr val="E84E0F"/>
                </a:solidFill>
              </a:rPr>
              <a:t>Voltage Surge</a:t>
            </a:r>
          </a:p>
        </p:txBody>
      </p:sp>
      <p:sp>
        <p:nvSpPr>
          <p:cNvPr id="274438" name="Rectangle 6"/>
          <p:cNvSpPr>
            <a:spLocks noChangeArrowheads="1"/>
          </p:cNvSpPr>
          <p:nvPr/>
        </p:nvSpPr>
        <p:spPr bwMode="auto">
          <a:xfrm>
            <a:off x="6356350" y="3284538"/>
            <a:ext cx="233891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30000"/>
              </a:spcBef>
              <a:buSzPct val="80000"/>
              <a:buBlip>
                <a:blip r:embed="rId5"/>
              </a:buBlip>
              <a:defRPr sz="2000">
                <a:solidFill>
                  <a:srgbClr val="72797F"/>
                </a:solidFill>
                <a:latin typeface="Arial" charset="0"/>
                <a:cs typeface="Times New Roman" pitchFamily="18" charset="0"/>
              </a:defRPr>
            </a:lvl1pPr>
            <a:lvl2pPr marL="742950" indent="-285750">
              <a:spcBef>
                <a:spcPct val="30000"/>
              </a:spcBef>
              <a:buChar char="–"/>
              <a:defRPr>
                <a:solidFill>
                  <a:schemeClr val="tx1"/>
                </a:solidFill>
                <a:latin typeface="Arial" charset="0"/>
                <a:cs typeface="Times New Roman" pitchFamily="18" charset="0"/>
              </a:defRPr>
            </a:lvl2pPr>
            <a:lvl3pPr marL="1143000" indent="-228600">
              <a:spcBef>
                <a:spcPct val="30000"/>
              </a:spcBef>
              <a:buChar char="•"/>
              <a:defRPr sz="1600">
                <a:solidFill>
                  <a:schemeClr val="tx1"/>
                </a:solidFill>
                <a:latin typeface="Arial" charset="0"/>
                <a:cs typeface="Times New Roman" pitchFamily="18" charset="0"/>
              </a:defRPr>
            </a:lvl3pPr>
            <a:lvl4pPr marL="1600200" indent="-228600">
              <a:spcBef>
                <a:spcPct val="20000"/>
              </a:spcBef>
              <a:buChar char="–"/>
              <a:defRPr sz="1400">
                <a:solidFill>
                  <a:schemeClr val="tx1"/>
                </a:solidFill>
                <a:latin typeface="Arial" charset="0"/>
                <a:cs typeface="Times New Roman" pitchFamily="18" charset="0"/>
              </a:defRPr>
            </a:lvl4pPr>
            <a:lvl5pPr marL="2057400" indent="-228600">
              <a:spcBef>
                <a:spcPct val="20000"/>
              </a:spcBef>
              <a:buChar char="»"/>
              <a:defRPr sz="1400">
                <a:solidFill>
                  <a:schemeClr val="tx1"/>
                </a:solidFill>
                <a:latin typeface="Arial" charset="0"/>
                <a:cs typeface="Times New Roman" pitchFamily="18" charset="0"/>
              </a:defRPr>
            </a:lvl5pPr>
            <a:lvl6pPr marL="2514600" indent="-228600" fontAlgn="base">
              <a:spcBef>
                <a:spcPct val="20000"/>
              </a:spcBef>
              <a:spcAft>
                <a:spcPct val="0"/>
              </a:spcAft>
              <a:buChar char="»"/>
              <a:defRPr sz="1400">
                <a:solidFill>
                  <a:schemeClr val="tx1"/>
                </a:solidFill>
                <a:latin typeface="Arial" charset="0"/>
                <a:cs typeface="Times New Roman" pitchFamily="18" charset="0"/>
              </a:defRPr>
            </a:lvl6pPr>
            <a:lvl7pPr marL="2971800" indent="-228600" fontAlgn="base">
              <a:spcBef>
                <a:spcPct val="20000"/>
              </a:spcBef>
              <a:spcAft>
                <a:spcPct val="0"/>
              </a:spcAft>
              <a:buChar char="»"/>
              <a:defRPr sz="1400">
                <a:solidFill>
                  <a:schemeClr val="tx1"/>
                </a:solidFill>
                <a:latin typeface="Arial" charset="0"/>
                <a:cs typeface="Times New Roman" pitchFamily="18" charset="0"/>
              </a:defRPr>
            </a:lvl7pPr>
            <a:lvl8pPr marL="3429000" indent="-228600" fontAlgn="base">
              <a:spcBef>
                <a:spcPct val="20000"/>
              </a:spcBef>
              <a:spcAft>
                <a:spcPct val="0"/>
              </a:spcAft>
              <a:buChar char="»"/>
              <a:defRPr sz="1400">
                <a:solidFill>
                  <a:schemeClr val="tx1"/>
                </a:solidFill>
                <a:latin typeface="Arial" charset="0"/>
                <a:cs typeface="Times New Roman" pitchFamily="18" charset="0"/>
              </a:defRPr>
            </a:lvl8pPr>
            <a:lvl9pPr marL="3886200" indent="-228600" fontAlgn="base">
              <a:spcBef>
                <a:spcPct val="20000"/>
              </a:spcBef>
              <a:spcAft>
                <a:spcPct val="0"/>
              </a:spcAft>
              <a:buChar char="»"/>
              <a:defRPr sz="1400">
                <a:solidFill>
                  <a:schemeClr val="tx1"/>
                </a:solidFill>
                <a:latin typeface="Arial" charset="0"/>
                <a:cs typeface="Times New Roman" pitchFamily="18" charset="0"/>
              </a:defRPr>
            </a:lvl9pPr>
          </a:lstStyle>
          <a:p>
            <a:pPr>
              <a:buFontTx/>
              <a:buNone/>
            </a:pPr>
            <a:r>
              <a:rPr lang="en-US" altLang="en-US" sz="1600" b="1" dirty="0">
                <a:solidFill>
                  <a:srgbClr val="E84E0F"/>
                </a:solidFill>
              </a:rPr>
              <a:t>Residual Voltage</a:t>
            </a:r>
          </a:p>
          <a:p>
            <a:pPr>
              <a:buFontTx/>
              <a:buNone/>
            </a:pPr>
            <a:r>
              <a:rPr lang="en-US" altLang="en-US" sz="1200" b="1" dirty="0">
                <a:solidFill>
                  <a:srgbClr val="E84E0F"/>
                </a:solidFill>
              </a:rPr>
              <a:t>(Let-Through Voltage)</a:t>
            </a:r>
          </a:p>
        </p:txBody>
      </p:sp>
      <p:sp>
        <p:nvSpPr>
          <p:cNvPr id="274440" name="Rectangle 8"/>
          <p:cNvSpPr>
            <a:spLocks noChangeArrowheads="1"/>
          </p:cNvSpPr>
          <p:nvPr/>
        </p:nvSpPr>
        <p:spPr bwMode="auto">
          <a:xfrm>
            <a:off x="194338" y="6237289"/>
            <a:ext cx="7678869"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30000"/>
              </a:spcBef>
              <a:buSzPct val="80000"/>
              <a:buBlip>
                <a:blip r:embed="rId5"/>
              </a:buBlip>
              <a:defRPr sz="2000">
                <a:solidFill>
                  <a:srgbClr val="72797F"/>
                </a:solidFill>
                <a:latin typeface="Arial" charset="0"/>
                <a:cs typeface="Times New Roman" pitchFamily="18" charset="0"/>
              </a:defRPr>
            </a:lvl1pPr>
            <a:lvl2pPr marL="742950" indent="-285750">
              <a:spcBef>
                <a:spcPct val="30000"/>
              </a:spcBef>
              <a:buChar char="–"/>
              <a:defRPr>
                <a:solidFill>
                  <a:schemeClr val="tx1"/>
                </a:solidFill>
                <a:latin typeface="Arial" charset="0"/>
                <a:cs typeface="Times New Roman" pitchFamily="18" charset="0"/>
              </a:defRPr>
            </a:lvl2pPr>
            <a:lvl3pPr marL="1143000" indent="-228600">
              <a:spcBef>
                <a:spcPct val="30000"/>
              </a:spcBef>
              <a:buChar char="•"/>
              <a:defRPr sz="1600">
                <a:solidFill>
                  <a:schemeClr val="tx1"/>
                </a:solidFill>
                <a:latin typeface="Arial" charset="0"/>
                <a:cs typeface="Times New Roman" pitchFamily="18" charset="0"/>
              </a:defRPr>
            </a:lvl3pPr>
            <a:lvl4pPr marL="1600200" indent="-228600">
              <a:spcBef>
                <a:spcPct val="20000"/>
              </a:spcBef>
              <a:buChar char="–"/>
              <a:defRPr sz="1400">
                <a:solidFill>
                  <a:schemeClr val="tx1"/>
                </a:solidFill>
                <a:latin typeface="Arial" charset="0"/>
                <a:cs typeface="Times New Roman" pitchFamily="18" charset="0"/>
              </a:defRPr>
            </a:lvl4pPr>
            <a:lvl5pPr marL="2057400" indent="-228600">
              <a:spcBef>
                <a:spcPct val="20000"/>
              </a:spcBef>
              <a:buChar char="»"/>
              <a:defRPr sz="1400">
                <a:solidFill>
                  <a:schemeClr val="tx1"/>
                </a:solidFill>
                <a:latin typeface="Arial" charset="0"/>
                <a:cs typeface="Times New Roman" pitchFamily="18" charset="0"/>
              </a:defRPr>
            </a:lvl5pPr>
            <a:lvl6pPr marL="2514600" indent="-228600" fontAlgn="base">
              <a:spcBef>
                <a:spcPct val="20000"/>
              </a:spcBef>
              <a:spcAft>
                <a:spcPct val="0"/>
              </a:spcAft>
              <a:buChar char="»"/>
              <a:defRPr sz="1400">
                <a:solidFill>
                  <a:schemeClr val="tx1"/>
                </a:solidFill>
                <a:latin typeface="Arial" charset="0"/>
                <a:cs typeface="Times New Roman" pitchFamily="18" charset="0"/>
              </a:defRPr>
            </a:lvl6pPr>
            <a:lvl7pPr marL="2971800" indent="-228600" fontAlgn="base">
              <a:spcBef>
                <a:spcPct val="20000"/>
              </a:spcBef>
              <a:spcAft>
                <a:spcPct val="0"/>
              </a:spcAft>
              <a:buChar char="»"/>
              <a:defRPr sz="1400">
                <a:solidFill>
                  <a:schemeClr val="tx1"/>
                </a:solidFill>
                <a:latin typeface="Arial" charset="0"/>
                <a:cs typeface="Times New Roman" pitchFamily="18" charset="0"/>
              </a:defRPr>
            </a:lvl7pPr>
            <a:lvl8pPr marL="3429000" indent="-228600" fontAlgn="base">
              <a:spcBef>
                <a:spcPct val="20000"/>
              </a:spcBef>
              <a:spcAft>
                <a:spcPct val="0"/>
              </a:spcAft>
              <a:buChar char="»"/>
              <a:defRPr sz="1400">
                <a:solidFill>
                  <a:schemeClr val="tx1"/>
                </a:solidFill>
                <a:latin typeface="Arial" charset="0"/>
                <a:cs typeface="Times New Roman" pitchFamily="18" charset="0"/>
              </a:defRPr>
            </a:lvl8pPr>
            <a:lvl9pPr marL="3886200" indent="-228600" fontAlgn="base">
              <a:spcBef>
                <a:spcPct val="20000"/>
              </a:spcBef>
              <a:spcAft>
                <a:spcPct val="0"/>
              </a:spcAft>
              <a:buChar char="»"/>
              <a:defRPr sz="1400">
                <a:solidFill>
                  <a:schemeClr val="tx1"/>
                </a:solidFill>
                <a:latin typeface="Arial" charset="0"/>
                <a:cs typeface="Times New Roman" pitchFamily="18" charset="0"/>
              </a:defRPr>
            </a:lvl9pPr>
          </a:lstStyle>
          <a:p>
            <a:pPr>
              <a:buFontTx/>
              <a:buNone/>
            </a:pPr>
            <a:r>
              <a:rPr lang="en-US" altLang="en-US" sz="1000"/>
              <a:t>* Images from slides 6, 7 and 16 taken from Leviton </a:t>
            </a:r>
            <a:r>
              <a:rPr lang="en-US" altLang="en-US" sz="1000" i="1"/>
              <a:t>Technical and Applications Module for Power Quality Products</a:t>
            </a:r>
            <a:endParaRPr lang="en-US" altLang="en-US" sz="1000"/>
          </a:p>
        </p:txBody>
      </p:sp>
    </p:spTree>
    <p:custDataLst>
      <p:tags r:id="rId1"/>
    </p:custDataLst>
    <p:extLst>
      <p:ext uri="{BB962C8B-B14F-4D97-AF65-F5344CB8AC3E}">
        <p14:creationId xmlns:p14="http://schemas.microsoft.com/office/powerpoint/2010/main" val="192080652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4435">
                                            <p:txEl>
                                              <p:pRg st="0" end="0"/>
                                            </p:txEl>
                                          </p:spTgt>
                                        </p:tgtEl>
                                        <p:attrNameLst>
                                          <p:attrName>style.visibility</p:attrName>
                                        </p:attrNameLst>
                                      </p:cBhvr>
                                      <p:to>
                                        <p:strVal val="visible"/>
                                      </p:to>
                                    </p:set>
                                    <p:anim calcmode="lin" valueType="num">
                                      <p:cBhvr additive="base">
                                        <p:cTn id="7" dur="500" fill="hold"/>
                                        <p:tgtEl>
                                          <p:spTgt spid="2744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744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8" name="Group 28"/>
          <p:cNvGraphicFramePr>
            <a:graphicFrameLocks noGrp="1"/>
          </p:cNvGraphicFramePr>
          <p:nvPr/>
        </p:nvGraphicFramePr>
        <p:xfrm>
          <a:off x="770467" y="1270000"/>
          <a:ext cx="8310034" cy="4822826"/>
        </p:xfrm>
        <a:graphic>
          <a:graphicData uri="http://schemas.openxmlformats.org/drawingml/2006/table">
            <a:tbl>
              <a:tblPr/>
              <a:tblGrid>
                <a:gridCol w="3370792"/>
                <a:gridCol w="4939242"/>
              </a:tblGrid>
              <a:tr h="1206500">
                <a:tc>
                  <a:txBody>
                    <a:bodyPr/>
                    <a:lstStyle>
                      <a:lvl1pPr>
                        <a:spcBef>
                          <a:spcPct val="30000"/>
                        </a:spcBef>
                        <a:buSzPct val="80000"/>
                        <a:defRPr>
                          <a:solidFill>
                            <a:srgbClr val="72797F"/>
                          </a:solidFill>
                          <a:latin typeface="Arial" charset="0"/>
                          <a:cs typeface="Times New Roman" pitchFamily="18" charset="0"/>
                        </a:defRPr>
                      </a:lvl1pPr>
                      <a:lvl2pPr marL="350838">
                        <a:spcBef>
                          <a:spcPct val="30000"/>
                        </a:spcBef>
                        <a:defRPr sz="1600">
                          <a:solidFill>
                            <a:schemeClr val="tx1"/>
                          </a:solidFill>
                          <a:latin typeface="Arial" charset="0"/>
                          <a:cs typeface="Times New Roman" pitchFamily="18" charset="0"/>
                        </a:defRPr>
                      </a:lvl2pPr>
                      <a:lvl3pPr marL="682625">
                        <a:spcBef>
                          <a:spcPct val="30000"/>
                        </a:spcBef>
                        <a:defRPr sz="1400">
                          <a:solidFill>
                            <a:schemeClr val="tx1"/>
                          </a:solidFill>
                          <a:latin typeface="Arial" charset="0"/>
                          <a:cs typeface="Times New Roman" pitchFamily="18" charset="0"/>
                        </a:defRPr>
                      </a:lvl3pPr>
                      <a:lvl4pPr marL="1028700">
                        <a:spcBef>
                          <a:spcPct val="20000"/>
                        </a:spcBef>
                        <a:defRPr sz="1200">
                          <a:solidFill>
                            <a:schemeClr val="tx1"/>
                          </a:solidFill>
                          <a:latin typeface="Arial" charset="0"/>
                          <a:cs typeface="Times New Roman" pitchFamily="18" charset="0"/>
                        </a:defRPr>
                      </a:lvl4pPr>
                      <a:lvl5pPr marL="1371600">
                        <a:spcBef>
                          <a:spcPct val="20000"/>
                        </a:spcBef>
                        <a:defRPr sz="1200">
                          <a:solidFill>
                            <a:schemeClr val="tx1"/>
                          </a:solidFill>
                          <a:latin typeface="Arial" charset="0"/>
                          <a:cs typeface="Times New Roman" pitchFamily="18" charset="0"/>
                        </a:defRPr>
                      </a:lvl5pPr>
                      <a:lvl6pPr marL="1828800" fontAlgn="base">
                        <a:spcBef>
                          <a:spcPct val="20000"/>
                        </a:spcBef>
                        <a:spcAft>
                          <a:spcPct val="0"/>
                        </a:spcAft>
                        <a:defRPr sz="1200">
                          <a:solidFill>
                            <a:schemeClr val="tx1"/>
                          </a:solidFill>
                          <a:latin typeface="Arial" charset="0"/>
                          <a:cs typeface="Times New Roman" pitchFamily="18" charset="0"/>
                        </a:defRPr>
                      </a:lvl6pPr>
                      <a:lvl7pPr marL="2286000" fontAlgn="base">
                        <a:spcBef>
                          <a:spcPct val="20000"/>
                        </a:spcBef>
                        <a:spcAft>
                          <a:spcPct val="0"/>
                        </a:spcAft>
                        <a:defRPr sz="1200">
                          <a:solidFill>
                            <a:schemeClr val="tx1"/>
                          </a:solidFill>
                          <a:latin typeface="Arial" charset="0"/>
                          <a:cs typeface="Times New Roman" pitchFamily="18" charset="0"/>
                        </a:defRPr>
                      </a:lvl7pPr>
                      <a:lvl8pPr marL="2743200" fontAlgn="base">
                        <a:spcBef>
                          <a:spcPct val="20000"/>
                        </a:spcBef>
                        <a:spcAft>
                          <a:spcPct val="0"/>
                        </a:spcAft>
                        <a:defRPr sz="1200">
                          <a:solidFill>
                            <a:schemeClr val="tx1"/>
                          </a:solidFill>
                          <a:latin typeface="Arial" charset="0"/>
                          <a:cs typeface="Times New Roman" pitchFamily="18" charset="0"/>
                        </a:defRPr>
                      </a:lvl8pPr>
                      <a:lvl9pPr marL="3200400" fontAlgn="base">
                        <a:spcBef>
                          <a:spcPct val="20000"/>
                        </a:spcBef>
                        <a:spcAft>
                          <a:spcPct val="0"/>
                        </a:spcAft>
                        <a:defRPr sz="1200">
                          <a:solidFill>
                            <a:schemeClr val="tx1"/>
                          </a:solidFill>
                          <a:latin typeface="Arial" charset="0"/>
                          <a:cs typeface="Times New Roman" pitchFamily="18" charset="0"/>
                        </a:defRPr>
                      </a:lvl9pPr>
                    </a:lstStyle>
                    <a:p>
                      <a:pPr marL="0" marR="0" lvl="0" indent="0" algn="ctr" defTabSz="914400" rtl="0" eaLnBrk="1" fontAlgn="base" latinLnBrk="0" hangingPunct="1">
                        <a:lnSpc>
                          <a:spcPct val="100000"/>
                        </a:lnSpc>
                        <a:spcBef>
                          <a:spcPct val="30000"/>
                        </a:spcBef>
                        <a:spcAft>
                          <a:spcPct val="0"/>
                        </a:spcAft>
                        <a:buClrTx/>
                        <a:buSzPct val="80000"/>
                        <a:buFontTx/>
                        <a:buNone/>
                        <a:tabLst/>
                      </a:pPr>
                      <a:r>
                        <a:rPr kumimoji="0" lang="en-US" altLang="en-US" sz="1600" b="0" i="0" u="none" strike="noStrike" cap="none" normalizeH="0" baseline="0" smtClean="0">
                          <a:ln>
                            <a:noFill/>
                          </a:ln>
                          <a:solidFill>
                            <a:srgbClr val="72797F"/>
                          </a:solidFill>
                          <a:effectLst/>
                          <a:latin typeface="Arial" charset="0"/>
                          <a:cs typeface="Times New Roman" pitchFamily="18" charset="0"/>
                        </a:rPr>
                        <a:t>Metal Oxide Varistors (MOV)</a:t>
                      </a: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SzPct val="80000"/>
                        <a:defRPr>
                          <a:solidFill>
                            <a:srgbClr val="72797F"/>
                          </a:solidFill>
                          <a:latin typeface="Arial" charset="0"/>
                          <a:cs typeface="Times New Roman" pitchFamily="18" charset="0"/>
                        </a:defRPr>
                      </a:lvl1pPr>
                      <a:lvl2pPr marL="350838">
                        <a:spcBef>
                          <a:spcPct val="30000"/>
                        </a:spcBef>
                        <a:defRPr sz="1600">
                          <a:solidFill>
                            <a:schemeClr val="tx1"/>
                          </a:solidFill>
                          <a:latin typeface="Arial" charset="0"/>
                          <a:cs typeface="Times New Roman" pitchFamily="18" charset="0"/>
                        </a:defRPr>
                      </a:lvl2pPr>
                      <a:lvl3pPr marL="682625">
                        <a:spcBef>
                          <a:spcPct val="30000"/>
                        </a:spcBef>
                        <a:defRPr sz="1400">
                          <a:solidFill>
                            <a:schemeClr val="tx1"/>
                          </a:solidFill>
                          <a:latin typeface="Arial" charset="0"/>
                          <a:cs typeface="Times New Roman" pitchFamily="18" charset="0"/>
                        </a:defRPr>
                      </a:lvl3pPr>
                      <a:lvl4pPr marL="1028700">
                        <a:spcBef>
                          <a:spcPct val="20000"/>
                        </a:spcBef>
                        <a:defRPr sz="1200">
                          <a:solidFill>
                            <a:schemeClr val="tx1"/>
                          </a:solidFill>
                          <a:latin typeface="Arial" charset="0"/>
                          <a:cs typeface="Times New Roman" pitchFamily="18" charset="0"/>
                        </a:defRPr>
                      </a:lvl4pPr>
                      <a:lvl5pPr marL="1371600">
                        <a:spcBef>
                          <a:spcPct val="20000"/>
                        </a:spcBef>
                        <a:defRPr sz="1200">
                          <a:solidFill>
                            <a:schemeClr val="tx1"/>
                          </a:solidFill>
                          <a:latin typeface="Arial" charset="0"/>
                          <a:cs typeface="Times New Roman" pitchFamily="18" charset="0"/>
                        </a:defRPr>
                      </a:lvl5pPr>
                      <a:lvl6pPr marL="1828800" fontAlgn="base">
                        <a:spcBef>
                          <a:spcPct val="20000"/>
                        </a:spcBef>
                        <a:spcAft>
                          <a:spcPct val="0"/>
                        </a:spcAft>
                        <a:defRPr sz="1200">
                          <a:solidFill>
                            <a:schemeClr val="tx1"/>
                          </a:solidFill>
                          <a:latin typeface="Arial" charset="0"/>
                          <a:cs typeface="Times New Roman" pitchFamily="18" charset="0"/>
                        </a:defRPr>
                      </a:lvl6pPr>
                      <a:lvl7pPr marL="2286000" fontAlgn="base">
                        <a:spcBef>
                          <a:spcPct val="20000"/>
                        </a:spcBef>
                        <a:spcAft>
                          <a:spcPct val="0"/>
                        </a:spcAft>
                        <a:defRPr sz="1200">
                          <a:solidFill>
                            <a:schemeClr val="tx1"/>
                          </a:solidFill>
                          <a:latin typeface="Arial" charset="0"/>
                          <a:cs typeface="Times New Roman" pitchFamily="18" charset="0"/>
                        </a:defRPr>
                      </a:lvl7pPr>
                      <a:lvl8pPr marL="2743200" fontAlgn="base">
                        <a:spcBef>
                          <a:spcPct val="20000"/>
                        </a:spcBef>
                        <a:spcAft>
                          <a:spcPct val="0"/>
                        </a:spcAft>
                        <a:defRPr sz="1200">
                          <a:solidFill>
                            <a:schemeClr val="tx1"/>
                          </a:solidFill>
                          <a:latin typeface="Arial" charset="0"/>
                          <a:cs typeface="Times New Roman" pitchFamily="18" charset="0"/>
                        </a:defRPr>
                      </a:lvl8pPr>
                      <a:lvl9pPr marL="3200400" fontAlgn="base">
                        <a:spcBef>
                          <a:spcPct val="20000"/>
                        </a:spcBef>
                        <a:spcAft>
                          <a:spcPct val="0"/>
                        </a:spcAft>
                        <a:defRPr sz="1200">
                          <a:solidFill>
                            <a:schemeClr val="tx1"/>
                          </a:solidFill>
                          <a:latin typeface="Arial" charset="0"/>
                          <a:cs typeface="Times New Roman" pitchFamily="18" charset="0"/>
                        </a:defRPr>
                      </a:lvl9pPr>
                    </a:lstStyle>
                    <a:p>
                      <a:pPr marL="0" marR="0" lvl="0" indent="0" algn="l" defTabSz="914400" rtl="0" eaLnBrk="1" fontAlgn="base" latinLnBrk="0" hangingPunct="1">
                        <a:lnSpc>
                          <a:spcPct val="100000"/>
                        </a:lnSpc>
                        <a:spcBef>
                          <a:spcPct val="30000"/>
                        </a:spcBef>
                        <a:spcAft>
                          <a:spcPct val="0"/>
                        </a:spcAft>
                        <a:buClrTx/>
                        <a:buSzPct val="80000"/>
                        <a:buFontTx/>
                        <a:buNone/>
                        <a:tabLst/>
                      </a:pPr>
                      <a:r>
                        <a:rPr kumimoji="0" lang="en-US" altLang="en-US" sz="1600" b="0" i="0" u="none" strike="noStrike" cap="none" normalizeH="0" baseline="0" smtClean="0">
                          <a:ln>
                            <a:noFill/>
                          </a:ln>
                          <a:solidFill>
                            <a:srgbClr val="72797F"/>
                          </a:solidFill>
                          <a:effectLst/>
                          <a:latin typeface="Arial" charset="0"/>
                          <a:cs typeface="Times New Roman" pitchFamily="18" charset="0"/>
                        </a:rPr>
                        <a:t>Contains a ceramic mass of zinc oxide grains, combined with other metal oxides sandwiched between two metal plates forming a network of back-to-back diode pairs</a:t>
                      </a: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6500">
                <a:tc>
                  <a:txBody>
                    <a:bodyPr/>
                    <a:lstStyle>
                      <a:lvl1pPr>
                        <a:spcBef>
                          <a:spcPct val="30000"/>
                        </a:spcBef>
                        <a:buSzPct val="80000"/>
                        <a:defRPr>
                          <a:solidFill>
                            <a:srgbClr val="72797F"/>
                          </a:solidFill>
                          <a:latin typeface="Arial" charset="0"/>
                          <a:cs typeface="Times New Roman" pitchFamily="18" charset="0"/>
                        </a:defRPr>
                      </a:lvl1pPr>
                      <a:lvl2pPr marL="350838">
                        <a:spcBef>
                          <a:spcPct val="30000"/>
                        </a:spcBef>
                        <a:defRPr sz="1600">
                          <a:solidFill>
                            <a:schemeClr val="tx1"/>
                          </a:solidFill>
                          <a:latin typeface="Arial" charset="0"/>
                          <a:cs typeface="Times New Roman" pitchFamily="18" charset="0"/>
                        </a:defRPr>
                      </a:lvl2pPr>
                      <a:lvl3pPr marL="682625">
                        <a:spcBef>
                          <a:spcPct val="30000"/>
                        </a:spcBef>
                        <a:defRPr sz="1400">
                          <a:solidFill>
                            <a:schemeClr val="tx1"/>
                          </a:solidFill>
                          <a:latin typeface="Arial" charset="0"/>
                          <a:cs typeface="Times New Roman" pitchFamily="18" charset="0"/>
                        </a:defRPr>
                      </a:lvl3pPr>
                      <a:lvl4pPr marL="1028700">
                        <a:spcBef>
                          <a:spcPct val="20000"/>
                        </a:spcBef>
                        <a:defRPr sz="1200">
                          <a:solidFill>
                            <a:schemeClr val="tx1"/>
                          </a:solidFill>
                          <a:latin typeface="Arial" charset="0"/>
                          <a:cs typeface="Times New Roman" pitchFamily="18" charset="0"/>
                        </a:defRPr>
                      </a:lvl4pPr>
                      <a:lvl5pPr marL="1371600">
                        <a:spcBef>
                          <a:spcPct val="20000"/>
                        </a:spcBef>
                        <a:defRPr sz="1200">
                          <a:solidFill>
                            <a:schemeClr val="tx1"/>
                          </a:solidFill>
                          <a:latin typeface="Arial" charset="0"/>
                          <a:cs typeface="Times New Roman" pitchFamily="18" charset="0"/>
                        </a:defRPr>
                      </a:lvl5pPr>
                      <a:lvl6pPr marL="1828800" fontAlgn="base">
                        <a:spcBef>
                          <a:spcPct val="20000"/>
                        </a:spcBef>
                        <a:spcAft>
                          <a:spcPct val="0"/>
                        </a:spcAft>
                        <a:defRPr sz="1200">
                          <a:solidFill>
                            <a:schemeClr val="tx1"/>
                          </a:solidFill>
                          <a:latin typeface="Arial" charset="0"/>
                          <a:cs typeface="Times New Roman" pitchFamily="18" charset="0"/>
                        </a:defRPr>
                      </a:lvl6pPr>
                      <a:lvl7pPr marL="2286000" fontAlgn="base">
                        <a:spcBef>
                          <a:spcPct val="20000"/>
                        </a:spcBef>
                        <a:spcAft>
                          <a:spcPct val="0"/>
                        </a:spcAft>
                        <a:defRPr sz="1200">
                          <a:solidFill>
                            <a:schemeClr val="tx1"/>
                          </a:solidFill>
                          <a:latin typeface="Arial" charset="0"/>
                          <a:cs typeface="Times New Roman" pitchFamily="18" charset="0"/>
                        </a:defRPr>
                      </a:lvl7pPr>
                      <a:lvl8pPr marL="2743200" fontAlgn="base">
                        <a:spcBef>
                          <a:spcPct val="20000"/>
                        </a:spcBef>
                        <a:spcAft>
                          <a:spcPct val="0"/>
                        </a:spcAft>
                        <a:defRPr sz="1200">
                          <a:solidFill>
                            <a:schemeClr val="tx1"/>
                          </a:solidFill>
                          <a:latin typeface="Arial" charset="0"/>
                          <a:cs typeface="Times New Roman" pitchFamily="18" charset="0"/>
                        </a:defRPr>
                      </a:lvl8pPr>
                      <a:lvl9pPr marL="3200400" fontAlgn="base">
                        <a:spcBef>
                          <a:spcPct val="20000"/>
                        </a:spcBef>
                        <a:spcAft>
                          <a:spcPct val="0"/>
                        </a:spcAft>
                        <a:defRPr sz="1200">
                          <a:solidFill>
                            <a:schemeClr val="tx1"/>
                          </a:solidFill>
                          <a:latin typeface="Arial" charset="0"/>
                          <a:cs typeface="Times New Roman" pitchFamily="18" charset="0"/>
                        </a:defRPr>
                      </a:lvl9pPr>
                    </a:lstStyle>
                    <a:p>
                      <a:pPr marL="0" marR="0" lvl="0" indent="0" algn="ctr" defTabSz="914400" rtl="0" eaLnBrk="1" fontAlgn="base" latinLnBrk="0" hangingPunct="1">
                        <a:lnSpc>
                          <a:spcPct val="100000"/>
                        </a:lnSpc>
                        <a:spcBef>
                          <a:spcPct val="30000"/>
                        </a:spcBef>
                        <a:spcAft>
                          <a:spcPct val="0"/>
                        </a:spcAft>
                        <a:buClrTx/>
                        <a:buSzPct val="80000"/>
                        <a:buFontTx/>
                        <a:buNone/>
                        <a:tabLst/>
                      </a:pPr>
                      <a:r>
                        <a:rPr kumimoji="0" lang="en-US" altLang="en-US" sz="1600" b="0" i="0" u="none" strike="noStrike" cap="none" normalizeH="0" baseline="0" smtClean="0">
                          <a:ln>
                            <a:noFill/>
                          </a:ln>
                          <a:solidFill>
                            <a:srgbClr val="72797F"/>
                          </a:solidFill>
                          <a:effectLst/>
                          <a:latin typeface="Arial" charset="0"/>
                          <a:cs typeface="Times New Roman" pitchFamily="18" charset="0"/>
                        </a:rPr>
                        <a:t>Silicon Junction Diode</a:t>
                      </a: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SzPct val="80000"/>
                        <a:defRPr>
                          <a:solidFill>
                            <a:srgbClr val="72797F"/>
                          </a:solidFill>
                          <a:latin typeface="Arial" charset="0"/>
                          <a:cs typeface="Times New Roman" pitchFamily="18" charset="0"/>
                        </a:defRPr>
                      </a:lvl1pPr>
                      <a:lvl2pPr marL="350838">
                        <a:spcBef>
                          <a:spcPct val="30000"/>
                        </a:spcBef>
                        <a:defRPr sz="1600">
                          <a:solidFill>
                            <a:schemeClr val="tx1"/>
                          </a:solidFill>
                          <a:latin typeface="Arial" charset="0"/>
                          <a:cs typeface="Times New Roman" pitchFamily="18" charset="0"/>
                        </a:defRPr>
                      </a:lvl2pPr>
                      <a:lvl3pPr marL="682625">
                        <a:spcBef>
                          <a:spcPct val="30000"/>
                        </a:spcBef>
                        <a:defRPr sz="1400">
                          <a:solidFill>
                            <a:schemeClr val="tx1"/>
                          </a:solidFill>
                          <a:latin typeface="Arial" charset="0"/>
                          <a:cs typeface="Times New Roman" pitchFamily="18" charset="0"/>
                        </a:defRPr>
                      </a:lvl3pPr>
                      <a:lvl4pPr marL="1028700">
                        <a:spcBef>
                          <a:spcPct val="20000"/>
                        </a:spcBef>
                        <a:defRPr sz="1200">
                          <a:solidFill>
                            <a:schemeClr val="tx1"/>
                          </a:solidFill>
                          <a:latin typeface="Arial" charset="0"/>
                          <a:cs typeface="Times New Roman" pitchFamily="18" charset="0"/>
                        </a:defRPr>
                      </a:lvl4pPr>
                      <a:lvl5pPr marL="1371600">
                        <a:spcBef>
                          <a:spcPct val="20000"/>
                        </a:spcBef>
                        <a:defRPr sz="1200">
                          <a:solidFill>
                            <a:schemeClr val="tx1"/>
                          </a:solidFill>
                          <a:latin typeface="Arial" charset="0"/>
                          <a:cs typeface="Times New Roman" pitchFamily="18" charset="0"/>
                        </a:defRPr>
                      </a:lvl5pPr>
                      <a:lvl6pPr marL="1828800" fontAlgn="base">
                        <a:spcBef>
                          <a:spcPct val="20000"/>
                        </a:spcBef>
                        <a:spcAft>
                          <a:spcPct val="0"/>
                        </a:spcAft>
                        <a:defRPr sz="1200">
                          <a:solidFill>
                            <a:schemeClr val="tx1"/>
                          </a:solidFill>
                          <a:latin typeface="Arial" charset="0"/>
                          <a:cs typeface="Times New Roman" pitchFamily="18" charset="0"/>
                        </a:defRPr>
                      </a:lvl6pPr>
                      <a:lvl7pPr marL="2286000" fontAlgn="base">
                        <a:spcBef>
                          <a:spcPct val="20000"/>
                        </a:spcBef>
                        <a:spcAft>
                          <a:spcPct val="0"/>
                        </a:spcAft>
                        <a:defRPr sz="1200">
                          <a:solidFill>
                            <a:schemeClr val="tx1"/>
                          </a:solidFill>
                          <a:latin typeface="Arial" charset="0"/>
                          <a:cs typeface="Times New Roman" pitchFamily="18" charset="0"/>
                        </a:defRPr>
                      </a:lvl7pPr>
                      <a:lvl8pPr marL="2743200" fontAlgn="base">
                        <a:spcBef>
                          <a:spcPct val="20000"/>
                        </a:spcBef>
                        <a:spcAft>
                          <a:spcPct val="0"/>
                        </a:spcAft>
                        <a:defRPr sz="1200">
                          <a:solidFill>
                            <a:schemeClr val="tx1"/>
                          </a:solidFill>
                          <a:latin typeface="Arial" charset="0"/>
                          <a:cs typeface="Times New Roman" pitchFamily="18" charset="0"/>
                        </a:defRPr>
                      </a:lvl8pPr>
                      <a:lvl9pPr marL="3200400" fontAlgn="base">
                        <a:spcBef>
                          <a:spcPct val="20000"/>
                        </a:spcBef>
                        <a:spcAft>
                          <a:spcPct val="0"/>
                        </a:spcAft>
                        <a:defRPr sz="1200">
                          <a:solidFill>
                            <a:schemeClr val="tx1"/>
                          </a:solidFill>
                          <a:latin typeface="Arial" charset="0"/>
                          <a:cs typeface="Times New Roman" pitchFamily="18" charset="0"/>
                        </a:defRPr>
                      </a:lvl9pPr>
                    </a:lstStyle>
                    <a:p>
                      <a:pPr marL="0" marR="0" lvl="0" indent="0" algn="l" defTabSz="914400" rtl="0" eaLnBrk="1" fontAlgn="base" latinLnBrk="0" hangingPunct="1">
                        <a:lnSpc>
                          <a:spcPct val="100000"/>
                        </a:lnSpc>
                        <a:spcBef>
                          <a:spcPct val="30000"/>
                        </a:spcBef>
                        <a:spcAft>
                          <a:spcPct val="0"/>
                        </a:spcAft>
                        <a:buClrTx/>
                        <a:buSzPct val="80000"/>
                        <a:buFontTx/>
                        <a:buNone/>
                        <a:tabLst/>
                      </a:pPr>
                      <a:r>
                        <a:rPr kumimoji="0" lang="en-US" altLang="en-US" sz="1600" b="0" i="0" u="none" strike="noStrike" cap="none" normalizeH="0" baseline="0" smtClean="0">
                          <a:ln>
                            <a:noFill/>
                          </a:ln>
                          <a:solidFill>
                            <a:srgbClr val="72797F"/>
                          </a:solidFill>
                          <a:effectLst/>
                          <a:latin typeface="Arial" charset="0"/>
                          <a:cs typeface="Times New Roman" pitchFamily="18" charset="0"/>
                        </a:rPr>
                        <a:t>The diode is installed reverse-biased under normal conditions. When the voltage rises above normal conditions the diode becomes forward-biased</a:t>
                      </a: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7763">
                <a:tc>
                  <a:txBody>
                    <a:bodyPr/>
                    <a:lstStyle>
                      <a:lvl1pPr>
                        <a:spcBef>
                          <a:spcPct val="30000"/>
                        </a:spcBef>
                        <a:buSzPct val="80000"/>
                        <a:defRPr>
                          <a:solidFill>
                            <a:srgbClr val="72797F"/>
                          </a:solidFill>
                          <a:latin typeface="Arial" charset="0"/>
                          <a:cs typeface="Times New Roman" pitchFamily="18" charset="0"/>
                        </a:defRPr>
                      </a:lvl1pPr>
                      <a:lvl2pPr marL="350838">
                        <a:spcBef>
                          <a:spcPct val="30000"/>
                        </a:spcBef>
                        <a:defRPr sz="1600">
                          <a:solidFill>
                            <a:schemeClr val="tx1"/>
                          </a:solidFill>
                          <a:latin typeface="Arial" charset="0"/>
                          <a:cs typeface="Times New Roman" pitchFamily="18" charset="0"/>
                        </a:defRPr>
                      </a:lvl2pPr>
                      <a:lvl3pPr marL="682625">
                        <a:spcBef>
                          <a:spcPct val="30000"/>
                        </a:spcBef>
                        <a:defRPr sz="1400">
                          <a:solidFill>
                            <a:schemeClr val="tx1"/>
                          </a:solidFill>
                          <a:latin typeface="Arial" charset="0"/>
                          <a:cs typeface="Times New Roman" pitchFamily="18" charset="0"/>
                        </a:defRPr>
                      </a:lvl3pPr>
                      <a:lvl4pPr marL="1028700">
                        <a:spcBef>
                          <a:spcPct val="20000"/>
                        </a:spcBef>
                        <a:defRPr sz="1200">
                          <a:solidFill>
                            <a:schemeClr val="tx1"/>
                          </a:solidFill>
                          <a:latin typeface="Arial" charset="0"/>
                          <a:cs typeface="Times New Roman" pitchFamily="18" charset="0"/>
                        </a:defRPr>
                      </a:lvl4pPr>
                      <a:lvl5pPr marL="1371600">
                        <a:spcBef>
                          <a:spcPct val="20000"/>
                        </a:spcBef>
                        <a:defRPr sz="1200">
                          <a:solidFill>
                            <a:schemeClr val="tx1"/>
                          </a:solidFill>
                          <a:latin typeface="Arial" charset="0"/>
                          <a:cs typeface="Times New Roman" pitchFamily="18" charset="0"/>
                        </a:defRPr>
                      </a:lvl5pPr>
                      <a:lvl6pPr marL="1828800" fontAlgn="base">
                        <a:spcBef>
                          <a:spcPct val="20000"/>
                        </a:spcBef>
                        <a:spcAft>
                          <a:spcPct val="0"/>
                        </a:spcAft>
                        <a:defRPr sz="1200">
                          <a:solidFill>
                            <a:schemeClr val="tx1"/>
                          </a:solidFill>
                          <a:latin typeface="Arial" charset="0"/>
                          <a:cs typeface="Times New Roman" pitchFamily="18" charset="0"/>
                        </a:defRPr>
                      </a:lvl6pPr>
                      <a:lvl7pPr marL="2286000" fontAlgn="base">
                        <a:spcBef>
                          <a:spcPct val="20000"/>
                        </a:spcBef>
                        <a:spcAft>
                          <a:spcPct val="0"/>
                        </a:spcAft>
                        <a:defRPr sz="1200">
                          <a:solidFill>
                            <a:schemeClr val="tx1"/>
                          </a:solidFill>
                          <a:latin typeface="Arial" charset="0"/>
                          <a:cs typeface="Times New Roman" pitchFamily="18" charset="0"/>
                        </a:defRPr>
                      </a:lvl7pPr>
                      <a:lvl8pPr marL="2743200" fontAlgn="base">
                        <a:spcBef>
                          <a:spcPct val="20000"/>
                        </a:spcBef>
                        <a:spcAft>
                          <a:spcPct val="0"/>
                        </a:spcAft>
                        <a:defRPr sz="1200">
                          <a:solidFill>
                            <a:schemeClr val="tx1"/>
                          </a:solidFill>
                          <a:latin typeface="Arial" charset="0"/>
                          <a:cs typeface="Times New Roman" pitchFamily="18" charset="0"/>
                        </a:defRPr>
                      </a:lvl8pPr>
                      <a:lvl9pPr marL="3200400" fontAlgn="base">
                        <a:spcBef>
                          <a:spcPct val="20000"/>
                        </a:spcBef>
                        <a:spcAft>
                          <a:spcPct val="0"/>
                        </a:spcAft>
                        <a:defRPr sz="1200">
                          <a:solidFill>
                            <a:schemeClr val="tx1"/>
                          </a:solidFill>
                          <a:latin typeface="Arial" charset="0"/>
                          <a:cs typeface="Times New Roman" pitchFamily="18" charset="0"/>
                        </a:defRPr>
                      </a:lvl9pPr>
                    </a:lstStyle>
                    <a:p>
                      <a:pPr marL="0" marR="0" lvl="0" indent="0" algn="ctr" defTabSz="914400" rtl="0" eaLnBrk="1" fontAlgn="base" latinLnBrk="0" hangingPunct="1">
                        <a:lnSpc>
                          <a:spcPct val="100000"/>
                        </a:lnSpc>
                        <a:spcBef>
                          <a:spcPct val="30000"/>
                        </a:spcBef>
                        <a:spcAft>
                          <a:spcPct val="0"/>
                        </a:spcAft>
                        <a:buClrTx/>
                        <a:buSzPct val="80000"/>
                        <a:buFontTx/>
                        <a:buNone/>
                        <a:tabLst/>
                      </a:pPr>
                      <a:r>
                        <a:rPr kumimoji="0" lang="en-US" altLang="en-US" sz="1600" b="0" i="0" u="none" strike="noStrike" cap="none" normalizeH="0" baseline="0" smtClean="0">
                          <a:ln>
                            <a:noFill/>
                          </a:ln>
                          <a:solidFill>
                            <a:srgbClr val="72797F"/>
                          </a:solidFill>
                          <a:effectLst/>
                          <a:latin typeface="Arial" charset="0"/>
                          <a:cs typeface="Times New Roman" pitchFamily="18" charset="0"/>
                        </a:rPr>
                        <a:t>Spark Gap</a:t>
                      </a: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SzPct val="80000"/>
                        <a:defRPr>
                          <a:solidFill>
                            <a:srgbClr val="72797F"/>
                          </a:solidFill>
                          <a:latin typeface="Arial" charset="0"/>
                          <a:cs typeface="Times New Roman" pitchFamily="18" charset="0"/>
                        </a:defRPr>
                      </a:lvl1pPr>
                      <a:lvl2pPr marL="350838">
                        <a:spcBef>
                          <a:spcPct val="30000"/>
                        </a:spcBef>
                        <a:defRPr sz="1600">
                          <a:solidFill>
                            <a:schemeClr val="tx1"/>
                          </a:solidFill>
                          <a:latin typeface="Arial" charset="0"/>
                          <a:cs typeface="Times New Roman" pitchFamily="18" charset="0"/>
                        </a:defRPr>
                      </a:lvl2pPr>
                      <a:lvl3pPr marL="682625">
                        <a:spcBef>
                          <a:spcPct val="30000"/>
                        </a:spcBef>
                        <a:defRPr sz="1400">
                          <a:solidFill>
                            <a:schemeClr val="tx1"/>
                          </a:solidFill>
                          <a:latin typeface="Arial" charset="0"/>
                          <a:cs typeface="Times New Roman" pitchFamily="18" charset="0"/>
                        </a:defRPr>
                      </a:lvl3pPr>
                      <a:lvl4pPr marL="1028700">
                        <a:spcBef>
                          <a:spcPct val="20000"/>
                        </a:spcBef>
                        <a:defRPr sz="1200">
                          <a:solidFill>
                            <a:schemeClr val="tx1"/>
                          </a:solidFill>
                          <a:latin typeface="Arial" charset="0"/>
                          <a:cs typeface="Times New Roman" pitchFamily="18" charset="0"/>
                        </a:defRPr>
                      </a:lvl4pPr>
                      <a:lvl5pPr marL="1371600">
                        <a:spcBef>
                          <a:spcPct val="20000"/>
                        </a:spcBef>
                        <a:defRPr sz="1200">
                          <a:solidFill>
                            <a:schemeClr val="tx1"/>
                          </a:solidFill>
                          <a:latin typeface="Arial" charset="0"/>
                          <a:cs typeface="Times New Roman" pitchFamily="18" charset="0"/>
                        </a:defRPr>
                      </a:lvl5pPr>
                      <a:lvl6pPr marL="1828800" fontAlgn="base">
                        <a:spcBef>
                          <a:spcPct val="20000"/>
                        </a:spcBef>
                        <a:spcAft>
                          <a:spcPct val="0"/>
                        </a:spcAft>
                        <a:defRPr sz="1200">
                          <a:solidFill>
                            <a:schemeClr val="tx1"/>
                          </a:solidFill>
                          <a:latin typeface="Arial" charset="0"/>
                          <a:cs typeface="Times New Roman" pitchFamily="18" charset="0"/>
                        </a:defRPr>
                      </a:lvl6pPr>
                      <a:lvl7pPr marL="2286000" fontAlgn="base">
                        <a:spcBef>
                          <a:spcPct val="20000"/>
                        </a:spcBef>
                        <a:spcAft>
                          <a:spcPct val="0"/>
                        </a:spcAft>
                        <a:defRPr sz="1200">
                          <a:solidFill>
                            <a:schemeClr val="tx1"/>
                          </a:solidFill>
                          <a:latin typeface="Arial" charset="0"/>
                          <a:cs typeface="Times New Roman" pitchFamily="18" charset="0"/>
                        </a:defRPr>
                      </a:lvl7pPr>
                      <a:lvl8pPr marL="2743200" fontAlgn="base">
                        <a:spcBef>
                          <a:spcPct val="20000"/>
                        </a:spcBef>
                        <a:spcAft>
                          <a:spcPct val="0"/>
                        </a:spcAft>
                        <a:defRPr sz="1200">
                          <a:solidFill>
                            <a:schemeClr val="tx1"/>
                          </a:solidFill>
                          <a:latin typeface="Arial" charset="0"/>
                          <a:cs typeface="Times New Roman" pitchFamily="18" charset="0"/>
                        </a:defRPr>
                      </a:lvl8pPr>
                      <a:lvl9pPr marL="3200400" fontAlgn="base">
                        <a:spcBef>
                          <a:spcPct val="20000"/>
                        </a:spcBef>
                        <a:spcAft>
                          <a:spcPct val="0"/>
                        </a:spcAft>
                        <a:defRPr sz="1200">
                          <a:solidFill>
                            <a:schemeClr val="tx1"/>
                          </a:solidFill>
                          <a:latin typeface="Arial" charset="0"/>
                          <a:cs typeface="Times New Roman" pitchFamily="18" charset="0"/>
                        </a:defRPr>
                      </a:lvl9pPr>
                    </a:lstStyle>
                    <a:p>
                      <a:pPr marL="0" marR="0" lvl="0" indent="0" algn="l" defTabSz="914400" rtl="0" eaLnBrk="1" fontAlgn="base" latinLnBrk="0" hangingPunct="1">
                        <a:lnSpc>
                          <a:spcPct val="100000"/>
                        </a:lnSpc>
                        <a:spcBef>
                          <a:spcPct val="30000"/>
                        </a:spcBef>
                        <a:spcAft>
                          <a:spcPct val="0"/>
                        </a:spcAft>
                        <a:buClrTx/>
                        <a:buSzPct val="80000"/>
                        <a:buFontTx/>
                        <a:buNone/>
                        <a:tabLst/>
                      </a:pPr>
                      <a:r>
                        <a:rPr kumimoji="0" lang="en-US" altLang="en-US" sz="1600" b="0" i="0" u="none" strike="noStrike" cap="none" normalizeH="0" baseline="0" smtClean="0">
                          <a:ln>
                            <a:noFill/>
                          </a:ln>
                          <a:solidFill>
                            <a:srgbClr val="72797F"/>
                          </a:solidFill>
                          <a:effectLst/>
                          <a:latin typeface="Arial" charset="0"/>
                          <a:cs typeface="Times New Roman" pitchFamily="18" charset="0"/>
                        </a:rPr>
                        <a:t>If a voltage surge is experienced a spark ignites gases creating an arc across the gap</a:t>
                      </a: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2063">
                <a:tc>
                  <a:txBody>
                    <a:bodyPr/>
                    <a:lstStyle>
                      <a:lvl1pPr>
                        <a:spcBef>
                          <a:spcPct val="30000"/>
                        </a:spcBef>
                        <a:buSzPct val="80000"/>
                        <a:defRPr>
                          <a:solidFill>
                            <a:srgbClr val="72797F"/>
                          </a:solidFill>
                          <a:latin typeface="Arial" charset="0"/>
                          <a:cs typeface="Times New Roman" pitchFamily="18" charset="0"/>
                        </a:defRPr>
                      </a:lvl1pPr>
                      <a:lvl2pPr marL="350838">
                        <a:spcBef>
                          <a:spcPct val="30000"/>
                        </a:spcBef>
                        <a:defRPr sz="1600">
                          <a:solidFill>
                            <a:schemeClr val="tx1"/>
                          </a:solidFill>
                          <a:latin typeface="Arial" charset="0"/>
                          <a:cs typeface="Times New Roman" pitchFamily="18" charset="0"/>
                        </a:defRPr>
                      </a:lvl2pPr>
                      <a:lvl3pPr marL="682625">
                        <a:spcBef>
                          <a:spcPct val="30000"/>
                        </a:spcBef>
                        <a:defRPr sz="1400">
                          <a:solidFill>
                            <a:schemeClr val="tx1"/>
                          </a:solidFill>
                          <a:latin typeface="Arial" charset="0"/>
                          <a:cs typeface="Times New Roman" pitchFamily="18" charset="0"/>
                        </a:defRPr>
                      </a:lvl3pPr>
                      <a:lvl4pPr marL="1028700">
                        <a:spcBef>
                          <a:spcPct val="20000"/>
                        </a:spcBef>
                        <a:defRPr sz="1200">
                          <a:solidFill>
                            <a:schemeClr val="tx1"/>
                          </a:solidFill>
                          <a:latin typeface="Arial" charset="0"/>
                          <a:cs typeface="Times New Roman" pitchFamily="18" charset="0"/>
                        </a:defRPr>
                      </a:lvl4pPr>
                      <a:lvl5pPr marL="1371600">
                        <a:spcBef>
                          <a:spcPct val="20000"/>
                        </a:spcBef>
                        <a:defRPr sz="1200">
                          <a:solidFill>
                            <a:schemeClr val="tx1"/>
                          </a:solidFill>
                          <a:latin typeface="Arial" charset="0"/>
                          <a:cs typeface="Times New Roman" pitchFamily="18" charset="0"/>
                        </a:defRPr>
                      </a:lvl5pPr>
                      <a:lvl6pPr marL="1828800" fontAlgn="base">
                        <a:spcBef>
                          <a:spcPct val="20000"/>
                        </a:spcBef>
                        <a:spcAft>
                          <a:spcPct val="0"/>
                        </a:spcAft>
                        <a:defRPr sz="1200">
                          <a:solidFill>
                            <a:schemeClr val="tx1"/>
                          </a:solidFill>
                          <a:latin typeface="Arial" charset="0"/>
                          <a:cs typeface="Times New Roman" pitchFamily="18" charset="0"/>
                        </a:defRPr>
                      </a:lvl6pPr>
                      <a:lvl7pPr marL="2286000" fontAlgn="base">
                        <a:spcBef>
                          <a:spcPct val="20000"/>
                        </a:spcBef>
                        <a:spcAft>
                          <a:spcPct val="0"/>
                        </a:spcAft>
                        <a:defRPr sz="1200">
                          <a:solidFill>
                            <a:schemeClr val="tx1"/>
                          </a:solidFill>
                          <a:latin typeface="Arial" charset="0"/>
                          <a:cs typeface="Times New Roman" pitchFamily="18" charset="0"/>
                        </a:defRPr>
                      </a:lvl7pPr>
                      <a:lvl8pPr marL="2743200" fontAlgn="base">
                        <a:spcBef>
                          <a:spcPct val="20000"/>
                        </a:spcBef>
                        <a:spcAft>
                          <a:spcPct val="0"/>
                        </a:spcAft>
                        <a:defRPr sz="1200">
                          <a:solidFill>
                            <a:schemeClr val="tx1"/>
                          </a:solidFill>
                          <a:latin typeface="Arial" charset="0"/>
                          <a:cs typeface="Times New Roman" pitchFamily="18" charset="0"/>
                        </a:defRPr>
                      </a:lvl8pPr>
                      <a:lvl9pPr marL="3200400" fontAlgn="base">
                        <a:spcBef>
                          <a:spcPct val="20000"/>
                        </a:spcBef>
                        <a:spcAft>
                          <a:spcPct val="0"/>
                        </a:spcAft>
                        <a:defRPr sz="1200">
                          <a:solidFill>
                            <a:schemeClr val="tx1"/>
                          </a:solidFill>
                          <a:latin typeface="Arial" charset="0"/>
                          <a:cs typeface="Times New Roman" pitchFamily="18" charset="0"/>
                        </a:defRPr>
                      </a:lvl9pPr>
                    </a:lstStyle>
                    <a:p>
                      <a:pPr marL="0" marR="0" lvl="0" indent="0" algn="ctr" defTabSz="914400" rtl="0" eaLnBrk="1" fontAlgn="base" latinLnBrk="0" hangingPunct="1">
                        <a:lnSpc>
                          <a:spcPct val="100000"/>
                        </a:lnSpc>
                        <a:spcBef>
                          <a:spcPct val="30000"/>
                        </a:spcBef>
                        <a:spcAft>
                          <a:spcPct val="0"/>
                        </a:spcAft>
                        <a:buClrTx/>
                        <a:buSzPct val="80000"/>
                        <a:buFontTx/>
                        <a:buNone/>
                        <a:tabLst/>
                      </a:pPr>
                      <a:r>
                        <a:rPr kumimoji="0" lang="en-US" altLang="en-US" sz="1600" b="0" i="0" u="none" strike="noStrike" cap="none" normalizeH="0" baseline="0" smtClean="0">
                          <a:ln>
                            <a:noFill/>
                          </a:ln>
                          <a:solidFill>
                            <a:srgbClr val="72797F"/>
                          </a:solidFill>
                          <a:effectLst/>
                          <a:latin typeface="Arial" charset="0"/>
                          <a:cs typeface="Times New Roman" pitchFamily="18" charset="0"/>
                        </a:rPr>
                        <a:t>Gas Tube Arrestor</a:t>
                      </a: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SzPct val="80000"/>
                        <a:defRPr>
                          <a:solidFill>
                            <a:srgbClr val="72797F"/>
                          </a:solidFill>
                          <a:latin typeface="Arial" charset="0"/>
                          <a:cs typeface="Times New Roman" pitchFamily="18" charset="0"/>
                        </a:defRPr>
                      </a:lvl1pPr>
                      <a:lvl2pPr marL="350838">
                        <a:spcBef>
                          <a:spcPct val="30000"/>
                        </a:spcBef>
                        <a:defRPr sz="1600">
                          <a:solidFill>
                            <a:schemeClr val="tx1"/>
                          </a:solidFill>
                          <a:latin typeface="Arial" charset="0"/>
                          <a:cs typeface="Times New Roman" pitchFamily="18" charset="0"/>
                        </a:defRPr>
                      </a:lvl2pPr>
                      <a:lvl3pPr marL="682625">
                        <a:spcBef>
                          <a:spcPct val="30000"/>
                        </a:spcBef>
                        <a:defRPr sz="1400">
                          <a:solidFill>
                            <a:schemeClr val="tx1"/>
                          </a:solidFill>
                          <a:latin typeface="Arial" charset="0"/>
                          <a:cs typeface="Times New Roman" pitchFamily="18" charset="0"/>
                        </a:defRPr>
                      </a:lvl3pPr>
                      <a:lvl4pPr marL="1028700">
                        <a:spcBef>
                          <a:spcPct val="20000"/>
                        </a:spcBef>
                        <a:defRPr sz="1200">
                          <a:solidFill>
                            <a:schemeClr val="tx1"/>
                          </a:solidFill>
                          <a:latin typeface="Arial" charset="0"/>
                          <a:cs typeface="Times New Roman" pitchFamily="18" charset="0"/>
                        </a:defRPr>
                      </a:lvl4pPr>
                      <a:lvl5pPr marL="1371600">
                        <a:spcBef>
                          <a:spcPct val="20000"/>
                        </a:spcBef>
                        <a:defRPr sz="1200">
                          <a:solidFill>
                            <a:schemeClr val="tx1"/>
                          </a:solidFill>
                          <a:latin typeface="Arial" charset="0"/>
                          <a:cs typeface="Times New Roman" pitchFamily="18" charset="0"/>
                        </a:defRPr>
                      </a:lvl5pPr>
                      <a:lvl6pPr marL="1828800" fontAlgn="base">
                        <a:spcBef>
                          <a:spcPct val="20000"/>
                        </a:spcBef>
                        <a:spcAft>
                          <a:spcPct val="0"/>
                        </a:spcAft>
                        <a:defRPr sz="1200">
                          <a:solidFill>
                            <a:schemeClr val="tx1"/>
                          </a:solidFill>
                          <a:latin typeface="Arial" charset="0"/>
                          <a:cs typeface="Times New Roman" pitchFamily="18" charset="0"/>
                        </a:defRPr>
                      </a:lvl6pPr>
                      <a:lvl7pPr marL="2286000" fontAlgn="base">
                        <a:spcBef>
                          <a:spcPct val="20000"/>
                        </a:spcBef>
                        <a:spcAft>
                          <a:spcPct val="0"/>
                        </a:spcAft>
                        <a:defRPr sz="1200">
                          <a:solidFill>
                            <a:schemeClr val="tx1"/>
                          </a:solidFill>
                          <a:latin typeface="Arial" charset="0"/>
                          <a:cs typeface="Times New Roman" pitchFamily="18" charset="0"/>
                        </a:defRPr>
                      </a:lvl7pPr>
                      <a:lvl8pPr marL="2743200" fontAlgn="base">
                        <a:spcBef>
                          <a:spcPct val="20000"/>
                        </a:spcBef>
                        <a:spcAft>
                          <a:spcPct val="0"/>
                        </a:spcAft>
                        <a:defRPr sz="1200">
                          <a:solidFill>
                            <a:schemeClr val="tx1"/>
                          </a:solidFill>
                          <a:latin typeface="Arial" charset="0"/>
                          <a:cs typeface="Times New Roman" pitchFamily="18" charset="0"/>
                        </a:defRPr>
                      </a:lvl8pPr>
                      <a:lvl9pPr marL="3200400" fontAlgn="base">
                        <a:spcBef>
                          <a:spcPct val="20000"/>
                        </a:spcBef>
                        <a:spcAft>
                          <a:spcPct val="0"/>
                        </a:spcAft>
                        <a:defRPr sz="1200">
                          <a:solidFill>
                            <a:schemeClr val="tx1"/>
                          </a:solidFill>
                          <a:latin typeface="Arial" charset="0"/>
                          <a:cs typeface="Times New Roman" pitchFamily="18" charset="0"/>
                        </a:defRPr>
                      </a:lvl9pPr>
                    </a:lstStyle>
                    <a:p>
                      <a:pPr marL="0" marR="0" lvl="0" indent="0" algn="l" defTabSz="914400" rtl="0" eaLnBrk="1" fontAlgn="base" latinLnBrk="0" hangingPunct="1">
                        <a:lnSpc>
                          <a:spcPct val="100000"/>
                        </a:lnSpc>
                        <a:spcBef>
                          <a:spcPct val="30000"/>
                        </a:spcBef>
                        <a:spcAft>
                          <a:spcPct val="0"/>
                        </a:spcAft>
                        <a:buClrTx/>
                        <a:buSzPct val="80000"/>
                        <a:buFontTx/>
                        <a:buNone/>
                        <a:tabLst/>
                      </a:pPr>
                      <a:r>
                        <a:rPr kumimoji="0" lang="en-US" altLang="en-US" sz="1600" b="0" i="0" u="none" strike="noStrike" cap="none" normalizeH="0" baseline="0" dirty="0" smtClean="0">
                          <a:ln>
                            <a:noFill/>
                          </a:ln>
                          <a:solidFill>
                            <a:srgbClr val="72797F"/>
                          </a:solidFill>
                          <a:effectLst/>
                          <a:latin typeface="Arial" charset="0"/>
                          <a:cs typeface="Times New Roman" pitchFamily="18" charset="0"/>
                        </a:rPr>
                        <a:t>Commonly used for telephone lines as they enter a building</a:t>
                      </a:r>
                    </a:p>
                    <a:p>
                      <a:pPr marL="0" marR="0" lvl="0" indent="0" algn="l" defTabSz="914400" rtl="0" eaLnBrk="1" fontAlgn="base" latinLnBrk="0" hangingPunct="1">
                        <a:lnSpc>
                          <a:spcPct val="100000"/>
                        </a:lnSpc>
                        <a:spcBef>
                          <a:spcPct val="30000"/>
                        </a:spcBef>
                        <a:spcAft>
                          <a:spcPct val="0"/>
                        </a:spcAft>
                        <a:buClrTx/>
                        <a:buSzPct val="80000"/>
                        <a:buFontTx/>
                        <a:buNone/>
                        <a:tabLst/>
                      </a:pPr>
                      <a:r>
                        <a:rPr kumimoji="0" lang="en-US" altLang="en-US" sz="1600" b="0" i="0" u="none" strike="noStrike" cap="none" normalizeH="0" baseline="0" dirty="0" smtClean="0">
                          <a:ln>
                            <a:noFill/>
                          </a:ln>
                          <a:solidFill>
                            <a:srgbClr val="72797F"/>
                          </a:solidFill>
                          <a:effectLst/>
                          <a:latin typeface="Arial" charset="0"/>
                          <a:cs typeface="Times New Roman" pitchFamily="18" charset="0"/>
                        </a:rPr>
                        <a:t>Sophisticated spark gap that safely shunts the surge to ground</a:t>
                      </a: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76501" name="Picture 21" descr="3_electrode_Ceramic_Gas_Tube_Arre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9866" y="5229225"/>
            <a:ext cx="74295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76502" name="Picture 22" descr="product1-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1519" y="2836864"/>
            <a:ext cx="957925" cy="663575"/>
          </a:xfrm>
          <a:prstGeom prst="rect">
            <a:avLst/>
          </a:prstGeom>
          <a:noFill/>
          <a:extLst>
            <a:ext uri="{909E8E84-426E-40DD-AFC4-6F175D3DCCD1}">
              <a14:hiddenFill xmlns:a14="http://schemas.microsoft.com/office/drawing/2010/main">
                <a:solidFill>
                  <a:srgbClr val="FFFFFF"/>
                </a:solidFill>
              </a14:hiddenFill>
            </a:ext>
          </a:extLst>
        </p:spPr>
      </p:pic>
      <p:pic>
        <p:nvPicPr>
          <p:cNvPr id="276503" name="Picture 23" descr="0,1425,i%3D3148,00">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2727" y="1608138"/>
            <a:ext cx="1095508" cy="812800"/>
          </a:xfrm>
          <a:prstGeom prst="rect">
            <a:avLst/>
          </a:prstGeom>
          <a:noFill/>
          <a:extLst>
            <a:ext uri="{909E8E84-426E-40DD-AFC4-6F175D3DCCD1}">
              <a14:hiddenFill xmlns:a14="http://schemas.microsoft.com/office/drawing/2010/main">
                <a:solidFill>
                  <a:srgbClr val="FFFFFF"/>
                </a:solidFill>
              </a14:hiddenFill>
            </a:ext>
          </a:extLst>
        </p:spPr>
      </p:pic>
      <p:pic>
        <p:nvPicPr>
          <p:cNvPr id="276504" name="Picture 24" descr="electrontubetg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0296" y="4094163"/>
            <a:ext cx="1902090" cy="703262"/>
          </a:xfrm>
          <a:prstGeom prst="rect">
            <a:avLst/>
          </a:prstGeom>
          <a:noFill/>
          <a:extLst>
            <a:ext uri="{909E8E84-426E-40DD-AFC4-6F175D3DCCD1}">
              <a14:hiddenFill xmlns:a14="http://schemas.microsoft.com/office/drawing/2010/main">
                <a:solidFill>
                  <a:srgbClr val="FFFFFF"/>
                </a:solidFill>
              </a14:hiddenFill>
            </a:ext>
          </a:extLst>
        </p:spPr>
      </p:pic>
      <p:sp>
        <p:nvSpPr>
          <p:cNvPr id="276505" name="Rectangle 25"/>
          <p:cNvSpPr>
            <a:spLocks noGrp="1" noChangeArrowheads="1"/>
          </p:cNvSpPr>
          <p:nvPr>
            <p:ph type="title"/>
          </p:nvPr>
        </p:nvSpPr>
        <p:spPr/>
        <p:txBody>
          <a:bodyPr/>
          <a:lstStyle/>
          <a:p>
            <a:r>
              <a:rPr lang="en-US" altLang="en-US" dirty="0"/>
              <a:t>Types of SPD Technologies</a:t>
            </a:r>
          </a:p>
        </p:txBody>
      </p:sp>
    </p:spTree>
    <p:custDataLst>
      <p:tags r:id="rId1"/>
    </p:custDataLst>
    <p:extLst>
      <p:ext uri="{BB962C8B-B14F-4D97-AF65-F5344CB8AC3E}">
        <p14:creationId xmlns:p14="http://schemas.microsoft.com/office/powerpoint/2010/main" val="393252623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r>
              <a:rPr lang="en-US" altLang="en-US" dirty="0"/>
              <a:t>MOV Technology</a:t>
            </a:r>
          </a:p>
        </p:txBody>
      </p:sp>
      <p:sp>
        <p:nvSpPr>
          <p:cNvPr id="278531" name="Rectangle 3"/>
          <p:cNvSpPr>
            <a:spLocks noGrp="1" noChangeArrowheads="1"/>
          </p:cNvSpPr>
          <p:nvPr>
            <p:ph idx="1"/>
          </p:nvPr>
        </p:nvSpPr>
        <p:spPr>
          <a:xfrm>
            <a:off x="4218916" y="1600200"/>
            <a:ext cx="5191784" cy="4525962"/>
          </a:xfrm>
        </p:spPr>
        <p:txBody>
          <a:bodyPr/>
          <a:lstStyle/>
          <a:p>
            <a:pPr>
              <a:lnSpc>
                <a:spcPct val="90000"/>
              </a:lnSpc>
            </a:pPr>
            <a:r>
              <a:rPr lang="en-US" altLang="en-US" dirty="0"/>
              <a:t>Contains a ceramic mass of zinc oxide grains combined with small quantities of bismuth, cobalt and manganese sandwiched between two metal plates</a:t>
            </a:r>
          </a:p>
          <a:p>
            <a:pPr>
              <a:lnSpc>
                <a:spcPct val="90000"/>
              </a:lnSpc>
            </a:pPr>
            <a:r>
              <a:rPr lang="en-US" altLang="en-US" dirty="0" smtClean="0"/>
              <a:t>The </a:t>
            </a:r>
            <a:r>
              <a:rPr lang="en-US" altLang="en-US" dirty="0"/>
              <a:t>boundary between each grain and its neighbor forms a diode junction, allowing current to only flow in one direction</a:t>
            </a:r>
          </a:p>
          <a:p>
            <a:pPr>
              <a:lnSpc>
                <a:spcPct val="90000"/>
              </a:lnSpc>
            </a:pPr>
            <a:r>
              <a:rPr lang="en-US" altLang="en-US" dirty="0" smtClean="0"/>
              <a:t>Equivalent </a:t>
            </a:r>
            <a:r>
              <a:rPr lang="en-US" altLang="en-US" dirty="0"/>
              <a:t>to a mass of back-to-back diode pairs, each in parallel</a:t>
            </a:r>
          </a:p>
        </p:txBody>
      </p:sp>
      <p:pic>
        <p:nvPicPr>
          <p:cNvPr id="278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231" y="3644900"/>
            <a:ext cx="18161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2785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6648" y="3644900"/>
            <a:ext cx="699956" cy="1701800"/>
          </a:xfrm>
          <a:prstGeom prst="rect">
            <a:avLst/>
          </a:prstGeom>
          <a:noFill/>
          <a:extLst>
            <a:ext uri="{909E8E84-426E-40DD-AFC4-6F175D3DCCD1}">
              <a14:hiddenFill xmlns:a14="http://schemas.microsoft.com/office/drawing/2010/main">
                <a:solidFill>
                  <a:srgbClr val="FFFFFF"/>
                </a:solidFill>
              </a14:hiddenFill>
            </a:ext>
          </a:extLst>
        </p:spPr>
      </p:pic>
      <p:sp>
        <p:nvSpPr>
          <p:cNvPr id="278534" name="Rectangle 6"/>
          <p:cNvSpPr>
            <a:spLocks noChangeArrowheads="1"/>
          </p:cNvSpPr>
          <p:nvPr/>
        </p:nvSpPr>
        <p:spPr bwMode="auto">
          <a:xfrm>
            <a:off x="1363796" y="5516564"/>
            <a:ext cx="2381911"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en-US" sz="1600">
                <a:latin typeface="Arial" charset="0"/>
              </a:rPr>
              <a:t>Schematic Symbols</a:t>
            </a:r>
          </a:p>
        </p:txBody>
      </p:sp>
      <p:pic>
        <p:nvPicPr>
          <p:cNvPr id="27853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6404" y="1412876"/>
            <a:ext cx="2249488" cy="2066925"/>
          </a:xfrm>
          <a:prstGeom prst="rect">
            <a:avLst/>
          </a:prstGeom>
          <a:noFill/>
          <a:extLst>
            <a:ext uri="{909E8E84-426E-40DD-AFC4-6F175D3DCCD1}">
              <a14:hiddenFill xmlns:a14="http://schemas.microsoft.com/office/drawing/2010/main">
                <a:solidFill>
                  <a:srgbClr val="FFFFFF"/>
                </a:solidFill>
              </a14:hiddenFill>
            </a:ext>
          </a:extLst>
        </p:spPr>
      </p:pic>
      <p:sp>
        <p:nvSpPr>
          <p:cNvPr id="278536" name="Line 8"/>
          <p:cNvSpPr>
            <a:spLocks noChangeShapeType="1"/>
          </p:cNvSpPr>
          <p:nvPr/>
        </p:nvSpPr>
        <p:spPr bwMode="auto">
          <a:xfrm flipH="1">
            <a:off x="1988079" y="1773238"/>
            <a:ext cx="469504"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537" name="Line 9"/>
          <p:cNvSpPr>
            <a:spLocks noChangeShapeType="1"/>
          </p:cNvSpPr>
          <p:nvPr/>
        </p:nvSpPr>
        <p:spPr bwMode="auto">
          <a:xfrm>
            <a:off x="2457583" y="1773238"/>
            <a:ext cx="467783"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538" name="Line 10"/>
          <p:cNvSpPr>
            <a:spLocks noChangeShapeType="1"/>
          </p:cNvSpPr>
          <p:nvPr/>
        </p:nvSpPr>
        <p:spPr bwMode="auto">
          <a:xfrm flipV="1">
            <a:off x="2036233" y="2552700"/>
            <a:ext cx="0" cy="419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1"/>
    </p:custDataLst>
    <p:extLst>
      <p:ext uri="{BB962C8B-B14F-4D97-AF65-F5344CB8AC3E}">
        <p14:creationId xmlns:p14="http://schemas.microsoft.com/office/powerpoint/2010/main" val="138895303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 calcmode="lin" valueType="num">
                                      <p:cBhvr additive="base">
                                        <p:cTn id="7" dur="500" fill="hold"/>
                                        <p:tgtEl>
                                          <p:spTgt spid="2785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78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78531">
                                            <p:txEl>
                                              <p:pRg st="1" end="1"/>
                                            </p:txEl>
                                          </p:spTgt>
                                        </p:tgtEl>
                                        <p:attrNameLst>
                                          <p:attrName>style.visibility</p:attrName>
                                        </p:attrNameLst>
                                      </p:cBhvr>
                                      <p:to>
                                        <p:strVal val="visible"/>
                                      </p:to>
                                    </p:set>
                                    <p:anim calcmode="lin" valueType="num">
                                      <p:cBhvr additive="base">
                                        <p:cTn id="13" dur="500" fill="hold"/>
                                        <p:tgtEl>
                                          <p:spTgt spid="27853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78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78531">
                                            <p:txEl>
                                              <p:pRg st="2" end="2"/>
                                            </p:txEl>
                                          </p:spTgt>
                                        </p:tgtEl>
                                        <p:attrNameLst>
                                          <p:attrName>style.visibility</p:attrName>
                                        </p:attrNameLst>
                                      </p:cBhvr>
                                      <p:to>
                                        <p:strVal val="visible"/>
                                      </p:to>
                                    </p:set>
                                    <p:anim calcmode="lin" valueType="num">
                                      <p:cBhvr additive="base">
                                        <p:cTn id="19" dur="500" fill="hold"/>
                                        <p:tgtEl>
                                          <p:spTgt spid="27853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85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altLang="en-US" dirty="0"/>
              <a:t>MOV Failure Modes</a:t>
            </a:r>
          </a:p>
        </p:txBody>
      </p:sp>
      <p:sp>
        <p:nvSpPr>
          <p:cNvPr id="280579" name="Rectangle 3"/>
          <p:cNvSpPr>
            <a:spLocks noGrp="1" noChangeArrowheads="1"/>
          </p:cNvSpPr>
          <p:nvPr>
            <p:ph idx="1"/>
          </p:nvPr>
        </p:nvSpPr>
        <p:spPr>
          <a:xfrm>
            <a:off x="495300" y="1600200"/>
            <a:ext cx="5036367" cy="4525962"/>
          </a:xfrm>
        </p:spPr>
        <p:txBody>
          <a:bodyPr/>
          <a:lstStyle/>
          <a:p>
            <a:pPr marL="381000" indent="-381000"/>
            <a:r>
              <a:rPr lang="en-US" altLang="en-US" sz="2400" dirty="0"/>
              <a:t>There are two types of MOV failure modes:</a:t>
            </a:r>
          </a:p>
          <a:p>
            <a:pPr marL="731838" lvl="1" indent="-381000">
              <a:buFontTx/>
              <a:buAutoNum type="arabicPeriod"/>
            </a:pPr>
            <a:r>
              <a:rPr lang="en-US" altLang="en-US" sz="2000" dirty="0"/>
              <a:t>High energy over-voltages</a:t>
            </a:r>
          </a:p>
          <a:p>
            <a:pPr marL="731838" lvl="1" indent="-381000">
              <a:buFontTx/>
              <a:buAutoNum type="arabicPeriod"/>
            </a:pPr>
            <a:r>
              <a:rPr lang="en-US" altLang="en-US" sz="2000" dirty="0"/>
              <a:t>Lower energy repetitive pulses</a:t>
            </a:r>
          </a:p>
        </p:txBody>
      </p:sp>
      <p:pic>
        <p:nvPicPr>
          <p:cNvPr id="280580" name="Picture 4" descr="DSCN04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176" y="1773238"/>
            <a:ext cx="3506655" cy="4318000"/>
          </a:xfrm>
          <a:prstGeom prst="rect">
            <a:avLst/>
          </a:prstGeom>
          <a:noFill/>
          <a:extLst>
            <a:ext uri="{909E8E84-426E-40DD-AFC4-6F175D3DCCD1}">
              <a14:hiddenFill xmlns:a14="http://schemas.microsoft.com/office/drawing/2010/main">
                <a:solidFill>
                  <a:srgbClr val="FFFFFF"/>
                </a:solidFill>
              </a14:hiddenFill>
            </a:ext>
          </a:extLst>
        </p:spPr>
      </p:pic>
      <p:pic>
        <p:nvPicPr>
          <p:cNvPr id="280581" name="Picture 5" descr="DSCN01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039" y="4005264"/>
            <a:ext cx="1678517" cy="20669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0484383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80580"/>
                                        </p:tgtEl>
                                        <p:attrNameLst>
                                          <p:attrName>style.visibility</p:attrName>
                                        </p:attrNameLst>
                                      </p:cBhvr>
                                      <p:to>
                                        <p:strVal val="visible"/>
                                      </p:to>
                                    </p:set>
                                    <p:animEffect transition="in" filter="fade">
                                      <p:cBhvr>
                                        <p:cTn id="7" dur="2000"/>
                                        <p:tgtEl>
                                          <p:spTgt spid="280580"/>
                                        </p:tgtEl>
                                      </p:cBhvr>
                                    </p:animEffect>
                                  </p:childTnLst>
                                </p:cTn>
                              </p:par>
                              <p:par>
                                <p:cTn id="8" presetID="10" presetClass="entr" presetSubtype="0" fill="hold" nodeType="withEffect">
                                  <p:stCondLst>
                                    <p:cond delay="0"/>
                                  </p:stCondLst>
                                  <p:childTnLst>
                                    <p:set>
                                      <p:cBhvr>
                                        <p:cTn id="9" dur="1" fill="hold">
                                          <p:stCondLst>
                                            <p:cond delay="0"/>
                                          </p:stCondLst>
                                        </p:cTn>
                                        <p:tgtEl>
                                          <p:spTgt spid="280581"/>
                                        </p:tgtEl>
                                        <p:attrNameLst>
                                          <p:attrName>style.visibility</p:attrName>
                                        </p:attrNameLst>
                                      </p:cBhvr>
                                      <p:to>
                                        <p:strVal val="visible"/>
                                      </p:to>
                                    </p:set>
                                    <p:animEffect transition="in" filter="fade">
                                      <p:cBhvr>
                                        <p:cTn id="10" dur="2000"/>
                                        <p:tgtEl>
                                          <p:spTgt spid="28058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280579">
                                            <p:txEl>
                                              <p:pRg st="0" end="0"/>
                                            </p:txEl>
                                          </p:spTgt>
                                        </p:tgtEl>
                                        <p:attrNameLst>
                                          <p:attrName>style.visibility</p:attrName>
                                        </p:attrNameLst>
                                      </p:cBhvr>
                                      <p:to>
                                        <p:strVal val="visible"/>
                                      </p:to>
                                    </p:set>
                                    <p:anim calcmode="lin" valueType="num">
                                      <p:cBhvr additive="base">
                                        <p:cTn id="15" dur="500" fill="hold"/>
                                        <p:tgtEl>
                                          <p:spTgt spid="28057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80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80579">
                                            <p:txEl>
                                              <p:pRg st="1" end="1"/>
                                            </p:txEl>
                                          </p:spTgt>
                                        </p:tgtEl>
                                        <p:attrNameLst>
                                          <p:attrName>style.visibility</p:attrName>
                                        </p:attrNameLst>
                                      </p:cBhvr>
                                      <p:to>
                                        <p:strVal val="visible"/>
                                      </p:to>
                                    </p:set>
                                    <p:anim calcmode="lin" valueType="num">
                                      <p:cBhvr additive="base">
                                        <p:cTn id="21" dur="500" fill="hold"/>
                                        <p:tgtEl>
                                          <p:spTgt spid="280579">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80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80579">
                                            <p:txEl>
                                              <p:pRg st="2" end="2"/>
                                            </p:txEl>
                                          </p:spTgt>
                                        </p:tgtEl>
                                        <p:attrNameLst>
                                          <p:attrName>style.visibility</p:attrName>
                                        </p:attrNameLst>
                                      </p:cBhvr>
                                      <p:to>
                                        <p:strVal val="visible"/>
                                      </p:to>
                                    </p:set>
                                    <p:anim calcmode="lin" valueType="num">
                                      <p:cBhvr additive="base">
                                        <p:cTn id="27" dur="500" fill="hold"/>
                                        <p:tgtEl>
                                          <p:spTgt spid="280579">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805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Rectangle 3"/>
          <p:cNvSpPr>
            <a:spLocks noGrp="1" noChangeArrowheads="1"/>
          </p:cNvSpPr>
          <p:nvPr>
            <p:ph type="title"/>
          </p:nvPr>
        </p:nvSpPr>
        <p:spPr/>
        <p:txBody>
          <a:bodyPr/>
          <a:lstStyle/>
          <a:p>
            <a:r>
              <a:rPr lang="en-US" altLang="en-US" dirty="0"/>
              <a:t>Surge Protection – Agenda</a:t>
            </a:r>
          </a:p>
        </p:txBody>
      </p:sp>
      <p:sp>
        <p:nvSpPr>
          <p:cNvPr id="239626" name="Rectangle 10"/>
          <p:cNvSpPr>
            <a:spLocks noGrp="1" noChangeArrowheads="1"/>
          </p:cNvSpPr>
          <p:nvPr>
            <p:ph idx="1"/>
          </p:nvPr>
        </p:nvSpPr>
        <p:spPr>
          <a:xfrm>
            <a:off x="495301" y="1600200"/>
            <a:ext cx="4384518" cy="4525962"/>
          </a:xfrm>
        </p:spPr>
        <p:txBody>
          <a:bodyPr/>
          <a:lstStyle/>
          <a:p>
            <a:r>
              <a:rPr lang="en-US" altLang="en-US" dirty="0"/>
              <a:t>Introduction</a:t>
            </a:r>
          </a:p>
          <a:p>
            <a:r>
              <a:rPr lang="en-US" altLang="en-US" dirty="0"/>
              <a:t>AC Power Basics</a:t>
            </a:r>
          </a:p>
          <a:p>
            <a:r>
              <a:rPr lang="en-US" altLang="en-US" dirty="0"/>
              <a:t>Power Quality Scope</a:t>
            </a:r>
          </a:p>
          <a:p>
            <a:r>
              <a:rPr lang="en-US" altLang="en-US" dirty="0"/>
              <a:t>Voltage Transients &amp; Disturbances</a:t>
            </a:r>
          </a:p>
          <a:p>
            <a:r>
              <a:rPr lang="en-US" altLang="en-US" dirty="0"/>
              <a:t>Power Quality in the Workplace &amp; the Effects of Transients</a:t>
            </a:r>
          </a:p>
          <a:p>
            <a:r>
              <a:rPr lang="en-US" altLang="en-US" dirty="0"/>
              <a:t>MOV Technology &amp; Surge Protective Devices</a:t>
            </a:r>
          </a:p>
          <a:p>
            <a:endParaRPr lang="en-US" altLang="en-US" dirty="0"/>
          </a:p>
        </p:txBody>
      </p:sp>
      <p:pic>
        <p:nvPicPr>
          <p:cNvPr id="239631" name="Picture 15" descr="R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7255" y="1729354"/>
            <a:ext cx="4445661" cy="29194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599548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9631"/>
                                        </p:tgtEl>
                                        <p:attrNameLst>
                                          <p:attrName>style.visibility</p:attrName>
                                        </p:attrNameLst>
                                      </p:cBhvr>
                                      <p:to>
                                        <p:strVal val="visible"/>
                                      </p:to>
                                    </p:set>
                                    <p:animEffect transition="in" filter="fade">
                                      <p:cBhvr>
                                        <p:cTn id="7" dur="2000"/>
                                        <p:tgtEl>
                                          <p:spTgt spid="239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34" name="Rectangle 10"/>
          <p:cNvSpPr>
            <a:spLocks noGrp="1" noChangeArrowheads="1"/>
          </p:cNvSpPr>
          <p:nvPr>
            <p:ph type="title"/>
          </p:nvPr>
        </p:nvSpPr>
        <p:spPr/>
        <p:txBody>
          <a:bodyPr/>
          <a:lstStyle/>
          <a:p>
            <a:r>
              <a:rPr lang="en-US" altLang="en-US" dirty="0"/>
              <a:t>MOV Failure due to High Energy Over Voltages</a:t>
            </a:r>
          </a:p>
        </p:txBody>
      </p:sp>
      <p:graphicFrame>
        <p:nvGraphicFramePr>
          <p:cNvPr id="282635" name="Object 11"/>
          <p:cNvGraphicFramePr>
            <a:graphicFrameLocks noGrp="1" noChangeAspect="1"/>
          </p:cNvGraphicFramePr>
          <p:nvPr>
            <p:ph idx="1"/>
            <p:extLst>
              <p:ext uri="{D42A27DB-BD31-4B8C-83A1-F6EECF244321}">
                <p14:modId xmlns:p14="http://schemas.microsoft.com/office/powerpoint/2010/main" val="24677474"/>
              </p:ext>
            </p:extLst>
          </p:nvPr>
        </p:nvGraphicFramePr>
        <p:xfrm>
          <a:off x="560612" y="1485036"/>
          <a:ext cx="3924300" cy="2654300"/>
        </p:xfrm>
        <a:graphic>
          <a:graphicData uri="http://schemas.openxmlformats.org/presentationml/2006/ole">
            <mc:AlternateContent xmlns:mc="http://schemas.openxmlformats.org/markup-compatibility/2006">
              <mc:Choice xmlns:v="urn:schemas-microsoft-com:vml" Requires="v">
                <p:oleObj spid="_x0000_s102418" name="Corel PHOTO-PAINT 9.0 Image" r:id="rId5" imgW="3923810" imgH="2653968" progId="CorelPhotoPaint.Image.9">
                  <p:embed/>
                </p:oleObj>
              </mc:Choice>
              <mc:Fallback>
                <p:oleObj name="Corel PHOTO-PAINT 9.0 Image" r:id="rId5" imgW="3923810" imgH="2653968" progId="CorelPhotoPaint.Image.9">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r="1750"/>
                      <a:stretch>
                        <a:fillRect/>
                      </a:stretch>
                    </p:blipFill>
                    <p:spPr bwMode="auto">
                      <a:xfrm>
                        <a:off x="560612" y="1485036"/>
                        <a:ext cx="3924300" cy="2654300"/>
                      </a:xfrm>
                      <a:prstGeom prst="rect">
                        <a:avLst/>
                      </a:prstGeom>
                    </p:spPr>
                  </p:pic>
                </p:oleObj>
              </mc:Fallback>
            </mc:AlternateContent>
          </a:graphicData>
        </a:graphic>
      </p:graphicFrame>
      <p:sp>
        <p:nvSpPr>
          <p:cNvPr id="282636" name="Rectangle 12"/>
          <p:cNvSpPr>
            <a:spLocks noGrp="1" noChangeArrowheads="1"/>
          </p:cNvSpPr>
          <p:nvPr>
            <p:ph type="body" sz="half" idx="4294967295"/>
          </p:nvPr>
        </p:nvSpPr>
        <p:spPr>
          <a:xfrm>
            <a:off x="4843624" y="1752600"/>
            <a:ext cx="4673097" cy="3260725"/>
          </a:xfrm>
        </p:spPr>
        <p:txBody>
          <a:bodyPr/>
          <a:lstStyle/>
          <a:p>
            <a:pPr>
              <a:lnSpc>
                <a:spcPct val="90000"/>
              </a:lnSpc>
            </a:pPr>
            <a:r>
              <a:rPr lang="en-US" altLang="en-US" sz="2200" dirty="0"/>
              <a:t>Event: Large single energy event spike or transient beyond the rated capacity of the device</a:t>
            </a:r>
          </a:p>
          <a:p>
            <a:pPr lvl="1">
              <a:lnSpc>
                <a:spcPct val="90000"/>
              </a:lnSpc>
            </a:pPr>
            <a:r>
              <a:rPr lang="en-US" altLang="en-US" dirty="0"/>
              <a:t>Failure: Device will rupture or </a:t>
            </a:r>
            <a:r>
              <a:rPr lang="en-US" altLang="en-US" dirty="0" smtClean="0"/>
              <a:t>explode</a:t>
            </a:r>
            <a:endParaRPr lang="en-US" altLang="en-US" sz="2000" dirty="0"/>
          </a:p>
          <a:p>
            <a:pPr>
              <a:lnSpc>
                <a:spcPct val="90000"/>
              </a:lnSpc>
            </a:pPr>
            <a:r>
              <a:rPr lang="en-US" altLang="en-US" sz="2200" dirty="0"/>
              <a:t>Event: Sustained over-voltage condition building up energy</a:t>
            </a:r>
          </a:p>
          <a:p>
            <a:pPr lvl="1">
              <a:lnSpc>
                <a:spcPct val="90000"/>
              </a:lnSpc>
            </a:pPr>
            <a:r>
              <a:rPr lang="en-US" altLang="en-US" dirty="0"/>
              <a:t>Failure: Device will go into thermal overheating and rupture (thermal overload</a:t>
            </a:r>
            <a:r>
              <a:rPr lang="en-US" altLang="en-US" dirty="0" smtClean="0"/>
              <a:t>)</a:t>
            </a:r>
            <a:endParaRPr lang="en-US" altLang="en-US" dirty="0"/>
          </a:p>
          <a:p>
            <a:pPr>
              <a:lnSpc>
                <a:spcPct val="90000"/>
              </a:lnSpc>
            </a:pPr>
            <a:r>
              <a:rPr lang="en-US" altLang="en-US" sz="2200" dirty="0"/>
              <a:t>Event: Repeated lower level spikes or transient over-voltage conditions</a:t>
            </a:r>
          </a:p>
          <a:p>
            <a:pPr lvl="1">
              <a:lnSpc>
                <a:spcPct val="90000"/>
              </a:lnSpc>
            </a:pPr>
            <a:r>
              <a:rPr lang="en-US" altLang="en-US" dirty="0"/>
              <a:t>Failure: Device will slowly degrade until failure</a:t>
            </a:r>
          </a:p>
          <a:p>
            <a:pPr lvl="1">
              <a:lnSpc>
                <a:spcPct val="90000"/>
              </a:lnSpc>
            </a:pPr>
            <a:endParaRPr lang="en-US" altLang="en-US" dirty="0"/>
          </a:p>
        </p:txBody>
      </p:sp>
      <p:sp>
        <p:nvSpPr>
          <p:cNvPr id="282627" name="Rectangle 3"/>
          <p:cNvSpPr>
            <a:spLocks noChangeArrowheads="1"/>
          </p:cNvSpPr>
          <p:nvPr/>
        </p:nvSpPr>
        <p:spPr bwMode="auto">
          <a:xfrm>
            <a:off x="558933" y="4308475"/>
            <a:ext cx="8805333" cy="16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81000" indent="-381000">
              <a:spcBef>
                <a:spcPct val="30000"/>
              </a:spcBef>
              <a:buSzPct val="80000"/>
              <a:buBlip>
                <a:blip r:embed="rId7"/>
              </a:buBlip>
              <a:defRPr sz="2000">
                <a:solidFill>
                  <a:srgbClr val="72797F"/>
                </a:solidFill>
                <a:latin typeface="Arial" charset="0"/>
                <a:cs typeface="Times New Roman" pitchFamily="18" charset="0"/>
              </a:defRPr>
            </a:lvl1pPr>
            <a:lvl2pPr marL="731838" indent="-381000">
              <a:spcBef>
                <a:spcPct val="30000"/>
              </a:spcBef>
              <a:buChar char="–"/>
              <a:defRPr>
                <a:solidFill>
                  <a:schemeClr val="tx1"/>
                </a:solidFill>
                <a:latin typeface="Arial" charset="0"/>
                <a:cs typeface="Times New Roman" pitchFamily="18" charset="0"/>
              </a:defRPr>
            </a:lvl2pPr>
            <a:lvl3pPr marL="1063625" indent="-381000">
              <a:spcBef>
                <a:spcPct val="30000"/>
              </a:spcBef>
              <a:buChar char="•"/>
              <a:defRPr sz="1600">
                <a:solidFill>
                  <a:schemeClr val="tx1"/>
                </a:solidFill>
                <a:latin typeface="Arial" charset="0"/>
                <a:cs typeface="Times New Roman" pitchFamily="18" charset="0"/>
              </a:defRPr>
            </a:lvl3pPr>
            <a:lvl4pPr marL="1333500" indent="-304800">
              <a:spcBef>
                <a:spcPct val="20000"/>
              </a:spcBef>
              <a:buChar char="–"/>
              <a:defRPr sz="1400">
                <a:solidFill>
                  <a:schemeClr val="tx1"/>
                </a:solidFill>
                <a:latin typeface="Arial" charset="0"/>
                <a:cs typeface="Times New Roman" pitchFamily="18" charset="0"/>
              </a:defRPr>
            </a:lvl4pPr>
            <a:lvl5pPr marL="1638300" indent="-266700">
              <a:spcBef>
                <a:spcPct val="20000"/>
              </a:spcBef>
              <a:buChar char="»"/>
              <a:defRPr sz="1400">
                <a:solidFill>
                  <a:schemeClr val="tx1"/>
                </a:solidFill>
                <a:latin typeface="Arial" charset="0"/>
                <a:cs typeface="Times New Roman" pitchFamily="18" charset="0"/>
              </a:defRPr>
            </a:lvl5pPr>
            <a:lvl6pPr marL="2095500" indent="-266700" fontAlgn="base">
              <a:spcBef>
                <a:spcPct val="20000"/>
              </a:spcBef>
              <a:spcAft>
                <a:spcPct val="0"/>
              </a:spcAft>
              <a:buChar char="»"/>
              <a:defRPr sz="1400">
                <a:solidFill>
                  <a:schemeClr val="tx1"/>
                </a:solidFill>
                <a:latin typeface="Arial" charset="0"/>
                <a:cs typeface="Times New Roman" pitchFamily="18" charset="0"/>
              </a:defRPr>
            </a:lvl6pPr>
            <a:lvl7pPr marL="2552700" indent="-266700" fontAlgn="base">
              <a:spcBef>
                <a:spcPct val="20000"/>
              </a:spcBef>
              <a:spcAft>
                <a:spcPct val="0"/>
              </a:spcAft>
              <a:buChar char="»"/>
              <a:defRPr sz="1400">
                <a:solidFill>
                  <a:schemeClr val="tx1"/>
                </a:solidFill>
                <a:latin typeface="Arial" charset="0"/>
                <a:cs typeface="Times New Roman" pitchFamily="18" charset="0"/>
              </a:defRPr>
            </a:lvl7pPr>
            <a:lvl8pPr marL="3009900" indent="-266700" fontAlgn="base">
              <a:spcBef>
                <a:spcPct val="20000"/>
              </a:spcBef>
              <a:spcAft>
                <a:spcPct val="0"/>
              </a:spcAft>
              <a:buChar char="»"/>
              <a:defRPr sz="1400">
                <a:solidFill>
                  <a:schemeClr val="tx1"/>
                </a:solidFill>
                <a:latin typeface="Arial" charset="0"/>
                <a:cs typeface="Times New Roman" pitchFamily="18" charset="0"/>
              </a:defRPr>
            </a:lvl8pPr>
            <a:lvl9pPr marL="3467100" indent="-266700" fontAlgn="base">
              <a:spcBef>
                <a:spcPct val="20000"/>
              </a:spcBef>
              <a:spcAft>
                <a:spcPct val="0"/>
              </a:spcAft>
              <a:buChar char="»"/>
              <a:defRPr sz="1400">
                <a:solidFill>
                  <a:schemeClr val="tx1"/>
                </a:solidFill>
                <a:latin typeface="Arial" charset="0"/>
                <a:cs typeface="Times New Roman" pitchFamily="18" charset="0"/>
              </a:defRPr>
            </a:lvl9pPr>
          </a:lstStyle>
          <a:p>
            <a:endParaRPr lang="en-US" altLang="en-US" sz="1600"/>
          </a:p>
        </p:txBody>
      </p:sp>
      <p:sp>
        <p:nvSpPr>
          <p:cNvPr id="282630" name="Rectangle 6"/>
          <p:cNvSpPr>
            <a:spLocks noChangeArrowheads="1"/>
          </p:cNvSpPr>
          <p:nvPr/>
        </p:nvSpPr>
        <p:spPr bwMode="auto">
          <a:xfrm>
            <a:off x="435795" y="4437064"/>
            <a:ext cx="4173934"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SzPct val="80000"/>
              <a:buBlip>
                <a:blip r:embed="rId7"/>
              </a:buBlip>
              <a:defRPr sz="2000">
                <a:solidFill>
                  <a:srgbClr val="72797F"/>
                </a:solidFill>
                <a:latin typeface="Arial" charset="0"/>
                <a:cs typeface="Times New Roman" pitchFamily="18" charset="0"/>
              </a:defRPr>
            </a:lvl1pPr>
            <a:lvl2pPr marL="892175" indent="-381000">
              <a:spcBef>
                <a:spcPct val="30000"/>
              </a:spcBef>
              <a:buChar char="–"/>
              <a:defRPr>
                <a:solidFill>
                  <a:schemeClr val="tx1"/>
                </a:solidFill>
                <a:latin typeface="Arial" charset="0"/>
                <a:cs typeface="Times New Roman" pitchFamily="18" charset="0"/>
              </a:defRPr>
            </a:lvl2pPr>
            <a:lvl3pPr marL="1387475" indent="-381000">
              <a:spcBef>
                <a:spcPct val="30000"/>
              </a:spcBef>
              <a:buChar char="•"/>
              <a:defRPr sz="1600">
                <a:solidFill>
                  <a:schemeClr val="tx1"/>
                </a:solidFill>
                <a:latin typeface="Arial" charset="0"/>
                <a:cs typeface="Times New Roman" pitchFamily="18" charset="0"/>
              </a:defRPr>
            </a:lvl3pPr>
            <a:lvl4pPr marL="1806575" indent="-304800">
              <a:spcBef>
                <a:spcPct val="20000"/>
              </a:spcBef>
              <a:buChar char="–"/>
              <a:defRPr sz="1400">
                <a:solidFill>
                  <a:schemeClr val="tx1"/>
                </a:solidFill>
                <a:latin typeface="Arial" charset="0"/>
                <a:cs typeface="Times New Roman" pitchFamily="18" charset="0"/>
              </a:defRPr>
            </a:lvl4pPr>
            <a:lvl5pPr marL="2187575" indent="-266700">
              <a:spcBef>
                <a:spcPct val="20000"/>
              </a:spcBef>
              <a:buChar char="»"/>
              <a:defRPr sz="1400">
                <a:solidFill>
                  <a:schemeClr val="tx1"/>
                </a:solidFill>
                <a:latin typeface="Arial" charset="0"/>
                <a:cs typeface="Times New Roman" pitchFamily="18" charset="0"/>
              </a:defRPr>
            </a:lvl5pPr>
            <a:lvl6pPr marL="2644775" indent="-266700" fontAlgn="base">
              <a:spcBef>
                <a:spcPct val="20000"/>
              </a:spcBef>
              <a:spcAft>
                <a:spcPct val="0"/>
              </a:spcAft>
              <a:buChar char="»"/>
              <a:defRPr sz="1400">
                <a:solidFill>
                  <a:schemeClr val="tx1"/>
                </a:solidFill>
                <a:latin typeface="Arial" charset="0"/>
                <a:cs typeface="Times New Roman" pitchFamily="18" charset="0"/>
              </a:defRPr>
            </a:lvl6pPr>
            <a:lvl7pPr marL="3101975" indent="-266700" fontAlgn="base">
              <a:spcBef>
                <a:spcPct val="20000"/>
              </a:spcBef>
              <a:spcAft>
                <a:spcPct val="0"/>
              </a:spcAft>
              <a:buChar char="»"/>
              <a:defRPr sz="1400">
                <a:solidFill>
                  <a:schemeClr val="tx1"/>
                </a:solidFill>
                <a:latin typeface="Arial" charset="0"/>
                <a:cs typeface="Times New Roman" pitchFamily="18" charset="0"/>
              </a:defRPr>
            </a:lvl7pPr>
            <a:lvl8pPr marL="3559175" indent="-266700" fontAlgn="base">
              <a:spcBef>
                <a:spcPct val="20000"/>
              </a:spcBef>
              <a:spcAft>
                <a:spcPct val="0"/>
              </a:spcAft>
              <a:buChar char="»"/>
              <a:defRPr sz="1400">
                <a:solidFill>
                  <a:schemeClr val="tx1"/>
                </a:solidFill>
                <a:latin typeface="Arial" charset="0"/>
                <a:cs typeface="Times New Roman" pitchFamily="18" charset="0"/>
              </a:defRPr>
            </a:lvl8pPr>
            <a:lvl9pPr marL="4016375" indent="-266700" fontAlgn="base">
              <a:spcBef>
                <a:spcPct val="20000"/>
              </a:spcBef>
              <a:spcAft>
                <a:spcPct val="0"/>
              </a:spcAft>
              <a:buChar char="»"/>
              <a:defRPr sz="1400">
                <a:solidFill>
                  <a:schemeClr val="tx1"/>
                </a:solidFill>
                <a:latin typeface="Arial" charset="0"/>
                <a:cs typeface="Times New Roman" pitchFamily="18" charset="0"/>
              </a:defRPr>
            </a:lvl9pPr>
          </a:lstStyle>
          <a:p>
            <a:pPr algn="ctr">
              <a:buFontTx/>
              <a:buNone/>
            </a:pPr>
            <a:r>
              <a:rPr lang="en-US" altLang="en-US" sz="1400" dirty="0">
                <a:solidFill>
                  <a:srgbClr val="517485"/>
                </a:solidFill>
              </a:rPr>
              <a:t>Due to the destructive nature of this failure surge rated fuses are required for all MOV installations. </a:t>
            </a:r>
            <a:r>
              <a:rPr lang="en-US" altLang="en-US" sz="1400" u="sng" dirty="0">
                <a:solidFill>
                  <a:srgbClr val="517485"/>
                </a:solidFill>
              </a:rPr>
              <a:t>(Except TPMOV</a:t>
            </a:r>
            <a:r>
              <a:rPr lang="en-US" altLang="en-US" sz="1400" u="sng" baseline="30000" dirty="0">
                <a:solidFill>
                  <a:srgbClr val="517485"/>
                </a:solidFill>
              </a:rPr>
              <a:t>®</a:t>
            </a:r>
            <a:r>
              <a:rPr lang="en-US" altLang="en-US" sz="1400" u="sng" dirty="0">
                <a:solidFill>
                  <a:srgbClr val="517485"/>
                </a:solidFill>
              </a:rPr>
              <a:t>)</a:t>
            </a:r>
          </a:p>
        </p:txBody>
      </p:sp>
      <p:sp>
        <p:nvSpPr>
          <p:cNvPr id="282637" name="Rectangle 13"/>
          <p:cNvSpPr>
            <a:spLocks noChangeArrowheads="1"/>
          </p:cNvSpPr>
          <p:nvPr/>
        </p:nvSpPr>
        <p:spPr bwMode="auto">
          <a:xfrm>
            <a:off x="358405" y="5445125"/>
            <a:ext cx="4290881"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20000"/>
              </a:spcBef>
            </a:pPr>
            <a:r>
              <a:rPr lang="en-US" altLang="en-US" sz="1400" dirty="0">
                <a:solidFill>
                  <a:srgbClr val="517485"/>
                </a:solidFill>
                <a:latin typeface="Arial" charset="0"/>
              </a:rPr>
              <a:t>Every time an MOV switches, </a:t>
            </a:r>
            <a:r>
              <a:rPr lang="en-US" altLang="en-US" sz="1400" dirty="0" smtClean="0">
                <a:solidFill>
                  <a:srgbClr val="517485"/>
                </a:solidFill>
                <a:latin typeface="Arial" charset="0"/>
              </a:rPr>
              <a:t>its </a:t>
            </a:r>
            <a:r>
              <a:rPr lang="en-US" altLang="en-US" sz="1400" dirty="0">
                <a:solidFill>
                  <a:srgbClr val="517485"/>
                </a:solidFill>
                <a:latin typeface="Arial" charset="0"/>
              </a:rPr>
              <a:t>life is slightly degraded. The greater the transient hit, </a:t>
            </a:r>
            <a:r>
              <a:rPr lang="en-US" altLang="en-US" sz="1400" dirty="0" smtClean="0">
                <a:solidFill>
                  <a:srgbClr val="517485"/>
                </a:solidFill>
                <a:latin typeface="Arial" charset="0"/>
              </a:rPr>
              <a:t/>
            </a:r>
            <a:br>
              <a:rPr lang="en-US" altLang="en-US" sz="1400" dirty="0" smtClean="0">
                <a:solidFill>
                  <a:srgbClr val="517485"/>
                </a:solidFill>
                <a:latin typeface="Arial" charset="0"/>
              </a:rPr>
            </a:br>
            <a:r>
              <a:rPr lang="en-US" altLang="en-US" sz="1400" dirty="0" smtClean="0">
                <a:solidFill>
                  <a:srgbClr val="517485"/>
                </a:solidFill>
                <a:latin typeface="Arial" charset="0"/>
              </a:rPr>
              <a:t>the </a:t>
            </a:r>
            <a:r>
              <a:rPr lang="en-US" altLang="en-US" sz="1400" dirty="0">
                <a:solidFill>
                  <a:srgbClr val="517485"/>
                </a:solidFill>
                <a:latin typeface="Arial" charset="0"/>
              </a:rPr>
              <a:t>greater the degradation of the MOV</a:t>
            </a:r>
          </a:p>
        </p:txBody>
      </p:sp>
    </p:spTree>
    <p:custDataLst>
      <p:tags r:id="rId2"/>
    </p:custDataLst>
    <p:extLst>
      <p:ext uri="{BB962C8B-B14F-4D97-AF65-F5344CB8AC3E}">
        <p14:creationId xmlns:p14="http://schemas.microsoft.com/office/powerpoint/2010/main" val="358116660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82635"/>
                                        </p:tgtEl>
                                        <p:attrNameLst>
                                          <p:attrName>style.visibility</p:attrName>
                                        </p:attrNameLst>
                                      </p:cBhvr>
                                      <p:to>
                                        <p:strVal val="visible"/>
                                      </p:to>
                                    </p:set>
                                    <p:animEffect transition="in" filter="fade">
                                      <p:cBhvr>
                                        <p:cTn id="7" dur="2000"/>
                                        <p:tgtEl>
                                          <p:spTgt spid="282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82636">
                                            <p:txEl>
                                              <p:pRg st="0" end="0"/>
                                            </p:txEl>
                                          </p:spTgt>
                                        </p:tgtEl>
                                        <p:attrNameLst>
                                          <p:attrName>style.visibility</p:attrName>
                                        </p:attrNameLst>
                                      </p:cBhvr>
                                      <p:to>
                                        <p:strVal val="visible"/>
                                      </p:to>
                                    </p:set>
                                    <p:anim calcmode="lin" valueType="num">
                                      <p:cBhvr additive="base">
                                        <p:cTn id="12" dur="500" fill="hold"/>
                                        <p:tgtEl>
                                          <p:spTgt spid="282636">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82636">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282636">
                                            <p:txEl>
                                              <p:pRg st="1" end="1"/>
                                            </p:txEl>
                                          </p:spTgt>
                                        </p:tgtEl>
                                        <p:attrNameLst>
                                          <p:attrName>style.visibility</p:attrName>
                                        </p:attrNameLst>
                                      </p:cBhvr>
                                      <p:to>
                                        <p:strVal val="visible"/>
                                      </p:to>
                                    </p:set>
                                    <p:anim calcmode="lin" valueType="num">
                                      <p:cBhvr additive="base">
                                        <p:cTn id="16" dur="500" fill="hold"/>
                                        <p:tgtEl>
                                          <p:spTgt spid="282636">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8263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282636">
                                            <p:txEl>
                                              <p:pRg st="2" end="2"/>
                                            </p:txEl>
                                          </p:spTgt>
                                        </p:tgtEl>
                                        <p:attrNameLst>
                                          <p:attrName>style.visibility</p:attrName>
                                        </p:attrNameLst>
                                      </p:cBhvr>
                                      <p:to>
                                        <p:strVal val="visible"/>
                                      </p:to>
                                    </p:set>
                                    <p:anim calcmode="lin" valueType="num">
                                      <p:cBhvr additive="base">
                                        <p:cTn id="22" dur="500" fill="hold"/>
                                        <p:tgtEl>
                                          <p:spTgt spid="282636">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282636">
                                            <p:txEl>
                                              <p:pRg st="2" end="2"/>
                                            </p:txEl>
                                          </p:spTgt>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282636">
                                            <p:txEl>
                                              <p:pRg st="3" end="3"/>
                                            </p:txEl>
                                          </p:spTgt>
                                        </p:tgtEl>
                                        <p:attrNameLst>
                                          <p:attrName>style.visibility</p:attrName>
                                        </p:attrNameLst>
                                      </p:cBhvr>
                                      <p:to>
                                        <p:strVal val="visible"/>
                                      </p:to>
                                    </p:set>
                                    <p:anim calcmode="lin" valueType="num">
                                      <p:cBhvr additive="base">
                                        <p:cTn id="26" dur="500" fill="hold"/>
                                        <p:tgtEl>
                                          <p:spTgt spid="282636">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28263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282636">
                                            <p:txEl>
                                              <p:pRg st="4" end="4"/>
                                            </p:txEl>
                                          </p:spTgt>
                                        </p:tgtEl>
                                        <p:attrNameLst>
                                          <p:attrName>style.visibility</p:attrName>
                                        </p:attrNameLst>
                                      </p:cBhvr>
                                      <p:to>
                                        <p:strVal val="visible"/>
                                      </p:to>
                                    </p:set>
                                    <p:anim calcmode="lin" valueType="num">
                                      <p:cBhvr additive="base">
                                        <p:cTn id="32" dur="500" fill="hold"/>
                                        <p:tgtEl>
                                          <p:spTgt spid="282636">
                                            <p:txEl>
                                              <p:pRg st="4" end="4"/>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282636">
                                            <p:txEl>
                                              <p:pRg st="4" end="4"/>
                                            </p:txEl>
                                          </p:spTgt>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282636">
                                            <p:txEl>
                                              <p:pRg st="5" end="5"/>
                                            </p:txEl>
                                          </p:spTgt>
                                        </p:tgtEl>
                                        <p:attrNameLst>
                                          <p:attrName>style.visibility</p:attrName>
                                        </p:attrNameLst>
                                      </p:cBhvr>
                                      <p:to>
                                        <p:strVal val="visible"/>
                                      </p:to>
                                    </p:set>
                                    <p:anim calcmode="lin" valueType="num">
                                      <p:cBhvr additive="base">
                                        <p:cTn id="36" dur="500" fill="hold"/>
                                        <p:tgtEl>
                                          <p:spTgt spid="282636">
                                            <p:txEl>
                                              <p:pRg st="5" end="5"/>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8263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3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en-US" altLang="en-US" dirty="0" smtClean="0"/>
              <a:t>Contact Mersen for Surge Protection </a:t>
            </a:r>
            <a:br>
              <a:rPr lang="en-US" altLang="en-US" dirty="0" smtClean="0"/>
            </a:br>
            <a:r>
              <a:rPr lang="en-US" altLang="en-US" dirty="0" smtClean="0"/>
              <a:t>Solutions &amp; Products</a:t>
            </a:r>
            <a:endParaRPr lang="en-US" altLang="en-US" dirty="0"/>
          </a:p>
        </p:txBody>
      </p:sp>
      <p:sp>
        <p:nvSpPr>
          <p:cNvPr id="2" name="Content Placeholder 1"/>
          <p:cNvSpPr>
            <a:spLocks noGrp="1"/>
          </p:cNvSpPr>
          <p:nvPr>
            <p:ph idx="1"/>
          </p:nvPr>
        </p:nvSpPr>
        <p:spPr/>
        <p:txBody>
          <a:bodyPr/>
          <a:lstStyle/>
          <a:p>
            <a:r>
              <a:rPr lang="en-US" dirty="0"/>
              <a:t>Email: info.nby@mersen.com</a:t>
            </a:r>
          </a:p>
          <a:p>
            <a:endParaRPr lang="en-US" dirty="0"/>
          </a:p>
          <a:p>
            <a:r>
              <a:rPr lang="en-US" dirty="0"/>
              <a:t>Call: 978-462-6662</a:t>
            </a:r>
          </a:p>
          <a:p>
            <a:endParaRPr lang="en-US" dirty="0"/>
          </a:p>
          <a:p>
            <a:r>
              <a:rPr lang="en-US" dirty="0"/>
              <a:t>Web: </a:t>
            </a:r>
            <a:r>
              <a:rPr lang="en-US" dirty="0" smtClean="0"/>
              <a:t>ep.mersen.com</a:t>
            </a:r>
            <a:endParaRPr lang="en-US" dirty="0"/>
          </a:p>
        </p:txBody>
      </p:sp>
    </p:spTree>
    <p:custDataLst>
      <p:tags r:id="rId1"/>
    </p:custDataLst>
    <p:extLst>
      <p:ext uri="{BB962C8B-B14F-4D97-AF65-F5344CB8AC3E}">
        <p14:creationId xmlns:p14="http://schemas.microsoft.com/office/powerpoint/2010/main" val="419519542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00896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9" name="Rectangle 5"/>
          <p:cNvSpPr>
            <a:spLocks noGrp="1" noChangeArrowheads="1"/>
          </p:cNvSpPr>
          <p:nvPr>
            <p:ph type="title"/>
          </p:nvPr>
        </p:nvSpPr>
        <p:spPr/>
        <p:txBody>
          <a:bodyPr/>
          <a:lstStyle/>
          <a:p>
            <a:r>
              <a:rPr lang="en-US" altLang="en-US" dirty="0"/>
              <a:t>Course Objectives</a:t>
            </a:r>
          </a:p>
        </p:txBody>
      </p:sp>
      <p:sp>
        <p:nvSpPr>
          <p:cNvPr id="241672" name="Rectangle 8"/>
          <p:cNvSpPr>
            <a:spLocks noGrp="1" noChangeArrowheads="1"/>
          </p:cNvSpPr>
          <p:nvPr>
            <p:ph type="body" idx="1"/>
          </p:nvPr>
        </p:nvSpPr>
        <p:spPr>
          <a:xfrm>
            <a:off x="662120" y="1628775"/>
            <a:ext cx="8420100" cy="4343400"/>
          </a:xfrm>
          <a:noFill/>
          <a:ln/>
        </p:spPr>
        <p:txBody>
          <a:bodyPr/>
          <a:lstStyle/>
          <a:p>
            <a:r>
              <a:rPr lang="en-US" altLang="en-US" dirty="0"/>
              <a:t>Describe the risk that voltage surges pose for today’s electronic equipment</a:t>
            </a:r>
          </a:p>
          <a:p>
            <a:r>
              <a:rPr lang="en-US" altLang="en-US" dirty="0"/>
              <a:t>Explain the basics of AC power</a:t>
            </a:r>
          </a:p>
          <a:p>
            <a:r>
              <a:rPr lang="en-US" altLang="en-US" dirty="0"/>
              <a:t>Explain types of voltage disturbances</a:t>
            </a:r>
          </a:p>
          <a:p>
            <a:r>
              <a:rPr lang="en-US" altLang="en-US" dirty="0"/>
              <a:t>Discuss various surge protection devices </a:t>
            </a:r>
          </a:p>
          <a:p>
            <a:pPr lvl="1">
              <a:buFontTx/>
              <a:buNone/>
            </a:pPr>
            <a:endParaRPr lang="en-US" altLang="en-US" dirty="0"/>
          </a:p>
        </p:txBody>
      </p:sp>
    </p:spTree>
    <p:custDataLst>
      <p:tags r:id="rId1"/>
    </p:custDataLst>
    <p:extLst>
      <p:ext uri="{BB962C8B-B14F-4D97-AF65-F5344CB8AC3E}">
        <p14:creationId xmlns:p14="http://schemas.microsoft.com/office/powerpoint/2010/main" val="133094611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98" y="1763713"/>
            <a:ext cx="2489200" cy="2273300"/>
          </a:xfrm>
          <a:prstGeom prst="rect">
            <a:avLst/>
          </a:prstGeom>
        </p:spPr>
      </p:pic>
      <p:sp>
        <p:nvSpPr>
          <p:cNvPr id="243728" name="Rectangle 16"/>
          <p:cNvSpPr>
            <a:spLocks noGrp="1" noChangeArrowheads="1"/>
          </p:cNvSpPr>
          <p:nvPr>
            <p:ph type="title"/>
          </p:nvPr>
        </p:nvSpPr>
        <p:spPr/>
        <p:txBody>
          <a:bodyPr/>
          <a:lstStyle/>
          <a:p>
            <a:r>
              <a:rPr lang="en-US" altLang="en-US" dirty="0"/>
              <a:t>Progression of Electronic Devices</a:t>
            </a:r>
          </a:p>
        </p:txBody>
      </p:sp>
      <p:sp>
        <p:nvSpPr>
          <p:cNvPr id="243714" name="Rectangle 2"/>
          <p:cNvSpPr>
            <a:spLocks noGrp="1" noChangeArrowheads="1"/>
          </p:cNvSpPr>
          <p:nvPr>
            <p:ph idx="1"/>
          </p:nvPr>
        </p:nvSpPr>
        <p:spPr>
          <a:xfrm>
            <a:off x="495300" y="4572000"/>
            <a:ext cx="8915400" cy="1554162"/>
          </a:xfrm>
        </p:spPr>
        <p:txBody>
          <a:bodyPr/>
          <a:lstStyle/>
          <a:p>
            <a:pPr>
              <a:lnSpc>
                <a:spcPct val="90000"/>
              </a:lnSpc>
            </a:pPr>
            <a:r>
              <a:rPr lang="en-US" altLang="en-US" dirty="0"/>
              <a:t>Use of electronic equipment has increased</a:t>
            </a:r>
          </a:p>
          <a:p>
            <a:pPr>
              <a:lnSpc>
                <a:spcPct val="90000"/>
              </a:lnSpc>
            </a:pPr>
            <a:r>
              <a:rPr lang="en-US" altLang="en-US" dirty="0"/>
              <a:t>Overall size of the equipment has decreased </a:t>
            </a:r>
          </a:p>
          <a:p>
            <a:pPr>
              <a:lnSpc>
                <a:spcPct val="90000"/>
              </a:lnSpc>
            </a:pPr>
            <a:r>
              <a:rPr lang="en-US" altLang="en-US" dirty="0"/>
              <a:t>Smaller more compact electronic devices have become more susceptible to over-voltage failures</a:t>
            </a:r>
          </a:p>
        </p:txBody>
      </p:sp>
      <p:sp>
        <p:nvSpPr>
          <p:cNvPr id="243715" name="Line 3"/>
          <p:cNvSpPr>
            <a:spLocks noChangeShapeType="1"/>
          </p:cNvSpPr>
          <p:nvPr/>
        </p:nvSpPr>
        <p:spPr bwMode="auto">
          <a:xfrm>
            <a:off x="3470540" y="1763713"/>
            <a:ext cx="0" cy="2120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16" name="Line 4"/>
          <p:cNvSpPr>
            <a:spLocks noChangeShapeType="1"/>
          </p:cNvSpPr>
          <p:nvPr/>
        </p:nvSpPr>
        <p:spPr bwMode="auto">
          <a:xfrm>
            <a:off x="6538648" y="1722438"/>
            <a:ext cx="0" cy="2120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17" name="Line 5"/>
          <p:cNvSpPr>
            <a:spLocks noChangeShapeType="1"/>
          </p:cNvSpPr>
          <p:nvPr/>
        </p:nvSpPr>
        <p:spPr bwMode="auto">
          <a:xfrm>
            <a:off x="3391429" y="3708400"/>
            <a:ext cx="327620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18" name="Line 6"/>
          <p:cNvSpPr>
            <a:spLocks noChangeShapeType="1"/>
          </p:cNvSpPr>
          <p:nvPr/>
        </p:nvSpPr>
        <p:spPr bwMode="auto">
          <a:xfrm flipV="1">
            <a:off x="3547931" y="1824039"/>
            <a:ext cx="2853134" cy="1811337"/>
          </a:xfrm>
          <a:prstGeom prst="line">
            <a:avLst/>
          </a:prstGeom>
          <a:noFill/>
          <a:ln w="38100">
            <a:solidFill>
              <a:srgbClr val="E84E0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19" name="Text Box 7"/>
          <p:cNvSpPr txBox="1">
            <a:spLocks noChangeArrowheads="1"/>
          </p:cNvSpPr>
          <p:nvPr/>
        </p:nvSpPr>
        <p:spPr bwMode="auto">
          <a:xfrm>
            <a:off x="4328717" y="3817938"/>
            <a:ext cx="1248569"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dirty="0" smtClean="0">
                <a:latin typeface="Arial" panose="020B0604020202020204" pitchFamily="34" charset="0"/>
                <a:cs typeface="Arial" panose="020B0604020202020204" pitchFamily="34" charset="0"/>
              </a:rPr>
              <a:t>Time</a:t>
            </a:r>
            <a:endParaRPr lang="en-US" altLang="en-US" sz="1800" b="1" dirty="0">
              <a:latin typeface="Arial" panose="020B0604020202020204" pitchFamily="34" charset="0"/>
              <a:cs typeface="Arial" panose="020B0604020202020204" pitchFamily="34" charset="0"/>
            </a:endParaRPr>
          </a:p>
        </p:txBody>
      </p:sp>
      <p:pic>
        <p:nvPicPr>
          <p:cNvPr id="243720" name="Picture 8" descr="AC Drives (Industrial) Clu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092" y="3314701"/>
            <a:ext cx="2027635" cy="1044575"/>
          </a:xfrm>
          <a:prstGeom prst="rect">
            <a:avLst/>
          </a:prstGeom>
          <a:noFill/>
          <a:extLst>
            <a:ext uri="{909E8E84-426E-40DD-AFC4-6F175D3DCCD1}">
              <a14:hiddenFill xmlns:a14="http://schemas.microsoft.com/office/drawing/2010/main">
                <a:solidFill>
                  <a:srgbClr val="FFFFFF"/>
                </a:solidFill>
              </a14:hiddenFill>
            </a:ext>
          </a:extLst>
        </p:spPr>
      </p:pic>
      <p:pic>
        <p:nvPicPr>
          <p:cNvPr id="24372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1027" y="1730376"/>
            <a:ext cx="1239970" cy="1128713"/>
          </a:xfrm>
          <a:prstGeom prst="rect">
            <a:avLst/>
          </a:prstGeom>
          <a:noFill/>
          <a:extLst>
            <a:ext uri="{909E8E84-426E-40DD-AFC4-6F175D3DCCD1}">
              <a14:hiddenFill xmlns:a14="http://schemas.microsoft.com/office/drawing/2010/main">
                <a:solidFill>
                  <a:srgbClr val="FFFFFF"/>
                </a:solidFill>
              </a14:hiddenFill>
            </a:ext>
          </a:extLst>
        </p:spPr>
      </p:pic>
      <p:sp>
        <p:nvSpPr>
          <p:cNvPr id="243723" name="Line 11"/>
          <p:cNvSpPr>
            <a:spLocks noChangeShapeType="1"/>
          </p:cNvSpPr>
          <p:nvPr/>
        </p:nvSpPr>
        <p:spPr bwMode="auto">
          <a:xfrm>
            <a:off x="3547932" y="1835151"/>
            <a:ext cx="2885810" cy="1800225"/>
          </a:xfrm>
          <a:prstGeom prst="line">
            <a:avLst/>
          </a:prstGeom>
          <a:noFill/>
          <a:ln w="38100">
            <a:solidFill>
              <a:srgbClr val="0088C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4" name="Text Box 12"/>
          <p:cNvSpPr txBox="1">
            <a:spLocks noChangeArrowheads="1"/>
          </p:cNvSpPr>
          <p:nvPr/>
        </p:nvSpPr>
        <p:spPr bwMode="auto">
          <a:xfrm rot="16200000">
            <a:off x="5863431" y="2528314"/>
            <a:ext cx="1955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dirty="0">
                <a:solidFill>
                  <a:srgbClr val="E84E0F"/>
                </a:solidFill>
                <a:latin typeface="Arial" charset="0"/>
              </a:rPr>
              <a:t>Electronic Usage</a:t>
            </a:r>
          </a:p>
        </p:txBody>
      </p:sp>
      <p:sp>
        <p:nvSpPr>
          <p:cNvPr id="243725" name="Text Box 13"/>
          <p:cNvSpPr txBox="1">
            <a:spLocks noChangeArrowheads="1"/>
          </p:cNvSpPr>
          <p:nvPr/>
        </p:nvSpPr>
        <p:spPr bwMode="auto">
          <a:xfrm rot="16200000">
            <a:off x="2207154" y="2610436"/>
            <a:ext cx="1955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solidFill>
                  <a:srgbClr val="0088CE"/>
                </a:solidFill>
                <a:latin typeface="Arial" charset="0"/>
              </a:rPr>
              <a:t>Overall Size</a:t>
            </a:r>
          </a:p>
        </p:txBody>
      </p:sp>
    </p:spTree>
    <p:custDataLst>
      <p:tags r:id="rId1"/>
    </p:custDataLst>
    <p:extLst>
      <p:ext uri="{BB962C8B-B14F-4D97-AF65-F5344CB8AC3E}">
        <p14:creationId xmlns:p14="http://schemas.microsoft.com/office/powerpoint/2010/main" val="241620614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3714">
                                            <p:txEl>
                                              <p:pRg st="0" end="0"/>
                                            </p:txEl>
                                          </p:spTgt>
                                        </p:tgtEl>
                                        <p:attrNameLst>
                                          <p:attrName>style.visibility</p:attrName>
                                        </p:attrNameLst>
                                      </p:cBhvr>
                                      <p:to>
                                        <p:strVal val="visible"/>
                                      </p:to>
                                    </p:set>
                                    <p:anim calcmode="lin" valueType="num">
                                      <p:cBhvr additive="base">
                                        <p:cTn id="7" dur="500" fill="hold"/>
                                        <p:tgtEl>
                                          <p:spTgt spid="24371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3714">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43718"/>
                                        </p:tgtEl>
                                        <p:attrNameLst>
                                          <p:attrName>style.visibility</p:attrName>
                                        </p:attrNameLst>
                                      </p:cBhvr>
                                      <p:to>
                                        <p:strVal val="visible"/>
                                      </p:to>
                                    </p:set>
                                    <p:animEffect transition="in" filter="wipe(down)">
                                      <p:cBhvr>
                                        <p:cTn id="12" dur="500"/>
                                        <p:tgtEl>
                                          <p:spTgt spid="2437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43714">
                                            <p:txEl>
                                              <p:pRg st="1" end="1"/>
                                            </p:txEl>
                                          </p:spTgt>
                                        </p:tgtEl>
                                        <p:attrNameLst>
                                          <p:attrName>style.visibility</p:attrName>
                                        </p:attrNameLst>
                                      </p:cBhvr>
                                      <p:to>
                                        <p:strVal val="visible"/>
                                      </p:to>
                                    </p:set>
                                    <p:anim calcmode="lin" valueType="num">
                                      <p:cBhvr additive="base">
                                        <p:cTn id="17" dur="500" fill="hold"/>
                                        <p:tgtEl>
                                          <p:spTgt spid="243714">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43714">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243723"/>
                                        </p:tgtEl>
                                        <p:attrNameLst>
                                          <p:attrName>style.visibility</p:attrName>
                                        </p:attrNameLst>
                                      </p:cBhvr>
                                      <p:to>
                                        <p:strVal val="visible"/>
                                      </p:to>
                                    </p:set>
                                    <p:animEffect transition="in" filter="wipe(up)">
                                      <p:cBhvr>
                                        <p:cTn id="22" dur="500"/>
                                        <p:tgtEl>
                                          <p:spTgt spid="2437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43714">
                                            <p:txEl>
                                              <p:pRg st="2" end="2"/>
                                            </p:txEl>
                                          </p:spTgt>
                                        </p:tgtEl>
                                        <p:attrNameLst>
                                          <p:attrName>style.visibility</p:attrName>
                                        </p:attrNameLst>
                                      </p:cBhvr>
                                      <p:to>
                                        <p:strVal val="visible"/>
                                      </p:to>
                                    </p:set>
                                    <p:anim calcmode="lin" valueType="num">
                                      <p:cBhvr additive="base">
                                        <p:cTn id="27" dur="500" fill="hold"/>
                                        <p:tgtEl>
                                          <p:spTgt spid="243714">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4371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4" grpId="0" build="p"/>
      <p:bldP spid="243718" grpId="0" animBg="1"/>
      <p:bldP spid="2437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altLang="en-US" dirty="0"/>
              <a:t>Microprocessor Electronics</a:t>
            </a:r>
          </a:p>
        </p:txBody>
      </p:sp>
      <p:sp>
        <p:nvSpPr>
          <p:cNvPr id="245763" name="Rectangle 3"/>
          <p:cNvSpPr>
            <a:spLocks noGrp="1" noChangeArrowheads="1"/>
          </p:cNvSpPr>
          <p:nvPr>
            <p:ph idx="1"/>
          </p:nvPr>
        </p:nvSpPr>
        <p:spPr>
          <a:xfrm>
            <a:off x="4255128" y="1600200"/>
            <a:ext cx="5155571" cy="4525962"/>
          </a:xfrm>
        </p:spPr>
        <p:txBody>
          <a:bodyPr/>
          <a:lstStyle/>
          <a:p>
            <a:pPr>
              <a:lnSpc>
                <a:spcPct val="90000"/>
              </a:lnSpc>
            </a:pPr>
            <a:r>
              <a:rPr lang="en-US" altLang="en-US" dirty="0"/>
              <a:t>Microprocessor driven devices can be found in almost every commercial, industrial and residential setting, for example:</a:t>
            </a:r>
          </a:p>
          <a:p>
            <a:pPr lvl="1">
              <a:lnSpc>
                <a:spcPct val="90000"/>
              </a:lnSpc>
            </a:pPr>
            <a:r>
              <a:rPr lang="en-US" altLang="en-US" dirty="0"/>
              <a:t>Computer Networks, diagnostic equipment, alarm sensors, CNC machines, </a:t>
            </a:r>
            <a:r>
              <a:rPr lang="en-US" altLang="en-US" dirty="0" err="1"/>
              <a:t>etc</a:t>
            </a:r>
            <a:r>
              <a:rPr lang="en-US" altLang="en-US" dirty="0"/>
              <a:t>…</a:t>
            </a:r>
          </a:p>
          <a:p>
            <a:pPr>
              <a:lnSpc>
                <a:spcPct val="90000"/>
              </a:lnSpc>
            </a:pPr>
            <a:r>
              <a:rPr lang="en-US" altLang="en-US" dirty="0"/>
              <a:t>Integrated circuit chips are especially sensitive to transient voltage surges due to their:</a:t>
            </a:r>
          </a:p>
          <a:p>
            <a:pPr lvl="1">
              <a:lnSpc>
                <a:spcPct val="90000"/>
              </a:lnSpc>
            </a:pPr>
            <a:r>
              <a:rPr lang="en-US" altLang="en-US" dirty="0"/>
              <a:t>Microscopic size &amp; structure</a:t>
            </a:r>
          </a:p>
          <a:p>
            <a:pPr lvl="1">
              <a:lnSpc>
                <a:spcPct val="90000"/>
              </a:lnSpc>
            </a:pPr>
            <a:r>
              <a:rPr lang="en-US" altLang="en-US" dirty="0"/>
              <a:t>Extremely low operating voltages</a:t>
            </a:r>
          </a:p>
          <a:p>
            <a:pPr lvl="1">
              <a:lnSpc>
                <a:spcPct val="90000"/>
              </a:lnSpc>
            </a:pPr>
            <a:r>
              <a:rPr lang="en-US" altLang="en-US" dirty="0"/>
              <a:t>Increased switching speeds</a:t>
            </a:r>
          </a:p>
          <a:p>
            <a:pPr>
              <a:lnSpc>
                <a:spcPct val="90000"/>
              </a:lnSpc>
            </a:pPr>
            <a:endParaRPr lang="en-US" altLang="en-US" dirty="0"/>
          </a:p>
        </p:txBody>
      </p:sp>
      <p:pic>
        <p:nvPicPr>
          <p:cNvPr id="245765" name="Picture 5" descr="MPj0399191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120" y="1677303"/>
            <a:ext cx="3169576" cy="2651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ustDataLst>
      <p:tags r:id="rId1"/>
    </p:custDataLst>
    <p:extLst>
      <p:ext uri="{BB962C8B-B14F-4D97-AF65-F5344CB8AC3E}">
        <p14:creationId xmlns:p14="http://schemas.microsoft.com/office/powerpoint/2010/main" val="176396134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5765"/>
                                        </p:tgtEl>
                                        <p:attrNameLst>
                                          <p:attrName>style.visibility</p:attrName>
                                        </p:attrNameLst>
                                      </p:cBhvr>
                                      <p:to>
                                        <p:strVal val="visible"/>
                                      </p:to>
                                    </p:set>
                                    <p:animEffect transition="in" filter="fade">
                                      <p:cBhvr>
                                        <p:cTn id="7" dur="1000"/>
                                        <p:tgtEl>
                                          <p:spTgt spid="2457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45763">
                                            <p:txEl>
                                              <p:pRg st="0" end="0"/>
                                            </p:txEl>
                                          </p:spTgt>
                                        </p:tgtEl>
                                        <p:attrNameLst>
                                          <p:attrName>style.visibility</p:attrName>
                                        </p:attrNameLst>
                                      </p:cBhvr>
                                      <p:to>
                                        <p:strVal val="visible"/>
                                      </p:to>
                                    </p:set>
                                    <p:anim calcmode="lin" valueType="num">
                                      <p:cBhvr additive="base">
                                        <p:cTn id="12" dur="500" fill="hold"/>
                                        <p:tgtEl>
                                          <p:spTgt spid="24576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45763">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245763">
                                            <p:txEl>
                                              <p:pRg st="1" end="1"/>
                                            </p:txEl>
                                          </p:spTgt>
                                        </p:tgtEl>
                                        <p:attrNameLst>
                                          <p:attrName>style.visibility</p:attrName>
                                        </p:attrNameLst>
                                      </p:cBhvr>
                                      <p:to>
                                        <p:strVal val="visible"/>
                                      </p:to>
                                    </p:set>
                                    <p:anim calcmode="lin" valueType="num">
                                      <p:cBhvr additive="base">
                                        <p:cTn id="16" dur="500" fill="hold"/>
                                        <p:tgtEl>
                                          <p:spTgt spid="24576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457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245763">
                                            <p:txEl>
                                              <p:pRg st="2" end="2"/>
                                            </p:txEl>
                                          </p:spTgt>
                                        </p:tgtEl>
                                        <p:attrNameLst>
                                          <p:attrName>style.visibility</p:attrName>
                                        </p:attrNameLst>
                                      </p:cBhvr>
                                      <p:to>
                                        <p:strVal val="visible"/>
                                      </p:to>
                                    </p:set>
                                    <p:anim calcmode="lin" valueType="num">
                                      <p:cBhvr additive="base">
                                        <p:cTn id="22" dur="500" fill="hold"/>
                                        <p:tgtEl>
                                          <p:spTgt spid="245763">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245763">
                                            <p:txEl>
                                              <p:pRg st="2" end="2"/>
                                            </p:txEl>
                                          </p:spTgt>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245763">
                                            <p:txEl>
                                              <p:pRg st="3" end="3"/>
                                            </p:txEl>
                                          </p:spTgt>
                                        </p:tgtEl>
                                        <p:attrNameLst>
                                          <p:attrName>style.visibility</p:attrName>
                                        </p:attrNameLst>
                                      </p:cBhvr>
                                      <p:to>
                                        <p:strVal val="visible"/>
                                      </p:to>
                                    </p:set>
                                    <p:anim calcmode="lin" valueType="num">
                                      <p:cBhvr additive="base">
                                        <p:cTn id="26" dur="500" fill="hold"/>
                                        <p:tgtEl>
                                          <p:spTgt spid="245763">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245763">
                                            <p:txEl>
                                              <p:pRg st="3" end="3"/>
                                            </p:txEl>
                                          </p:spTgt>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245763">
                                            <p:txEl>
                                              <p:pRg st="4" end="4"/>
                                            </p:txEl>
                                          </p:spTgt>
                                        </p:tgtEl>
                                        <p:attrNameLst>
                                          <p:attrName>style.visibility</p:attrName>
                                        </p:attrNameLst>
                                      </p:cBhvr>
                                      <p:to>
                                        <p:strVal val="visible"/>
                                      </p:to>
                                    </p:set>
                                    <p:anim calcmode="lin" valueType="num">
                                      <p:cBhvr additive="base">
                                        <p:cTn id="30" dur="500" fill="hold"/>
                                        <p:tgtEl>
                                          <p:spTgt spid="245763">
                                            <p:txEl>
                                              <p:pRg st="4" end="4"/>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245763">
                                            <p:txEl>
                                              <p:pRg st="4" end="4"/>
                                            </p:txEl>
                                          </p:spTgt>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245763">
                                            <p:txEl>
                                              <p:pRg st="5" end="5"/>
                                            </p:txEl>
                                          </p:spTgt>
                                        </p:tgtEl>
                                        <p:attrNameLst>
                                          <p:attrName>style.visibility</p:attrName>
                                        </p:attrNameLst>
                                      </p:cBhvr>
                                      <p:to>
                                        <p:strVal val="visible"/>
                                      </p:to>
                                    </p:set>
                                    <p:anim calcmode="lin" valueType="num">
                                      <p:cBhvr additive="base">
                                        <p:cTn id="34" dur="500" fill="hold"/>
                                        <p:tgtEl>
                                          <p:spTgt spid="245763">
                                            <p:txEl>
                                              <p:pRg st="5" end="5"/>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24576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altLang="en-US" dirty="0"/>
              <a:t>A Perspective of Facility Downtime</a:t>
            </a:r>
          </a:p>
        </p:txBody>
      </p:sp>
      <p:graphicFrame>
        <p:nvGraphicFramePr>
          <p:cNvPr id="2" name="Object 4"/>
          <p:cNvGraphicFramePr>
            <a:graphicFrameLocks/>
          </p:cNvGraphicFramePr>
          <p:nvPr>
            <p:extLst>
              <p:ext uri="{D42A27DB-BD31-4B8C-83A1-F6EECF244321}">
                <p14:modId xmlns:p14="http://schemas.microsoft.com/office/powerpoint/2010/main" val="1419220525"/>
              </p:ext>
            </p:extLst>
          </p:nvPr>
        </p:nvGraphicFramePr>
        <p:xfrm>
          <a:off x="483648" y="1685139"/>
          <a:ext cx="5486400" cy="22161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Object 5"/>
          <p:cNvGraphicFramePr>
            <a:graphicFrameLocks/>
          </p:cNvGraphicFramePr>
          <p:nvPr>
            <p:extLst>
              <p:ext uri="{D42A27DB-BD31-4B8C-83A1-F6EECF244321}">
                <p14:modId xmlns:p14="http://schemas.microsoft.com/office/powerpoint/2010/main" val="2784937557"/>
              </p:ext>
            </p:extLst>
          </p:nvPr>
        </p:nvGraphicFramePr>
        <p:xfrm>
          <a:off x="475319" y="4075660"/>
          <a:ext cx="5486400" cy="2124078"/>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3"/>
          <p:cNvSpPr txBox="1">
            <a:spLocks noChangeArrowheads="1"/>
          </p:cNvSpPr>
          <p:nvPr/>
        </p:nvSpPr>
        <p:spPr>
          <a:xfrm>
            <a:off x="6187316" y="1752600"/>
            <a:ext cx="3274483" cy="4343400"/>
          </a:xfrm>
          <a:prstGeom prst="rect">
            <a:avLst/>
          </a:prstGeom>
        </p:spPr>
        <p:txBody>
          <a:bodyPr/>
          <a:lstStyle>
            <a:lvl1pPr marL="284400" indent="-284400" algn="l" defTabSz="914400" rtl="0" eaLnBrk="1" latinLnBrk="0" hangingPunct="1">
              <a:spcBef>
                <a:spcPts val="0"/>
              </a:spcBef>
              <a:spcAft>
                <a:spcPts val="400"/>
              </a:spcAft>
              <a:buClr>
                <a:schemeClr val="accent4"/>
              </a:buClr>
              <a:buFont typeface="Wingdings 2" pitchFamily="18" charset="2"/>
              <a:buChar char="¾"/>
              <a:defRPr sz="2400" b="1" kern="1200" cap="small" baseline="0">
                <a:solidFill>
                  <a:schemeClr val="tx1"/>
                </a:solidFill>
                <a:latin typeface="+mn-lt"/>
                <a:ea typeface="+mn-ea"/>
                <a:cs typeface="+mn-cs"/>
              </a:defRPr>
            </a:lvl1pPr>
            <a:lvl2pPr marL="561600" indent="-201600" algn="l" defTabSz="914400" rtl="0" eaLnBrk="1" latinLnBrk="0" hangingPunct="1">
              <a:spcBef>
                <a:spcPts val="0"/>
              </a:spcBef>
              <a:spcAft>
                <a:spcPts val="400"/>
              </a:spcAft>
              <a:buClr>
                <a:schemeClr val="accent1"/>
              </a:buClr>
              <a:buFont typeface="Wingdings 2" pitchFamily="18" charset="2"/>
              <a:buChar char="¡"/>
              <a:defRPr sz="2000" kern="1200">
                <a:solidFill>
                  <a:schemeClr val="tx1"/>
                </a:solidFill>
                <a:latin typeface="+mn-lt"/>
                <a:ea typeface="+mn-ea"/>
                <a:cs typeface="+mn-cs"/>
              </a:defRPr>
            </a:lvl2pPr>
            <a:lvl3pPr marL="946800" indent="-201600" algn="l" defTabSz="914400" rtl="0" eaLnBrk="1" latinLnBrk="0" hangingPunct="1">
              <a:spcBef>
                <a:spcPts val="0"/>
              </a:spcBef>
              <a:spcAft>
                <a:spcPts val="400"/>
              </a:spcAft>
              <a:buClr>
                <a:schemeClr val="accent4"/>
              </a:buClr>
              <a:buFont typeface="Wingdings 2" pitchFamily="18" charset="2"/>
              <a:buChar char="¡"/>
              <a:defRPr sz="1600" kern="1200">
                <a:solidFill>
                  <a:schemeClr val="tx1"/>
                </a:solidFill>
                <a:latin typeface="+mn-lt"/>
                <a:ea typeface="+mn-ea"/>
                <a:cs typeface="+mn-cs"/>
              </a:defRPr>
            </a:lvl3pPr>
            <a:lvl4pPr marL="1324800" indent="-230400" algn="l" defTabSz="914400" rtl="0" eaLnBrk="1" latinLnBrk="0" hangingPunct="1">
              <a:spcBef>
                <a:spcPts val="0"/>
              </a:spcBef>
              <a:spcAft>
                <a:spcPts val="400"/>
              </a:spcAft>
              <a:buClr>
                <a:schemeClr val="accent1"/>
              </a:buClr>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ts val="0"/>
              </a:spcBef>
              <a:spcAft>
                <a:spcPts val="40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smtClean="0"/>
              <a:t>Facility downtime costs commercial and industrial plants nearly </a:t>
            </a:r>
            <a:br>
              <a:rPr lang="en-US" altLang="en-US" dirty="0" smtClean="0"/>
            </a:br>
            <a:r>
              <a:rPr lang="en-US" altLang="en-US" dirty="0" smtClean="0"/>
              <a:t>$26 billion a year in lost time, equipment repair, and replacement</a:t>
            </a:r>
            <a:endParaRPr lang="en-US" altLang="en-US" dirty="0"/>
          </a:p>
        </p:txBody>
      </p:sp>
    </p:spTree>
    <p:custDataLst>
      <p:tags r:id="rId1"/>
    </p:custDataLst>
    <p:extLst>
      <p:ext uri="{BB962C8B-B14F-4D97-AF65-F5344CB8AC3E}">
        <p14:creationId xmlns:p14="http://schemas.microsoft.com/office/powerpoint/2010/main" val="27183445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additive="base">
                                        <p:cTn id="15"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altLang="en-US" dirty="0"/>
              <a:t>AC Power Basics</a:t>
            </a:r>
          </a:p>
        </p:txBody>
      </p:sp>
      <p:sp>
        <p:nvSpPr>
          <p:cNvPr id="251907" name="Rectangle 3"/>
          <p:cNvSpPr>
            <a:spLocks noGrp="1" noChangeArrowheads="1"/>
          </p:cNvSpPr>
          <p:nvPr>
            <p:ph idx="1"/>
          </p:nvPr>
        </p:nvSpPr>
        <p:spPr/>
        <p:txBody>
          <a:bodyPr/>
          <a:lstStyle/>
          <a:p>
            <a:pPr>
              <a:lnSpc>
                <a:spcPct val="80000"/>
              </a:lnSpc>
            </a:pPr>
            <a:r>
              <a:rPr lang="en-US" altLang="en-US" dirty="0"/>
              <a:t>North American Power Generation Facilities supply alternating current (AC) power</a:t>
            </a:r>
          </a:p>
          <a:p>
            <a:pPr>
              <a:lnSpc>
                <a:spcPct val="80000"/>
              </a:lnSpc>
            </a:pPr>
            <a:r>
              <a:rPr lang="en-US" altLang="en-US" dirty="0"/>
              <a:t>AC frequency is 60 cycles per second or 60Hz</a:t>
            </a:r>
          </a:p>
        </p:txBody>
      </p:sp>
      <p:pic>
        <p:nvPicPr>
          <p:cNvPr id="2519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4833" y="2698615"/>
            <a:ext cx="5824934" cy="3506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424988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51908"/>
                                        </p:tgtEl>
                                        <p:attrNameLst>
                                          <p:attrName>style.visibility</p:attrName>
                                        </p:attrNameLst>
                                      </p:cBhvr>
                                      <p:to>
                                        <p:strVal val="visible"/>
                                      </p:to>
                                    </p:set>
                                    <p:animEffect transition="in" filter="fade">
                                      <p:cBhvr>
                                        <p:cTn id="7" dur="1000"/>
                                        <p:tgtEl>
                                          <p:spTgt spid="2519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51907">
                                            <p:txEl>
                                              <p:pRg st="0" end="0"/>
                                            </p:txEl>
                                          </p:spTgt>
                                        </p:tgtEl>
                                        <p:attrNameLst>
                                          <p:attrName>style.visibility</p:attrName>
                                        </p:attrNameLst>
                                      </p:cBhvr>
                                      <p:to>
                                        <p:strVal val="visible"/>
                                      </p:to>
                                    </p:set>
                                    <p:anim calcmode="lin" valueType="num">
                                      <p:cBhvr additive="base">
                                        <p:cTn id="12" dur="500" fill="hold"/>
                                        <p:tgtEl>
                                          <p:spTgt spid="25190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519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51907">
                                            <p:txEl>
                                              <p:pRg st="1" end="1"/>
                                            </p:txEl>
                                          </p:spTgt>
                                        </p:tgtEl>
                                        <p:attrNameLst>
                                          <p:attrName>style.visibility</p:attrName>
                                        </p:attrNameLst>
                                      </p:cBhvr>
                                      <p:to>
                                        <p:strVal val="visible"/>
                                      </p:to>
                                    </p:set>
                                    <p:anim calcmode="lin" valueType="num">
                                      <p:cBhvr additive="base">
                                        <p:cTn id="18" dur="500" fill="hold"/>
                                        <p:tgtEl>
                                          <p:spTgt spid="251907">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5190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66" name="Rectangle 18"/>
          <p:cNvSpPr>
            <a:spLocks noGrp="1" noChangeArrowheads="1"/>
          </p:cNvSpPr>
          <p:nvPr>
            <p:ph type="title"/>
          </p:nvPr>
        </p:nvSpPr>
        <p:spPr/>
        <p:txBody>
          <a:bodyPr/>
          <a:lstStyle/>
          <a:p>
            <a:r>
              <a:rPr lang="en-US" altLang="en-US" dirty="0"/>
              <a:t>What is a Voltage Surge?</a:t>
            </a:r>
          </a:p>
        </p:txBody>
      </p:sp>
      <p:sp>
        <p:nvSpPr>
          <p:cNvPr id="258067" name="Rectangle 19"/>
          <p:cNvSpPr>
            <a:spLocks noGrp="1" noChangeArrowheads="1"/>
          </p:cNvSpPr>
          <p:nvPr>
            <p:ph idx="1"/>
          </p:nvPr>
        </p:nvSpPr>
        <p:spPr/>
        <p:txBody>
          <a:bodyPr/>
          <a:lstStyle/>
          <a:p>
            <a:r>
              <a:rPr lang="en-US" altLang="en-US" dirty="0"/>
              <a:t>High amplitude, short duration overvoltage</a:t>
            </a:r>
          </a:p>
          <a:p>
            <a:pPr lvl="1"/>
            <a:r>
              <a:rPr lang="en-US" altLang="en-US" dirty="0"/>
              <a:t>Any voltage level that is short in duration and is also 10% greater than the systems normal operating AC, RMS or DC voltage level. </a:t>
            </a:r>
            <a:endParaRPr lang="en-US" altLang="en-US" dirty="0" smtClean="0"/>
          </a:p>
          <a:p>
            <a:pPr lvl="1"/>
            <a:r>
              <a:rPr lang="en-US" altLang="en-US" dirty="0" smtClean="0"/>
              <a:t>A </a:t>
            </a:r>
            <a:r>
              <a:rPr lang="en-US" altLang="en-US" dirty="0"/>
              <a:t>voltage surge is also known as a voltage transient.</a:t>
            </a:r>
          </a:p>
          <a:p>
            <a:endParaRPr lang="en-US" altLang="en-US" dirty="0"/>
          </a:p>
        </p:txBody>
      </p:sp>
      <p:pic>
        <p:nvPicPr>
          <p:cNvPr id="25805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0296" y="3429001"/>
            <a:ext cx="6738144" cy="2898775"/>
          </a:xfrm>
          <a:prstGeom prst="rect">
            <a:avLst/>
          </a:prstGeom>
          <a:noFill/>
          <a:extLst>
            <a:ext uri="{909E8E84-426E-40DD-AFC4-6F175D3DCCD1}">
              <a14:hiddenFill xmlns:a14="http://schemas.microsoft.com/office/drawing/2010/main">
                <a:solidFill>
                  <a:srgbClr val="FFFFFF"/>
                </a:solidFill>
              </a14:hiddenFill>
            </a:ext>
          </a:extLst>
        </p:spPr>
      </p:pic>
      <p:sp>
        <p:nvSpPr>
          <p:cNvPr id="258060" name="Line 12"/>
          <p:cNvSpPr>
            <a:spLocks noChangeShapeType="1"/>
          </p:cNvSpPr>
          <p:nvPr/>
        </p:nvSpPr>
        <p:spPr bwMode="auto">
          <a:xfrm flipH="1">
            <a:off x="4923764" y="4397375"/>
            <a:ext cx="949325" cy="254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8061" name="Line 13"/>
          <p:cNvSpPr>
            <a:spLocks noChangeShapeType="1"/>
          </p:cNvSpPr>
          <p:nvPr/>
        </p:nvSpPr>
        <p:spPr bwMode="auto">
          <a:xfrm flipH="1">
            <a:off x="3492897" y="4016375"/>
            <a:ext cx="2380192" cy="889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1"/>
    </p:custDataLst>
    <p:extLst>
      <p:ext uri="{BB962C8B-B14F-4D97-AF65-F5344CB8AC3E}">
        <p14:creationId xmlns:p14="http://schemas.microsoft.com/office/powerpoint/2010/main" val="169720482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7557" y="1636484"/>
            <a:ext cx="5306717" cy="2525510"/>
          </a:xfrm>
          <a:prstGeom prst="rect">
            <a:avLst/>
          </a:prstGeom>
        </p:spPr>
      </p:pic>
      <p:sp>
        <p:nvSpPr>
          <p:cNvPr id="260103" name="Rectangle 7"/>
          <p:cNvSpPr>
            <a:spLocks noGrp="1" noChangeArrowheads="1"/>
          </p:cNvSpPr>
          <p:nvPr>
            <p:ph type="title"/>
          </p:nvPr>
        </p:nvSpPr>
        <p:spPr/>
        <p:txBody>
          <a:bodyPr/>
          <a:lstStyle/>
          <a:p>
            <a:r>
              <a:rPr lang="en-US" altLang="en-US" dirty="0"/>
              <a:t>Types of Voltage Disturbances</a:t>
            </a:r>
          </a:p>
        </p:txBody>
      </p:sp>
      <p:sp>
        <p:nvSpPr>
          <p:cNvPr id="260101" name="Rectangle 5"/>
          <p:cNvSpPr>
            <a:spLocks noChangeArrowheads="1"/>
          </p:cNvSpPr>
          <p:nvPr/>
        </p:nvSpPr>
        <p:spPr bwMode="auto">
          <a:xfrm>
            <a:off x="8320134" y="4239955"/>
            <a:ext cx="1486155"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30000"/>
              </a:spcBef>
              <a:buSzPct val="80000"/>
              <a:buBlip>
                <a:blip r:embed="rId5"/>
              </a:buBlip>
              <a:defRPr sz="2000">
                <a:solidFill>
                  <a:srgbClr val="72797F"/>
                </a:solidFill>
                <a:latin typeface="Arial" charset="0"/>
                <a:cs typeface="Times New Roman" pitchFamily="18" charset="0"/>
              </a:defRPr>
            </a:lvl1pPr>
            <a:lvl2pPr marL="742950" indent="-285750">
              <a:spcBef>
                <a:spcPct val="30000"/>
              </a:spcBef>
              <a:buChar char="–"/>
              <a:defRPr>
                <a:solidFill>
                  <a:schemeClr val="tx1"/>
                </a:solidFill>
                <a:latin typeface="Arial" charset="0"/>
                <a:cs typeface="Times New Roman" pitchFamily="18" charset="0"/>
              </a:defRPr>
            </a:lvl2pPr>
            <a:lvl3pPr marL="1143000" indent="-228600">
              <a:spcBef>
                <a:spcPct val="30000"/>
              </a:spcBef>
              <a:buChar char="•"/>
              <a:defRPr sz="1600">
                <a:solidFill>
                  <a:schemeClr val="tx1"/>
                </a:solidFill>
                <a:latin typeface="Arial" charset="0"/>
                <a:cs typeface="Times New Roman" pitchFamily="18" charset="0"/>
              </a:defRPr>
            </a:lvl3pPr>
            <a:lvl4pPr marL="1600200" indent="-228600">
              <a:spcBef>
                <a:spcPct val="20000"/>
              </a:spcBef>
              <a:buChar char="–"/>
              <a:defRPr sz="1400">
                <a:solidFill>
                  <a:schemeClr val="tx1"/>
                </a:solidFill>
                <a:latin typeface="Arial" charset="0"/>
                <a:cs typeface="Times New Roman" pitchFamily="18" charset="0"/>
              </a:defRPr>
            </a:lvl4pPr>
            <a:lvl5pPr marL="2057400" indent="-228600">
              <a:spcBef>
                <a:spcPct val="20000"/>
              </a:spcBef>
              <a:buChar char="»"/>
              <a:defRPr sz="1400">
                <a:solidFill>
                  <a:schemeClr val="tx1"/>
                </a:solidFill>
                <a:latin typeface="Arial" charset="0"/>
                <a:cs typeface="Times New Roman" pitchFamily="18" charset="0"/>
              </a:defRPr>
            </a:lvl5pPr>
            <a:lvl6pPr marL="2514600" indent="-228600" fontAlgn="base">
              <a:spcBef>
                <a:spcPct val="20000"/>
              </a:spcBef>
              <a:spcAft>
                <a:spcPct val="0"/>
              </a:spcAft>
              <a:buChar char="»"/>
              <a:defRPr sz="1400">
                <a:solidFill>
                  <a:schemeClr val="tx1"/>
                </a:solidFill>
                <a:latin typeface="Arial" charset="0"/>
                <a:cs typeface="Times New Roman" pitchFamily="18" charset="0"/>
              </a:defRPr>
            </a:lvl6pPr>
            <a:lvl7pPr marL="2971800" indent="-228600" fontAlgn="base">
              <a:spcBef>
                <a:spcPct val="20000"/>
              </a:spcBef>
              <a:spcAft>
                <a:spcPct val="0"/>
              </a:spcAft>
              <a:buChar char="»"/>
              <a:defRPr sz="1400">
                <a:solidFill>
                  <a:schemeClr val="tx1"/>
                </a:solidFill>
                <a:latin typeface="Arial" charset="0"/>
                <a:cs typeface="Times New Roman" pitchFamily="18" charset="0"/>
              </a:defRPr>
            </a:lvl7pPr>
            <a:lvl8pPr marL="3429000" indent="-228600" fontAlgn="base">
              <a:spcBef>
                <a:spcPct val="20000"/>
              </a:spcBef>
              <a:spcAft>
                <a:spcPct val="0"/>
              </a:spcAft>
              <a:buChar char="»"/>
              <a:defRPr sz="1400">
                <a:solidFill>
                  <a:schemeClr val="tx1"/>
                </a:solidFill>
                <a:latin typeface="Arial" charset="0"/>
                <a:cs typeface="Times New Roman" pitchFamily="18" charset="0"/>
              </a:defRPr>
            </a:lvl8pPr>
            <a:lvl9pPr marL="3886200" indent="-228600" fontAlgn="base">
              <a:spcBef>
                <a:spcPct val="20000"/>
              </a:spcBef>
              <a:spcAft>
                <a:spcPct val="0"/>
              </a:spcAft>
              <a:buChar char="»"/>
              <a:defRPr sz="1400">
                <a:solidFill>
                  <a:schemeClr val="tx1"/>
                </a:solidFill>
                <a:latin typeface="Arial" charset="0"/>
                <a:cs typeface="Times New Roman" pitchFamily="18" charset="0"/>
              </a:defRPr>
            </a:lvl9pPr>
          </a:lstStyle>
          <a:p>
            <a:pPr>
              <a:buFontTx/>
              <a:buNone/>
            </a:pPr>
            <a:r>
              <a:rPr lang="en-US" altLang="en-US" sz="1000" i="1" dirty="0"/>
              <a:t>Allen-Segal IBM Study</a:t>
            </a:r>
          </a:p>
        </p:txBody>
      </p:sp>
      <p:sp>
        <p:nvSpPr>
          <p:cNvPr id="3" name="Content Placeholder 2"/>
          <p:cNvSpPr>
            <a:spLocks noGrp="1"/>
          </p:cNvSpPr>
          <p:nvPr>
            <p:ph idx="1"/>
          </p:nvPr>
        </p:nvSpPr>
        <p:spPr>
          <a:xfrm>
            <a:off x="495300" y="1600200"/>
            <a:ext cx="4810031" cy="4525962"/>
          </a:xfrm>
        </p:spPr>
        <p:txBody>
          <a:bodyPr/>
          <a:lstStyle/>
          <a:p>
            <a:pPr>
              <a:lnSpc>
                <a:spcPct val="90000"/>
              </a:lnSpc>
            </a:pPr>
            <a:r>
              <a:rPr lang="en-US" altLang="en-US" dirty="0"/>
              <a:t>The most common </a:t>
            </a:r>
            <a:r>
              <a:rPr lang="en-US" altLang="en-US" dirty="0" smtClean="0"/>
              <a:t/>
            </a:r>
            <a:br>
              <a:rPr lang="en-US" altLang="en-US" dirty="0" smtClean="0"/>
            </a:br>
            <a:r>
              <a:rPr lang="en-US" altLang="en-US" dirty="0" smtClean="0"/>
              <a:t>voltage </a:t>
            </a:r>
            <a:r>
              <a:rPr lang="en-US" altLang="en-US" dirty="0"/>
              <a:t>disturbance </a:t>
            </a:r>
            <a:r>
              <a:rPr lang="en-US" altLang="en-US" dirty="0" smtClean="0"/>
              <a:t/>
            </a:r>
            <a:br>
              <a:rPr lang="en-US" altLang="en-US" dirty="0" smtClean="0"/>
            </a:br>
            <a:r>
              <a:rPr lang="en-US" altLang="en-US" dirty="0" smtClean="0"/>
              <a:t>is </a:t>
            </a:r>
            <a:r>
              <a:rPr lang="en-US" altLang="en-US" dirty="0"/>
              <a:t>a surge or spike </a:t>
            </a:r>
            <a:r>
              <a:rPr lang="en-US" altLang="en-US" dirty="0" smtClean="0"/>
              <a:t/>
            </a:r>
            <a:br>
              <a:rPr lang="en-US" altLang="en-US" dirty="0" smtClean="0"/>
            </a:br>
            <a:r>
              <a:rPr lang="en-US" altLang="en-US" dirty="0" smtClean="0"/>
              <a:t>in </a:t>
            </a:r>
            <a:r>
              <a:rPr lang="en-US" altLang="en-US" dirty="0"/>
              <a:t>voltage</a:t>
            </a:r>
          </a:p>
          <a:p>
            <a:pPr>
              <a:lnSpc>
                <a:spcPct val="90000"/>
              </a:lnSpc>
            </a:pPr>
            <a:r>
              <a:rPr lang="en-US" altLang="en-US" dirty="0" smtClean="0"/>
              <a:t>Less </a:t>
            </a:r>
            <a:r>
              <a:rPr lang="en-US" altLang="en-US" dirty="0"/>
              <a:t>common types </a:t>
            </a:r>
            <a:r>
              <a:rPr lang="en-US" altLang="en-US" dirty="0" smtClean="0"/>
              <a:t/>
            </a:r>
            <a:br>
              <a:rPr lang="en-US" altLang="en-US" dirty="0" smtClean="0"/>
            </a:br>
            <a:r>
              <a:rPr lang="en-US" altLang="en-US" dirty="0" smtClean="0"/>
              <a:t>of </a:t>
            </a:r>
            <a:r>
              <a:rPr lang="en-US" altLang="en-US" dirty="0"/>
              <a:t>disturbances are:</a:t>
            </a:r>
          </a:p>
          <a:p>
            <a:pPr lvl="1">
              <a:lnSpc>
                <a:spcPct val="90000"/>
              </a:lnSpc>
            </a:pPr>
            <a:r>
              <a:rPr lang="en-US" altLang="en-US" dirty="0"/>
              <a:t>Swell – An increase in </a:t>
            </a:r>
            <a:r>
              <a:rPr lang="en-US" altLang="en-US" dirty="0" smtClean="0"/>
              <a:t/>
            </a:r>
            <a:br>
              <a:rPr lang="en-US" altLang="en-US" dirty="0" smtClean="0"/>
            </a:br>
            <a:r>
              <a:rPr lang="en-US" altLang="en-US" dirty="0" smtClean="0"/>
              <a:t>the power </a:t>
            </a:r>
            <a:r>
              <a:rPr lang="en-US" altLang="en-US" dirty="0"/>
              <a:t>frequency AC </a:t>
            </a:r>
            <a:r>
              <a:rPr lang="en-US" altLang="en-US" dirty="0" smtClean="0"/>
              <a:t/>
            </a:r>
            <a:br>
              <a:rPr lang="en-US" altLang="en-US" dirty="0" smtClean="0"/>
            </a:br>
            <a:r>
              <a:rPr lang="en-US" altLang="en-US" dirty="0" smtClean="0"/>
              <a:t>voltage with durations </a:t>
            </a:r>
            <a:r>
              <a:rPr lang="en-US" altLang="en-US" dirty="0"/>
              <a:t>from </a:t>
            </a:r>
            <a:r>
              <a:rPr lang="en-US" altLang="en-US" dirty="0" smtClean="0"/>
              <a:t/>
            </a:r>
            <a:br>
              <a:rPr lang="en-US" altLang="en-US" dirty="0" smtClean="0"/>
            </a:br>
            <a:r>
              <a:rPr lang="en-US" altLang="en-US" dirty="0" smtClean="0"/>
              <a:t>one </a:t>
            </a:r>
            <a:r>
              <a:rPr lang="en-US" altLang="en-US" dirty="0"/>
              <a:t>half </a:t>
            </a:r>
            <a:r>
              <a:rPr lang="en-US" altLang="en-US" dirty="0" smtClean="0"/>
              <a:t>cycle </a:t>
            </a:r>
            <a:r>
              <a:rPr lang="en-US" altLang="en-US" dirty="0"/>
              <a:t>to a few </a:t>
            </a:r>
            <a:r>
              <a:rPr lang="en-US" altLang="en-US" dirty="0" smtClean="0"/>
              <a:t>seconds</a:t>
            </a:r>
            <a:endParaRPr lang="en-US" altLang="en-US" dirty="0"/>
          </a:p>
          <a:p>
            <a:pPr lvl="1">
              <a:lnSpc>
                <a:spcPct val="90000"/>
              </a:lnSpc>
            </a:pPr>
            <a:r>
              <a:rPr lang="en-US" altLang="en-US" dirty="0"/>
              <a:t>Sag – A </a:t>
            </a:r>
            <a:r>
              <a:rPr lang="en-US" altLang="en-US" dirty="0" err="1"/>
              <a:t>rms</a:t>
            </a:r>
            <a:r>
              <a:rPr lang="en-US" altLang="en-US" dirty="0"/>
              <a:t> reduction in the power frequency AC voltage with durations from one half cycle to a few seconds (also known as dip)</a:t>
            </a:r>
          </a:p>
          <a:p>
            <a:pPr>
              <a:lnSpc>
                <a:spcPct val="90000"/>
              </a:lnSpc>
            </a:pPr>
            <a:endParaRPr lang="en-US" altLang="en-US" sz="1800" dirty="0"/>
          </a:p>
          <a:p>
            <a:endParaRPr lang="en-US" dirty="0"/>
          </a:p>
        </p:txBody>
      </p:sp>
    </p:spTree>
    <p:custDataLst>
      <p:tags r:id="rId1"/>
    </p:custDataLst>
    <p:extLst>
      <p:ext uri="{BB962C8B-B14F-4D97-AF65-F5344CB8AC3E}">
        <p14:creationId xmlns:p14="http://schemas.microsoft.com/office/powerpoint/2010/main" val="3921853889"/>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192&quot;/&gt;&lt;partner val=&quot;61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MPORT" val="\\Bluetech\root\eLearning\Universities\Manufacturers\Ferraz Shawmut\Courses\Surge Protection\Module1\112307-FS-Surge-A-ab\112307-FS-Surge-A-11-ab.wav"/>
  <p:tag name="AUDIO_ID" val="261"/>
  <p:tag name="ARTICULATE_SLIDE_PAUSE" val="0"/>
  <p:tag name="ARTICULATE_NAV_LEVEL" val="1"/>
  <p:tag name="ARTICULATE_PLAYLIST_ID" val="-1"/>
  <p:tag name="ARTICULATE_VIEW_MODE" val="0"/>
  <p:tag name="TIMELINE" val="3.9/19.1/20.6"/>
  <p:tag name="ELAPSEDTIME" val="30.72"/>
</p:tagLst>
</file>

<file path=ppt/tags/tag11.xml><?xml version="1.0" encoding="utf-8"?>
<p:tagLst xmlns:a="http://schemas.openxmlformats.org/drawingml/2006/main" xmlns:r="http://schemas.openxmlformats.org/officeDocument/2006/relationships" xmlns:p="http://schemas.openxmlformats.org/presentationml/2006/main">
  <p:tag name="AUDIO_IMPORT" val="\\Bluetech\root\eLearning\Universities\Manufacturers\Ferraz Shawmut\Courses\Surge Protection\Module1\112307-FS-Surge-A-ab\112307-FS-Surge-A-12-ab.wav"/>
  <p:tag name="AUDIO_ID" val="265"/>
  <p:tag name="ARTICULATE_SLIDE_PAUSE" val="0"/>
  <p:tag name="ARTICULATE_NAV_LEVEL" val="1"/>
  <p:tag name="ARTICULATE_PLAYLIST_ID" val="-1"/>
  <p:tag name="ARTICULATE_VIEW_MODE" val="0"/>
  <p:tag name="TIMELINE" val="1.0/22.0/22.6"/>
  <p:tag name="ELAPSEDTIME" val="27.586"/>
</p:tagLst>
</file>

<file path=ppt/tags/tag12.xml><?xml version="1.0" encoding="utf-8"?>
<p:tagLst xmlns:a="http://schemas.openxmlformats.org/drawingml/2006/main" xmlns:r="http://schemas.openxmlformats.org/officeDocument/2006/relationships" xmlns:p="http://schemas.openxmlformats.org/presentationml/2006/main">
  <p:tag name="AUDIO_IMPORT" val="\\Bluetech\root\eLearning\Universities\Manufacturers\Ferraz Shawmut\Courses\Surge Protection\Module1\112307-FS-Surge-A-ab\112307-FS-Surge-A-13-ab.wav"/>
  <p:tag name="AUDIO_ID" val="266"/>
  <p:tag name="ARTICULATE_SLIDE_PAUSE" val="0"/>
  <p:tag name="ARTICULATE_NAV_LEVEL" val="1"/>
  <p:tag name="ARTICULATE_PLAYLIST_ID" val="-1"/>
  <p:tag name="ARTICULATE_VIEW_MODE" val="0"/>
  <p:tag name="TIMELINE" val="3.0"/>
  <p:tag name="ELAPSEDTIME" val="36.337"/>
</p:tagLst>
</file>

<file path=ppt/tags/tag13.xml><?xml version="1.0" encoding="utf-8"?>
<p:tagLst xmlns:a="http://schemas.openxmlformats.org/drawingml/2006/main" xmlns:r="http://schemas.openxmlformats.org/officeDocument/2006/relationships" xmlns:p="http://schemas.openxmlformats.org/presentationml/2006/main">
  <p:tag name="AUDIO_IMPORT" val="\\Bluetech\root\eLearning\Universities\Manufacturers\Ferraz Shawmut\Courses\Surge Protection\Module1\112307-FS-Surge-A-ab\112307-FS-Surge-A-14-ab.wav"/>
  <p:tag name="AUDIO_ID" val="284"/>
  <p:tag name="ARTICULATE_SLIDE_PAUSE" val="0"/>
  <p:tag name="ARTICULATE_NAV_LEVEL" val="1"/>
  <p:tag name="ARTICULATE_PLAYLIST_ID" val="-1"/>
  <p:tag name="ARTICULATE_VIEW_MODE" val="0"/>
  <p:tag name="TIMELINE" val="6.2/8.2/10.8/22.9/27.9/31.0"/>
  <p:tag name="ELAPSEDTIME" val="33.986"/>
</p:tagLst>
</file>

<file path=ppt/tags/tag14.xml><?xml version="1.0" encoding="utf-8"?>
<p:tagLst xmlns:a="http://schemas.openxmlformats.org/drawingml/2006/main" xmlns:r="http://schemas.openxmlformats.org/officeDocument/2006/relationships" xmlns:p="http://schemas.openxmlformats.org/presentationml/2006/main">
  <p:tag name="AUDIO_IMPORT" val="\\Bluetech\root\eLearning\Universities\Manufacturers\Ferraz Shawmut\Courses\Surge Protection\Module1\112307-FS-Surge-A-ab\112307-FS-Surge-A-14-ab.wav"/>
  <p:tag name="AUDIO_ID" val="284"/>
  <p:tag name="ARTICULATE_SLIDE_PAUSE" val="0"/>
  <p:tag name="ARTICULATE_NAV_LEVEL" val="1"/>
  <p:tag name="ARTICULATE_PLAYLIST_ID" val="-1"/>
  <p:tag name="ARTICULATE_VIEW_MODE" val="0"/>
  <p:tag name="TIMELINE" val="6.2/8.2/10.8/22.9/27.9/31.0"/>
  <p:tag name="ELAPSEDTIME" val="33.986"/>
</p:tagLst>
</file>

<file path=ppt/tags/tag15.xml><?xml version="1.0" encoding="utf-8"?>
<p:tagLst xmlns:a="http://schemas.openxmlformats.org/drawingml/2006/main" xmlns:r="http://schemas.openxmlformats.org/officeDocument/2006/relationships" xmlns:p="http://schemas.openxmlformats.org/presentationml/2006/main">
  <p:tag name="AUDIO_IMPORT" val="\\Bluetech\root\eLearning\Universities\Manufacturers\Ferraz Shawmut\Courses\Surge Protection\Module1\112307-FS-Surge-A-ab\112307-FS-Surge-A-16-ab.wav"/>
  <p:tag name="AUDIO_ID" val="274"/>
  <p:tag name="ARTICULATE_SLIDE_PAUSE" val="0"/>
  <p:tag name="ARTICULATE_NAV_LEVEL" val="1"/>
  <p:tag name="ARTICULATE_PLAYLIST_ID" val="-1"/>
  <p:tag name="ARTICULATE_VIEW_MODE" val="0"/>
  <p:tag name="TIMELINE" val="10.6/30.4/40.5"/>
  <p:tag name="ELAPSEDTIME" val="49.424"/>
</p:tagLst>
</file>

<file path=ppt/tags/tag16.xml><?xml version="1.0" encoding="utf-8"?>
<p:tagLst xmlns:a="http://schemas.openxmlformats.org/drawingml/2006/main" xmlns:r="http://schemas.openxmlformats.org/officeDocument/2006/relationships" xmlns:p="http://schemas.openxmlformats.org/presentationml/2006/main">
  <p:tag name="AUDIO_IMPORT" val="\\Bluetech\root\eLearning\Universities\Manufacturers\Ferraz Shawmut\Courses\Surge Protection\Module1\112307-FS-Surge-A-ab\112307-FS-Surge-A-17-ab.wav"/>
  <p:tag name="AUDIO_ID" val="275"/>
  <p:tag name="ARTICULATE_SLIDE_PAUSE" val="0"/>
  <p:tag name="ARTICULATE_NAV_LEVEL" val="1"/>
  <p:tag name="ARTICULATE_PLAYLIST_ID" val="-1"/>
  <p:tag name="ARTICULATE_VIEW_MODE" val="0"/>
  <p:tag name="TIMELINE" val="0.6/9.5"/>
  <p:tag name="ELAPSEDTIME" val="17.11"/>
</p:tagLst>
</file>

<file path=ppt/tags/tag17.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VIEW_MODE" val="0"/>
  <p:tag name="AUDIO_IMPORT" val="\\Bluetech\root\eLearning\Universities\Manufacturers\Ferraz Shawmut\Courses\Surge Protection\Module1\112307-FS-Surge-A-ab\112307-FS-Surge-A-18-ab.wav"/>
  <p:tag name="AUDIO_ID" val="276"/>
  <p:tag name="TIMELINE" val="31.0/44.8"/>
  <p:tag name="ELAPSEDTIME" val="51.07"/>
</p:tagLst>
</file>

<file path=ppt/tags/tag18.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VIEW_MODE" val="0"/>
  <p:tag name="AUDIO_IMPORT" val="\\Bluetech\root\eLearning\Universities\Manufacturers\Ferraz Shawmut\Courses\Surge Protection\Module1\112307-FS-Surge-A-ab\112307-FS-Surge-A-19-ab.wav"/>
  <p:tag name="AUDIO_ID" val="277"/>
  <p:tag name="TIMELINE" val="5.7"/>
  <p:tag name="ELAPSEDTIME" val="45.767"/>
</p:tagLst>
</file>

<file path=ppt/tags/tag19.xml><?xml version="1.0" encoding="utf-8"?>
<p:tagLst xmlns:a="http://schemas.openxmlformats.org/drawingml/2006/main" xmlns:r="http://schemas.openxmlformats.org/officeDocument/2006/relationships" xmlns:p="http://schemas.openxmlformats.org/presentationml/2006/main">
  <p:tag name="AUDIO_IMPORT" val="\\Bluetech\root\eLearning\Universities\Manufacturers\Ferraz Shawmut\Courses\Surge Protection\Module1\112307-FS-Surge-A-ab\112307-FS-Surge-A-20-ab.wav"/>
  <p:tag name="AUDIO_ID" val="278"/>
  <p:tag name="ARTICULATE_SLIDE_PAUSE" val="0"/>
  <p:tag name="ARTICULATE_NAV_LEVEL" val="1"/>
  <p:tag name="ARTICULATE_PLAYLIST_ID" val="-1"/>
  <p:tag name="ARTICULATE_VIEW_MODE" val="0"/>
  <p:tag name="ELAPSEDTIME" val="114.364"/>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UDIO_IMPORT" val="\\Bluetech\root\eLearning\Universities\Manufacturers\Ferraz Shawmut\Courses\Surge Protection\Module1\112307-FS-Surge-A-ab\112307-FS-Surge-A-21-ab.wav"/>
  <p:tag name="AUDIO_ID" val="279"/>
  <p:tag name="ARTICULATE_SLIDE_PAUSE" val="0"/>
  <p:tag name="ARTICULATE_NAV_LEVEL" val="1"/>
  <p:tag name="ARTICULATE_PLAYLIST_ID" val="-1"/>
  <p:tag name="ARTICULATE_VIEW_MODE" val="0"/>
  <p:tag name="TIMELINE" val="8.7/21.0/33.9"/>
  <p:tag name="ELAPSEDTIME" val="51.932"/>
</p:tagLst>
</file>

<file path=ppt/tags/tag21.xml><?xml version="1.0" encoding="utf-8"?>
<p:tagLst xmlns:a="http://schemas.openxmlformats.org/drawingml/2006/main" xmlns:r="http://schemas.openxmlformats.org/officeDocument/2006/relationships" xmlns:p="http://schemas.openxmlformats.org/presentationml/2006/main">
  <p:tag name="AUDIO_IMPORT" val="\\Bluetech\root\eLearning\Universities\Manufacturers\Ferraz Shawmut\Courses\Surge Protection\Module1\112307-FS-Surge-A-ab\112307-FS-Surge-A-22-ab.wav"/>
  <p:tag name="AUDIO_ID" val="282"/>
  <p:tag name="ARTICULATE_SLIDE_PAUSE" val="0"/>
  <p:tag name="ARTICULATE_NAV_LEVEL" val="1"/>
  <p:tag name="ARTICULATE_PLAYLIST_ID" val="-1"/>
  <p:tag name="ARTICULATE_VIEW_MODE" val="0"/>
  <p:tag name="TIMELINE" val="0.7/5.1/9.3"/>
  <p:tag name="ELAPSEDTIME" val="19.566"/>
</p:tagLst>
</file>

<file path=ppt/tags/tag22.xml><?xml version="1.0" encoding="utf-8"?>
<p:tagLst xmlns:a="http://schemas.openxmlformats.org/drawingml/2006/main" xmlns:r="http://schemas.openxmlformats.org/officeDocument/2006/relationships" xmlns:p="http://schemas.openxmlformats.org/presentationml/2006/main">
  <p:tag name="AUDIO_IMPORT" val="\\Bluetech\root\eLearning\Universities\Manufacturers\Ferraz Shawmut\Courses\Surge Protection\Module1\112307-FS-Surge-A-ab\112307-FS-Surge-A-23-ab.wav"/>
  <p:tag name="AUDIO_ID" val="280"/>
  <p:tag name="ARTICULATE_TITLE_TAG" val="MOV Failure"/>
  <p:tag name="ARTICULATE_SLIDE_PAUSE" val="0"/>
  <p:tag name="ARTICULATE_NAV_LEVEL" val="1"/>
  <p:tag name="ARTICULATE_PLAYLIST_ID" val="-1"/>
  <p:tag name="ARTICULATE_VIEW_MODE" val="0"/>
  <p:tag name="TIMELINE" val="6.9/12.6/16.8/27.0"/>
  <p:tag name="ELAPSEDTIME" val="47.36"/>
</p:tagLst>
</file>

<file path=ppt/tags/tag23.xml><?xml version="1.0" encoding="utf-8"?>
<p:tagLst xmlns:a="http://schemas.openxmlformats.org/drawingml/2006/main" xmlns:r="http://schemas.openxmlformats.org/officeDocument/2006/relationships" xmlns:p="http://schemas.openxmlformats.org/presentationml/2006/main">
  <p:tag name="AUDIO_IMPORT" val="\\Bluetech\root\eLearning\Universities\Manufacturers\Ferraz Shawmut\Courses\Surge Protection\Module1\112307-FS-Surge-A-ab\112307-FS-Surge-A-25-ab.wav"/>
  <p:tag name="AUDIO_ID" val="283"/>
  <p:tag name="ARTICULATE_SLIDE_PAUSE" val="0"/>
  <p:tag name="ARTICULATE_NAV_LEVEL" val="1"/>
  <p:tag name="ARTICULATE_PLAYLIST_ID" val="-1"/>
  <p:tag name="ARTICULATE_VIEW_MODE" val="0"/>
  <p:tag name="ELAPSEDTIME" val="40.098"/>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UDIO_IMPORT" val="\\Bluetech\root\eLearning\Universities\Manufacturers\Ferraz Shawmut\Courses\Surge Protection\Module1\112307-FS-Surge-A-ab\112307-FS-Surge-A-02-ab.wav"/>
  <p:tag name="AUDIO_ID" val="260"/>
  <p:tag name="ARTICULATE_SLIDE_PAUSE" val="0"/>
  <p:tag name="ARTICULATE_NAV_LEVEL" val="1"/>
  <p:tag name="ARTICULATE_PLAYLIST_ID" val="-1"/>
  <p:tag name="ARTICULATE_VIEW_MODE" val="0"/>
  <p:tag name="TIMELINE" val="0.3"/>
  <p:tag name="ELAPSEDTIME" val="11.677"/>
</p:tagLst>
</file>

<file path=ppt/tags/tag5.xml><?xml version="1.0" encoding="utf-8"?>
<p:tagLst xmlns:a="http://schemas.openxmlformats.org/drawingml/2006/main" xmlns:r="http://schemas.openxmlformats.org/officeDocument/2006/relationships" xmlns:p="http://schemas.openxmlformats.org/presentationml/2006/main">
  <p:tag name="AUDIO_IMPORT" val="\\Bluetech\root\eLearning\Universities\Manufacturers\Ferraz Shawmut\Courses\Surge Protection\Module1\112307-FS-Surge-A-ab\112307-FS-Surge-A-03-ab.wav"/>
  <p:tag name="AUDIO_ID" val="286"/>
  <p:tag name="ARTICULATE_SLIDE_PAUSE" val="0"/>
  <p:tag name="ARTICULATE_NAV_LEVEL" val="1"/>
  <p:tag name="ARTICULATE_PLAYLIST_ID" val="-1"/>
  <p:tag name="ARTICULATE_VIEW_MODE" val="0"/>
  <p:tag name="TIMELINE" val="2.8/7.9/10.8/13.5"/>
  <p:tag name="ELAPSEDTIME" val="17.163"/>
</p:tagLst>
</file>

<file path=ppt/tags/tag6.xml><?xml version="1.0" encoding="utf-8"?>
<p:tagLst xmlns:a="http://schemas.openxmlformats.org/drawingml/2006/main" xmlns:r="http://schemas.openxmlformats.org/officeDocument/2006/relationships" xmlns:p="http://schemas.openxmlformats.org/presentationml/2006/main">
  <p:tag name="AUDIO_IMPORT" val="\\Bluetech\root\eLearning\Universities\Manufacturers\Ferraz Shawmut\Courses\Surge Protection\Module1\112307-FS-Surge-A-ab\112307-FS-Surge-A-04-ab.wav"/>
  <p:tag name="AUDIO_ID" val="262"/>
  <p:tag name="ARTICULATE_TITLE_TAG" val="Electronic Devices"/>
  <p:tag name="ARTICULATE_SLIDE_PAUSE" val="0"/>
  <p:tag name="ARTICULATE_NAV_LEVEL" val="1"/>
  <p:tag name="ARTICULATE_PLAYLIST_ID" val="-1"/>
  <p:tag name="ARTICULATE_VIEW_MODE" val="0"/>
  <p:tag name="TIMELINE" val="1.958/8.4/11.091"/>
  <p:tag name="ELAPSEDTIME" val="20.35"/>
</p:tagLst>
</file>

<file path=ppt/tags/tag7.xml><?xml version="1.0" encoding="utf-8"?>
<p:tagLst xmlns:a="http://schemas.openxmlformats.org/drawingml/2006/main" xmlns:r="http://schemas.openxmlformats.org/officeDocument/2006/relationships" xmlns:p="http://schemas.openxmlformats.org/presentationml/2006/main">
  <p:tag name="AUDIO_IMPORT" val="\\Bluetech\root\eLearning\Universities\Manufacturers\Ferraz Shawmut\Courses\Surge Protection\Module1\112307-FS-Surge-A-ab\112307-FS-Surge-A-05-ab.wav"/>
  <p:tag name="AUDIO_ID" val="273"/>
  <p:tag name="ARTICULATE_SLIDE_PAUSE" val="0"/>
  <p:tag name="ARTICULATE_NAV_LEVEL" val="1"/>
  <p:tag name="ARTICULATE_PLAYLIST_ID" val="-1"/>
  <p:tag name="ARTICULATE_VIEW_MODE" val="0"/>
  <p:tag name="TIMELINE" val="5.1/6.8/27.8"/>
  <p:tag name="ELAPSEDTIME" val="49.764"/>
</p:tagLst>
</file>

<file path=ppt/tags/tag8.xml><?xml version="1.0" encoding="utf-8"?>
<p:tagLst xmlns:a="http://schemas.openxmlformats.org/drawingml/2006/main" xmlns:r="http://schemas.openxmlformats.org/officeDocument/2006/relationships" xmlns:p="http://schemas.openxmlformats.org/presentationml/2006/main">
  <p:tag name="AUDIO_IMPORT" val="\\Bluetech\root\eLearning\Universities\Manufacturers\Ferraz Shawmut\Courses\Surge Protection\Module1\112307-FS-Surge-A-ab\112307-FS-Surge-A-07-ab.wav"/>
  <p:tag name="AUDIO_ID" val="268"/>
  <p:tag name="ARTICULATE_SLIDE_PAUSE" val="0"/>
  <p:tag name="ARTICULATE_NAV_LEVEL" val="1"/>
  <p:tag name="ARTICULATE_PLAYLIST_ID" val="-1"/>
  <p:tag name="ARTICULATE_VIEW_MODE" val="0"/>
  <p:tag name="TIMELINE" val="29.932"/>
  <p:tag name="ELAPSEDTIME" val="44.905"/>
</p:tagLst>
</file>

<file path=ppt/tags/tag9.xml><?xml version="1.0" encoding="utf-8"?>
<p:tagLst xmlns:a="http://schemas.openxmlformats.org/drawingml/2006/main" xmlns:r="http://schemas.openxmlformats.org/officeDocument/2006/relationships" xmlns:p="http://schemas.openxmlformats.org/presentationml/2006/main">
  <p:tag name="AUDIO_IMPORT" val="\\Bluetech\root\eLearning\Universities\Manufacturers\Ferraz Shawmut\Courses\Surge Protection\Module1\112307-FS-Surge-A-ab\112307-FS-Surge-A-08-ab.wav"/>
  <p:tag name="AUDIO_ID" val="270"/>
  <p:tag name="ARTICULATE_SLIDE_PAUSE" val="0"/>
  <p:tag name="ARTICULATE_NAV_LEVEL" val="1"/>
  <p:tag name="ARTICULATE_PLAYLIST_ID" val="-1"/>
  <p:tag name="ARTICULATE_VIEW_MODE" val="0"/>
  <p:tag name="TIMELINE" val="58.4/63.2"/>
  <p:tag name="ELAPSEDTIME" val="65.672"/>
</p:tagLst>
</file>

<file path=ppt/theme/theme1.xml><?xml version="1.0" encoding="utf-8"?>
<a:theme xmlns:a="http://schemas.openxmlformats.org/drawingml/2006/main" name="PPT-Corporate-Template">
  <a:themeElements>
    <a:clrScheme name="Mersen Colors">
      <a:dk1>
        <a:srgbClr val="517485"/>
      </a:dk1>
      <a:lt1>
        <a:sysClr val="window" lastClr="FFFFFF"/>
      </a:lt1>
      <a:dk2>
        <a:srgbClr val="96A9B1"/>
      </a:dk2>
      <a:lt2>
        <a:srgbClr val="CAD4D8"/>
      </a:lt2>
      <a:accent1>
        <a:srgbClr val="517485"/>
      </a:accent1>
      <a:accent2>
        <a:srgbClr val="008ED5"/>
      </a:accent2>
      <a:accent3>
        <a:srgbClr val="4E55A2"/>
      </a:accent3>
      <a:accent4>
        <a:srgbClr val="E84E0F"/>
      </a:accent4>
      <a:accent5>
        <a:srgbClr val="65B32E"/>
      </a:accent5>
      <a:accent6>
        <a:srgbClr val="C24F97"/>
      </a:accent6>
      <a:hlink>
        <a:srgbClr val="0000FF"/>
      </a:hlink>
      <a:folHlink>
        <a:srgbClr val="800080"/>
      </a:folHlink>
    </a:clrScheme>
    <a:fontScheme name="Soloc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PPT-Corporate-Template</Template>
  <TotalTime>220</TotalTime>
  <Words>3505</Words>
  <Application>Microsoft Office PowerPoint</Application>
  <PresentationFormat>A4 Paper (210x297 mm)</PresentationFormat>
  <Paragraphs>203</Paragraphs>
  <Slides>22</Slides>
  <Notes>20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PPT-Corporate-Template</vt:lpstr>
      <vt:lpstr>think-cell Slide</vt:lpstr>
      <vt:lpstr>Corel PHOTO-PAINT 9.0 Image</vt:lpstr>
      <vt:lpstr>Surge Protection:</vt:lpstr>
      <vt:lpstr>Surge Protection – Agenda</vt:lpstr>
      <vt:lpstr>Course Objectives</vt:lpstr>
      <vt:lpstr>Progression of Electronic Devices</vt:lpstr>
      <vt:lpstr>Microprocessor Electronics</vt:lpstr>
      <vt:lpstr>A Perspective of Facility Downtime</vt:lpstr>
      <vt:lpstr>AC Power Basics</vt:lpstr>
      <vt:lpstr>What is a Voltage Surge?</vt:lpstr>
      <vt:lpstr>Types of Voltage Disturbances</vt:lpstr>
      <vt:lpstr>Power Quality Problems</vt:lpstr>
      <vt:lpstr>Natural Causes (Lightning)</vt:lpstr>
      <vt:lpstr>Causes Due to Equipment Switching</vt:lpstr>
      <vt:lpstr>Harmful Effects of Transient Surges </vt:lpstr>
      <vt:lpstr>Surge Protective Device (SPD)</vt:lpstr>
      <vt:lpstr>How a SPD Works</vt:lpstr>
      <vt:lpstr>Term to Know: “Clamping”</vt:lpstr>
      <vt:lpstr>Types of SPD Technologies</vt:lpstr>
      <vt:lpstr>MOV Technology</vt:lpstr>
      <vt:lpstr>MOV Failure Modes</vt:lpstr>
      <vt:lpstr>MOV Failure due to High Energy Over Voltages</vt:lpstr>
      <vt:lpstr>Contact Mersen for Surge Protection  Solutions &amp; Products</vt:lpstr>
      <vt:lpstr>PowerPoint Presentation</vt:lpstr>
    </vt:vector>
  </TitlesOfParts>
  <Company>Mersen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SCHMUCH, Karen</dc:creator>
  <cp:lastModifiedBy>Mersen</cp:lastModifiedBy>
  <cp:revision>16</cp:revision>
  <dcterms:created xsi:type="dcterms:W3CDTF">2016-06-08T20:47:27Z</dcterms:created>
  <dcterms:modified xsi:type="dcterms:W3CDTF">2019-08-01T19:19:45Z</dcterms:modified>
</cp:coreProperties>
</file>